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slideLayouts/slideLayout11.xml" ContentType="application/vnd.openxmlformats-officedocument.presentationml.slideLayout+xml"/>
  <Override PartName="/ppt/theme/theme7.xml" ContentType="application/vnd.openxmlformats-officedocument.theme+xml"/>
  <Override PartName="/ppt/slideLayouts/slideLayout1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11.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15.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8.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9.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20.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21.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22.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23.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24.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25.xml" ContentType="application/vnd.openxmlformats-officedocument.theme+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26.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27.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28.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29.xml" ContentType="application/vnd.openxmlformats-officedocument.theme+xml"/>
  <Override PartName="/ppt/theme/theme3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4" r:id="rId5"/>
    <p:sldMasterId id="2147483712" r:id="rId6"/>
    <p:sldMasterId id="2147483714" r:id="rId7"/>
    <p:sldMasterId id="2147483718" r:id="rId8"/>
    <p:sldMasterId id="2147483723" r:id="rId9"/>
    <p:sldMasterId id="2147483725" r:id="rId10"/>
    <p:sldMasterId id="2147483728" r:id="rId11"/>
    <p:sldMasterId id="2147483733" r:id="rId12"/>
    <p:sldMasterId id="2147483735" r:id="rId13"/>
    <p:sldMasterId id="2147483743" r:id="rId14"/>
    <p:sldMasterId id="2147483769" r:id="rId15"/>
    <p:sldMasterId id="2147483794" r:id="rId16"/>
    <p:sldMasterId id="2147483836" r:id="rId17"/>
    <p:sldMasterId id="2147483860" r:id="rId18"/>
    <p:sldMasterId id="2147483880" r:id="rId19"/>
    <p:sldMasterId id="2147483900" r:id="rId20"/>
    <p:sldMasterId id="2147483921" r:id="rId21"/>
    <p:sldMasterId id="2147483945" r:id="rId22"/>
    <p:sldMasterId id="2147483969" r:id="rId23"/>
    <p:sldMasterId id="2147484005" r:id="rId24"/>
    <p:sldMasterId id="2147484033" r:id="rId25"/>
    <p:sldMasterId id="2147484060" r:id="rId26"/>
    <p:sldMasterId id="2147484070" r:id="rId27"/>
    <p:sldMasterId id="2147484084" r:id="rId28"/>
    <p:sldMasterId id="2147484108" r:id="rId29"/>
    <p:sldMasterId id="2147484129" r:id="rId30"/>
    <p:sldMasterId id="2147484141" r:id="rId31"/>
    <p:sldMasterId id="2147484167" r:id="rId32"/>
  </p:sldMasterIdLst>
  <p:notesMasterIdLst>
    <p:notesMasterId r:id="rId96"/>
  </p:notesMasterIdLst>
  <p:sldIdLst>
    <p:sldId id="362" r:id="rId33"/>
    <p:sldId id="368" r:id="rId34"/>
    <p:sldId id="350" r:id="rId35"/>
    <p:sldId id="345" r:id="rId36"/>
    <p:sldId id="347" r:id="rId37"/>
    <p:sldId id="348" r:id="rId38"/>
    <p:sldId id="370" r:id="rId39"/>
    <p:sldId id="383" r:id="rId40"/>
    <p:sldId id="328" r:id="rId41"/>
    <p:sldId id="398" r:id="rId42"/>
    <p:sldId id="349" r:id="rId43"/>
    <p:sldId id="321" r:id="rId44"/>
    <p:sldId id="263" r:id="rId45"/>
    <p:sldId id="378" r:id="rId46"/>
    <p:sldId id="397" r:id="rId47"/>
    <p:sldId id="359" r:id="rId48"/>
    <p:sldId id="367" r:id="rId49"/>
    <p:sldId id="358" r:id="rId50"/>
    <p:sldId id="412" r:id="rId51"/>
    <p:sldId id="413" r:id="rId52"/>
    <p:sldId id="376" r:id="rId53"/>
    <p:sldId id="415" r:id="rId54"/>
    <p:sldId id="417" r:id="rId55"/>
    <p:sldId id="352" r:id="rId56"/>
    <p:sldId id="355" r:id="rId57"/>
    <p:sldId id="436" r:id="rId58"/>
    <p:sldId id="340" r:id="rId59"/>
    <p:sldId id="377" r:id="rId60"/>
    <p:sldId id="380" r:id="rId61"/>
    <p:sldId id="351" r:id="rId62"/>
    <p:sldId id="391" r:id="rId63"/>
    <p:sldId id="392" r:id="rId64"/>
    <p:sldId id="425" r:id="rId65"/>
    <p:sldId id="426" r:id="rId66"/>
    <p:sldId id="427" r:id="rId67"/>
    <p:sldId id="428" r:id="rId68"/>
    <p:sldId id="423" r:id="rId69"/>
    <p:sldId id="424" r:id="rId70"/>
    <p:sldId id="429" r:id="rId71"/>
    <p:sldId id="432" r:id="rId72"/>
    <p:sldId id="430" r:id="rId73"/>
    <p:sldId id="421" r:id="rId74"/>
    <p:sldId id="394" r:id="rId75"/>
    <p:sldId id="418" r:id="rId76"/>
    <p:sldId id="409" r:id="rId77"/>
    <p:sldId id="395" r:id="rId78"/>
    <p:sldId id="396" r:id="rId79"/>
    <p:sldId id="399" r:id="rId80"/>
    <p:sldId id="437" r:id="rId81"/>
    <p:sldId id="400" r:id="rId82"/>
    <p:sldId id="401" r:id="rId83"/>
    <p:sldId id="403" r:id="rId84"/>
    <p:sldId id="431" r:id="rId85"/>
    <p:sldId id="434" r:id="rId86"/>
    <p:sldId id="435" r:id="rId87"/>
    <p:sldId id="385" r:id="rId88"/>
    <p:sldId id="438" r:id="rId89"/>
    <p:sldId id="439" r:id="rId90"/>
    <p:sldId id="433" r:id="rId91"/>
    <p:sldId id="386" r:id="rId92"/>
    <p:sldId id="387" r:id="rId93"/>
    <p:sldId id="296" r:id="rId94"/>
    <p:sldId id="393"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6D8B7F-F87F-4EAB-85BC-A41F79FBC3B3}">
          <p14:sldIdLst>
            <p14:sldId id="362"/>
            <p14:sldId id="368"/>
          </p14:sldIdLst>
        </p14:section>
        <p14:section name="Trivia" id="{14E886D9-8DAB-415F-BBD6-E6EA7F9F8A84}">
          <p14:sldIdLst>
            <p14:sldId id="350"/>
            <p14:sldId id="345"/>
            <p14:sldId id="347"/>
            <p14:sldId id="348"/>
            <p14:sldId id="370"/>
            <p14:sldId id="383"/>
            <p14:sldId id="328"/>
            <p14:sldId id="398"/>
            <p14:sldId id="349"/>
            <p14:sldId id="321"/>
          </p14:sldIdLst>
        </p14:section>
        <p14:section name="IaaS Overview" id="{DDF22E89-199C-4EEA-AD6F-2505C279F7E5}">
          <p14:sldIdLst>
            <p14:sldId id="263"/>
            <p14:sldId id="378"/>
            <p14:sldId id="397"/>
          </p14:sldIdLst>
        </p14:section>
        <p14:section name="Compute" id="{61828EE2-842E-49AE-954A-A47CBDBA5338}">
          <p14:sldIdLst>
            <p14:sldId id="359"/>
            <p14:sldId id="367"/>
            <p14:sldId id="358"/>
            <p14:sldId id="412"/>
            <p14:sldId id="413"/>
            <p14:sldId id="376"/>
            <p14:sldId id="415"/>
            <p14:sldId id="417"/>
          </p14:sldIdLst>
        </p14:section>
        <p14:section name="Network" id="{2DEA80B2-E02C-47EB-A939-4DD1919FD1D4}">
          <p14:sldIdLst>
            <p14:sldId id="352"/>
            <p14:sldId id="355"/>
            <p14:sldId id="436"/>
            <p14:sldId id="340"/>
            <p14:sldId id="377"/>
            <p14:sldId id="380"/>
          </p14:sldIdLst>
        </p14:section>
        <p14:section name="Storage" id="{3F799D79-9300-4A36-93FC-4901D968E2DB}">
          <p14:sldIdLst>
            <p14:sldId id="351"/>
            <p14:sldId id="391"/>
            <p14:sldId id="392"/>
            <p14:sldId id="425"/>
            <p14:sldId id="426"/>
            <p14:sldId id="427"/>
            <p14:sldId id="428"/>
            <p14:sldId id="423"/>
            <p14:sldId id="424"/>
            <p14:sldId id="429"/>
            <p14:sldId id="432"/>
            <p14:sldId id="430"/>
            <p14:sldId id="421"/>
          </p14:sldIdLst>
        </p14:section>
        <p14:section name="Management and Monitoring" id="{A87B2805-14C3-4B3F-B3F7-5BCC49EBFCE7}">
          <p14:sldIdLst>
            <p14:sldId id="394"/>
            <p14:sldId id="418"/>
            <p14:sldId id="409"/>
            <p14:sldId id="395"/>
            <p14:sldId id="396"/>
            <p14:sldId id="399"/>
            <p14:sldId id="437"/>
          </p14:sldIdLst>
        </p14:section>
        <p14:section name="Key Workloads" id="{D8ABB0CE-0583-4BF6-82B9-A58F00E45CFF}">
          <p14:sldIdLst>
            <p14:sldId id="400"/>
            <p14:sldId id="401"/>
            <p14:sldId id="403"/>
            <p14:sldId id="431"/>
            <p14:sldId id="434"/>
            <p14:sldId id="435"/>
            <p14:sldId id="385"/>
            <p14:sldId id="438"/>
            <p14:sldId id="439"/>
            <p14:sldId id="433"/>
            <p14:sldId id="386"/>
            <p14:sldId id="387"/>
            <p14:sldId id="296"/>
            <p14:sldId id="39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62653" autoAdjust="0"/>
  </p:normalViewPr>
  <p:slideViewPr>
    <p:cSldViewPr snapToGrid="0">
      <p:cViewPr varScale="1">
        <p:scale>
          <a:sx n="64" d="100"/>
          <a:sy n="64" d="100"/>
        </p:scale>
        <p:origin x="1191" y="51"/>
      </p:cViewPr>
      <p:guideLst/>
    </p:cSldViewPr>
  </p:slideViewPr>
  <p:notesTextViewPr>
    <p:cViewPr>
      <p:scale>
        <a:sx n="3" d="2"/>
        <a:sy n="3" d="2"/>
      </p:scale>
      <p:origin x="0" y="0"/>
    </p:cViewPr>
  </p:notesTextViewPr>
  <p:sorterViewPr>
    <p:cViewPr>
      <p:scale>
        <a:sx n="100" d="100"/>
        <a:sy n="100" d="100"/>
      </p:scale>
      <p:origin x="0" y="-21804"/>
    </p:cViewPr>
  </p:sorterViewPr>
  <p:notesViewPr>
    <p:cSldViewPr snapToGrid="0">
      <p:cViewPr varScale="1">
        <p:scale>
          <a:sx n="94" d="100"/>
          <a:sy n="94" d="100"/>
        </p:scale>
        <p:origin x="366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3.xml"/><Relationship Id="rId21" Type="http://schemas.openxmlformats.org/officeDocument/2006/relationships/slideMaster" Target="slideMasters/slideMaster18.xml"/><Relationship Id="rId42" Type="http://schemas.openxmlformats.org/officeDocument/2006/relationships/slide" Target="slides/slide10.xml"/><Relationship Id="rId47" Type="http://schemas.openxmlformats.org/officeDocument/2006/relationships/slide" Target="slides/slide15.xml"/><Relationship Id="rId63" Type="http://schemas.openxmlformats.org/officeDocument/2006/relationships/slide" Target="slides/slide31.xml"/><Relationship Id="rId68" Type="http://schemas.openxmlformats.org/officeDocument/2006/relationships/slide" Target="slides/slide36.xml"/><Relationship Id="rId84" Type="http://schemas.openxmlformats.org/officeDocument/2006/relationships/slide" Target="slides/slide52.xml"/><Relationship Id="rId89" Type="http://schemas.openxmlformats.org/officeDocument/2006/relationships/slide" Target="slides/slide57.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Master" Target="slideMasters/slideMaster29.xml"/><Relationship Id="rId37" Type="http://schemas.openxmlformats.org/officeDocument/2006/relationships/slide" Target="slides/slide5.xml"/><Relationship Id="rId53" Type="http://schemas.openxmlformats.org/officeDocument/2006/relationships/slide" Target="slides/slide21.xml"/><Relationship Id="rId58" Type="http://schemas.openxmlformats.org/officeDocument/2006/relationships/slide" Target="slides/slide26.xml"/><Relationship Id="rId74" Type="http://schemas.openxmlformats.org/officeDocument/2006/relationships/slide" Target="slides/slide42.xml"/><Relationship Id="rId79" Type="http://schemas.openxmlformats.org/officeDocument/2006/relationships/slide" Target="slides/slide47.xml"/><Relationship Id="rId102" Type="http://schemas.microsoft.com/office/2015/10/relationships/revisionInfo" Target="revisionInfo.xml"/><Relationship Id="rId5" Type="http://schemas.openxmlformats.org/officeDocument/2006/relationships/slideMaster" Target="slideMasters/slideMaster2.xml"/><Relationship Id="rId90" Type="http://schemas.openxmlformats.org/officeDocument/2006/relationships/slide" Target="slides/slide58.xml"/><Relationship Id="rId95" Type="http://schemas.openxmlformats.org/officeDocument/2006/relationships/slide" Target="slides/slide63.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43" Type="http://schemas.openxmlformats.org/officeDocument/2006/relationships/slide" Target="slides/slide11.xml"/><Relationship Id="rId48" Type="http://schemas.openxmlformats.org/officeDocument/2006/relationships/slide" Target="slides/slide16.xml"/><Relationship Id="rId64" Type="http://schemas.openxmlformats.org/officeDocument/2006/relationships/slide" Target="slides/slide32.xml"/><Relationship Id="rId69" Type="http://schemas.openxmlformats.org/officeDocument/2006/relationships/slide" Target="slides/slide37.xml"/><Relationship Id="rId80" Type="http://schemas.openxmlformats.org/officeDocument/2006/relationships/slide" Target="slides/slide48.xml"/><Relationship Id="rId85" Type="http://schemas.openxmlformats.org/officeDocument/2006/relationships/slide" Target="slides/slide5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1.xml"/><Relationship Id="rId38" Type="http://schemas.openxmlformats.org/officeDocument/2006/relationships/slide" Target="slides/slide6.xml"/><Relationship Id="rId46" Type="http://schemas.openxmlformats.org/officeDocument/2006/relationships/slide" Target="slides/slide14.xml"/><Relationship Id="rId59" Type="http://schemas.openxmlformats.org/officeDocument/2006/relationships/slide" Target="slides/slide27.xml"/><Relationship Id="rId67" Type="http://schemas.openxmlformats.org/officeDocument/2006/relationships/slide" Target="slides/slide35.xml"/><Relationship Id="rId20" Type="http://schemas.openxmlformats.org/officeDocument/2006/relationships/slideMaster" Target="slideMasters/slideMaster17.xml"/><Relationship Id="rId41" Type="http://schemas.openxmlformats.org/officeDocument/2006/relationships/slide" Target="slides/slide9.xml"/><Relationship Id="rId54" Type="http://schemas.openxmlformats.org/officeDocument/2006/relationships/slide" Target="slides/slide22.xml"/><Relationship Id="rId62" Type="http://schemas.openxmlformats.org/officeDocument/2006/relationships/slide" Target="slides/slide30.xml"/><Relationship Id="rId70" Type="http://schemas.openxmlformats.org/officeDocument/2006/relationships/slide" Target="slides/slide38.xml"/><Relationship Id="rId75" Type="http://schemas.openxmlformats.org/officeDocument/2006/relationships/slide" Target="slides/slide43.xml"/><Relationship Id="rId83" Type="http://schemas.openxmlformats.org/officeDocument/2006/relationships/slide" Target="slides/slide51.xml"/><Relationship Id="rId88" Type="http://schemas.openxmlformats.org/officeDocument/2006/relationships/slide" Target="slides/slide56.xml"/><Relationship Id="rId91" Type="http://schemas.openxmlformats.org/officeDocument/2006/relationships/slide" Target="slides/slide59.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 Target="slides/slide4.xml"/><Relationship Id="rId49" Type="http://schemas.openxmlformats.org/officeDocument/2006/relationships/slide" Target="slides/slide17.xml"/><Relationship Id="rId57" Type="http://schemas.openxmlformats.org/officeDocument/2006/relationships/slide" Target="slides/slide25.xml"/><Relationship Id="rId10" Type="http://schemas.openxmlformats.org/officeDocument/2006/relationships/slideMaster" Target="slideMasters/slideMaster7.xml"/><Relationship Id="rId31" Type="http://schemas.openxmlformats.org/officeDocument/2006/relationships/slideMaster" Target="slideMasters/slideMaster28.xml"/><Relationship Id="rId44" Type="http://schemas.openxmlformats.org/officeDocument/2006/relationships/slide" Target="slides/slide12.xml"/><Relationship Id="rId52" Type="http://schemas.openxmlformats.org/officeDocument/2006/relationships/slide" Target="slides/slide20.xml"/><Relationship Id="rId60" Type="http://schemas.openxmlformats.org/officeDocument/2006/relationships/slide" Target="slides/slide28.xml"/><Relationship Id="rId65" Type="http://schemas.openxmlformats.org/officeDocument/2006/relationships/slide" Target="slides/slide33.xml"/><Relationship Id="rId73" Type="http://schemas.openxmlformats.org/officeDocument/2006/relationships/slide" Target="slides/slide41.xml"/><Relationship Id="rId78" Type="http://schemas.openxmlformats.org/officeDocument/2006/relationships/slide" Target="slides/slide46.xml"/><Relationship Id="rId81" Type="http://schemas.openxmlformats.org/officeDocument/2006/relationships/slide" Target="slides/slide49.xml"/><Relationship Id="rId86" Type="http://schemas.openxmlformats.org/officeDocument/2006/relationships/slide" Target="slides/slide54.xml"/><Relationship Id="rId94" Type="http://schemas.openxmlformats.org/officeDocument/2006/relationships/slide" Target="slides/slide62.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7.xml"/><Relationship Id="rId34" Type="http://schemas.openxmlformats.org/officeDocument/2006/relationships/slide" Target="slides/slide2.xml"/><Relationship Id="rId50" Type="http://schemas.openxmlformats.org/officeDocument/2006/relationships/slide" Target="slides/slide18.xml"/><Relationship Id="rId55" Type="http://schemas.openxmlformats.org/officeDocument/2006/relationships/slide" Target="slides/slide23.xml"/><Relationship Id="rId76" Type="http://schemas.openxmlformats.org/officeDocument/2006/relationships/slide" Target="slides/slide44.xml"/><Relationship Id="rId97"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39.xml"/><Relationship Id="rId92" Type="http://schemas.openxmlformats.org/officeDocument/2006/relationships/slide" Target="slides/slide60.xml"/><Relationship Id="rId2" Type="http://schemas.openxmlformats.org/officeDocument/2006/relationships/customXml" Target="../customXml/item2.xml"/><Relationship Id="rId29" Type="http://schemas.openxmlformats.org/officeDocument/2006/relationships/slideMaster" Target="slideMasters/slideMaster26.xml"/><Relationship Id="rId24" Type="http://schemas.openxmlformats.org/officeDocument/2006/relationships/slideMaster" Target="slideMasters/slideMaster21.xml"/><Relationship Id="rId40" Type="http://schemas.openxmlformats.org/officeDocument/2006/relationships/slide" Target="slides/slide8.xml"/><Relationship Id="rId45" Type="http://schemas.openxmlformats.org/officeDocument/2006/relationships/slide" Target="slides/slide13.xml"/><Relationship Id="rId66" Type="http://schemas.openxmlformats.org/officeDocument/2006/relationships/slide" Target="slides/slide34.xml"/><Relationship Id="rId87" Type="http://schemas.openxmlformats.org/officeDocument/2006/relationships/slide" Target="slides/slide55.xml"/><Relationship Id="rId61" Type="http://schemas.openxmlformats.org/officeDocument/2006/relationships/slide" Target="slides/slide29.xml"/><Relationship Id="rId82" Type="http://schemas.openxmlformats.org/officeDocument/2006/relationships/slide" Target="slides/slide50.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Master" Target="slideMasters/slideMaster27.xml"/><Relationship Id="rId35" Type="http://schemas.openxmlformats.org/officeDocument/2006/relationships/slide" Target="slides/slide3.xml"/><Relationship Id="rId56" Type="http://schemas.openxmlformats.org/officeDocument/2006/relationships/slide" Target="slides/slide24.xml"/><Relationship Id="rId77" Type="http://schemas.openxmlformats.org/officeDocument/2006/relationships/slide" Target="slides/slide45.xml"/><Relationship Id="rId100"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19.xml"/><Relationship Id="rId72" Type="http://schemas.openxmlformats.org/officeDocument/2006/relationships/slide" Target="slides/slide40.xml"/><Relationship Id="rId93" Type="http://schemas.openxmlformats.org/officeDocument/2006/relationships/slide" Target="slides/slide61.xml"/><Relationship Id="rId98"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Wagner" userId="88ef95cb-d269-4d78-b3f1-131ced00cf52" providerId="ADAL" clId="{4D08F345-30B5-44A5-B3C3-CBE2854F068E}"/>
    <pc:docChg chg="undo custSel addSld delSld modSld sldOrd modMainMaster modSection">
      <pc:chgData name="Jeff Wagner" userId="88ef95cb-d269-4d78-b3f1-131ced00cf52" providerId="ADAL" clId="{4D08F345-30B5-44A5-B3C3-CBE2854F068E}" dt="2017-09-01T12:18:15.655" v="844" actId="113"/>
      <pc:docMkLst>
        <pc:docMk/>
      </pc:docMkLst>
      <pc:sldChg chg="modSp ord modTransition">
        <pc:chgData name="Jeff Wagner" userId="88ef95cb-d269-4d78-b3f1-131ced00cf52" providerId="ADAL" clId="{4D08F345-30B5-44A5-B3C3-CBE2854F068E}" dt="2017-08-31T22:47:24.238" v="559" actId="20577"/>
        <pc:sldMkLst>
          <pc:docMk/>
          <pc:sldMk cId="1324345032" sldId="263"/>
        </pc:sldMkLst>
        <pc:spChg chg="mod">
          <ac:chgData name="Jeff Wagner" userId="88ef95cb-d269-4d78-b3f1-131ced00cf52" providerId="ADAL" clId="{4D08F345-30B5-44A5-B3C3-CBE2854F068E}" dt="2017-08-31T22:47:24.238" v="559" actId="20577"/>
          <ac:spMkLst>
            <pc:docMk/>
            <pc:sldMk cId="1324345032" sldId="263"/>
            <ac:spMk id="69" creationId="{00000000-0000-0000-0000-000000000000}"/>
          </ac:spMkLst>
        </pc:spChg>
      </pc:sldChg>
      <pc:sldChg chg="ord modTransition">
        <pc:chgData name="Jeff Wagner" userId="88ef95cb-d269-4d78-b3f1-131ced00cf52" providerId="ADAL" clId="{4D08F345-30B5-44A5-B3C3-CBE2854F068E}" dt="2017-08-31T21:37:23.707" v="455" actId="113"/>
        <pc:sldMkLst>
          <pc:docMk/>
          <pc:sldMk cId="1025170335" sldId="277"/>
        </pc:sldMkLst>
      </pc:sldChg>
      <pc:sldChg chg="del modTransition">
        <pc:chgData name="Jeff Wagner" userId="88ef95cb-d269-4d78-b3f1-131ced00cf52" providerId="ADAL" clId="{4D08F345-30B5-44A5-B3C3-CBE2854F068E}" dt="2017-08-31T22:14:00.255" v="522" actId="2696"/>
        <pc:sldMkLst>
          <pc:docMk/>
          <pc:sldMk cId="258141322" sldId="280"/>
        </pc:sldMkLst>
      </pc:sldChg>
      <pc:sldChg chg="del modTransition">
        <pc:chgData name="Jeff Wagner" userId="88ef95cb-d269-4d78-b3f1-131ced00cf52" providerId="ADAL" clId="{4D08F345-30B5-44A5-B3C3-CBE2854F068E}" dt="2017-08-31T22:13:45.184" v="521" actId="2696"/>
        <pc:sldMkLst>
          <pc:docMk/>
          <pc:sldMk cId="2697152984" sldId="281"/>
        </pc:sldMkLst>
      </pc:sldChg>
      <pc:sldChg chg="del modTransition">
        <pc:chgData name="Jeff Wagner" userId="88ef95cb-d269-4d78-b3f1-131ced00cf52" providerId="ADAL" clId="{4D08F345-30B5-44A5-B3C3-CBE2854F068E}" dt="2017-08-31T22:08:53.556" v="515" actId="2696"/>
        <pc:sldMkLst>
          <pc:docMk/>
          <pc:sldMk cId="3237400771" sldId="283"/>
        </pc:sldMkLst>
      </pc:sldChg>
      <pc:sldChg chg="del ord modTransition">
        <pc:chgData name="Jeff Wagner" userId="88ef95cb-d269-4d78-b3f1-131ced00cf52" providerId="ADAL" clId="{4D08F345-30B5-44A5-B3C3-CBE2854F068E}" dt="2017-08-31T22:06:56.832" v="506" actId="2696"/>
        <pc:sldMkLst>
          <pc:docMk/>
          <pc:sldMk cId="3096201113" sldId="285"/>
        </pc:sldMkLst>
      </pc:sldChg>
      <pc:sldChg chg="del ord modTransition">
        <pc:chgData name="Jeff Wagner" userId="88ef95cb-d269-4d78-b3f1-131ced00cf52" providerId="ADAL" clId="{4D08F345-30B5-44A5-B3C3-CBE2854F068E}" dt="2017-08-31T22:06:58.804" v="507" actId="2696"/>
        <pc:sldMkLst>
          <pc:docMk/>
          <pc:sldMk cId="3459151114" sldId="286"/>
        </pc:sldMkLst>
      </pc:sldChg>
      <pc:sldChg chg="del modTransition">
        <pc:chgData name="Jeff Wagner" userId="88ef95cb-d269-4d78-b3f1-131ced00cf52" providerId="ADAL" clId="{4D08F345-30B5-44A5-B3C3-CBE2854F068E}" dt="2017-08-31T22:08:11.717" v="509" actId="2696"/>
        <pc:sldMkLst>
          <pc:docMk/>
          <pc:sldMk cId="836099174" sldId="290"/>
        </pc:sldMkLst>
      </pc:sldChg>
      <pc:sldChg chg="modTransition">
        <pc:chgData name="Jeff Wagner" userId="88ef95cb-d269-4d78-b3f1-131ced00cf52" providerId="ADAL" clId="{4D08F345-30B5-44A5-B3C3-CBE2854F068E}" dt="2017-08-31T20:57:05.827" v="65" actId="113"/>
        <pc:sldMkLst>
          <pc:docMk/>
          <pc:sldMk cId="1783666234" sldId="296"/>
        </pc:sldMkLst>
      </pc:sldChg>
      <pc:sldChg chg="del modTransition">
        <pc:chgData name="Jeff Wagner" userId="88ef95cb-d269-4d78-b3f1-131ced00cf52" providerId="ADAL" clId="{4D08F345-30B5-44A5-B3C3-CBE2854F068E}" dt="2017-08-31T22:14:11.348" v="524" actId="2696"/>
        <pc:sldMkLst>
          <pc:docMk/>
          <pc:sldMk cId="2931810984" sldId="300"/>
        </pc:sldMkLst>
      </pc:sldChg>
      <pc:sldChg chg="del modTransition">
        <pc:chgData name="Jeff Wagner" userId="88ef95cb-d269-4d78-b3f1-131ced00cf52" providerId="ADAL" clId="{4D08F345-30B5-44A5-B3C3-CBE2854F068E}" dt="2017-08-31T22:08:22.656" v="511" actId="2696"/>
        <pc:sldMkLst>
          <pc:docMk/>
          <pc:sldMk cId="1843320272" sldId="302"/>
        </pc:sldMkLst>
      </pc:sldChg>
      <pc:sldChg chg="del modTransition">
        <pc:chgData name="Jeff Wagner" userId="88ef95cb-d269-4d78-b3f1-131ced00cf52" providerId="ADAL" clId="{4D08F345-30B5-44A5-B3C3-CBE2854F068E}" dt="2017-08-31T22:08:22.641" v="510" actId="2696"/>
        <pc:sldMkLst>
          <pc:docMk/>
          <pc:sldMk cId="4096982190" sldId="303"/>
        </pc:sldMkLst>
      </pc:sldChg>
      <pc:sldChg chg="modSp ord modTransition modAnim">
        <pc:chgData name="Jeff Wagner" userId="88ef95cb-d269-4d78-b3f1-131ced00cf52" providerId="ADAL" clId="{4D08F345-30B5-44A5-B3C3-CBE2854F068E}" dt="2017-09-01T12:18:15.655" v="844" actId="113"/>
        <pc:sldMkLst>
          <pc:docMk/>
          <pc:sldMk cId="1623279800" sldId="305"/>
        </pc:sldMkLst>
        <pc:spChg chg="mod">
          <ac:chgData name="Jeff Wagner" userId="88ef95cb-d269-4d78-b3f1-131ced00cf52" providerId="ADAL" clId="{4D08F345-30B5-44A5-B3C3-CBE2854F068E}" dt="2017-09-01T12:18:15.655" v="844" actId="113"/>
          <ac:spMkLst>
            <pc:docMk/>
            <pc:sldMk cId="1623279800" sldId="305"/>
            <ac:spMk id="2" creationId="{00000000-0000-0000-0000-000000000000}"/>
          </ac:spMkLst>
        </pc:spChg>
        <pc:spChg chg="mod">
          <ac:chgData name="Jeff Wagner" userId="88ef95cb-d269-4d78-b3f1-131ced00cf52" providerId="ADAL" clId="{4D08F345-30B5-44A5-B3C3-CBE2854F068E}" dt="2017-09-01T12:16:17.149" v="821" actId="113"/>
          <ac:spMkLst>
            <pc:docMk/>
            <pc:sldMk cId="1623279800" sldId="305"/>
            <ac:spMk id="3" creationId="{00000000-0000-0000-0000-000000000000}"/>
          </ac:spMkLst>
        </pc:spChg>
      </pc:sldChg>
      <pc:sldChg chg="ord modTransition">
        <pc:chgData name="Jeff Wagner" userId="88ef95cb-d269-4d78-b3f1-131ced00cf52" providerId="ADAL" clId="{4D08F345-30B5-44A5-B3C3-CBE2854F068E}" dt="2017-08-31T21:40:50.103" v="473" actId="113"/>
        <pc:sldMkLst>
          <pc:docMk/>
          <pc:sldMk cId="1228538392" sldId="306"/>
        </pc:sldMkLst>
      </pc:sldChg>
      <pc:sldChg chg="ord modTransition">
        <pc:chgData name="Jeff Wagner" userId="88ef95cb-d269-4d78-b3f1-131ced00cf52" providerId="ADAL" clId="{4D08F345-30B5-44A5-B3C3-CBE2854F068E}" dt="2017-08-31T21:40:50.103" v="473" actId="113"/>
        <pc:sldMkLst>
          <pc:docMk/>
          <pc:sldMk cId="2555315954" sldId="307"/>
        </pc:sldMkLst>
      </pc:sldChg>
      <pc:sldChg chg="del modTransition">
        <pc:chgData name="Jeff Wagner" userId="88ef95cb-d269-4d78-b3f1-131ced00cf52" providerId="ADAL" clId="{4D08F345-30B5-44A5-B3C3-CBE2854F068E}" dt="2017-08-31T22:09:01.060" v="516" actId="2696"/>
        <pc:sldMkLst>
          <pc:docMk/>
          <pc:sldMk cId="1288203361" sldId="308"/>
        </pc:sldMkLst>
      </pc:sldChg>
      <pc:sldChg chg="ord modTransition">
        <pc:chgData name="Jeff Wagner" userId="88ef95cb-d269-4d78-b3f1-131ced00cf52" providerId="ADAL" clId="{4D08F345-30B5-44A5-B3C3-CBE2854F068E}" dt="2017-08-31T22:14:52.374" v="530" actId="113"/>
        <pc:sldMkLst>
          <pc:docMk/>
          <pc:sldMk cId="3147170903" sldId="309"/>
        </pc:sldMkLst>
      </pc:sldChg>
      <pc:sldChg chg="del modTransition">
        <pc:chgData name="Jeff Wagner" userId="88ef95cb-d269-4d78-b3f1-131ced00cf52" providerId="ADAL" clId="{4D08F345-30B5-44A5-B3C3-CBE2854F068E}" dt="2017-08-31T22:14:34.772" v="526" actId="2696"/>
        <pc:sldMkLst>
          <pc:docMk/>
          <pc:sldMk cId="4010204951" sldId="310"/>
        </pc:sldMkLst>
      </pc:sldChg>
      <pc:sldChg chg="del modTransition">
        <pc:chgData name="Jeff Wagner" userId="88ef95cb-d269-4d78-b3f1-131ced00cf52" providerId="ADAL" clId="{4D08F345-30B5-44A5-B3C3-CBE2854F068E}" dt="2017-08-31T22:14:36.540" v="527" actId="2696"/>
        <pc:sldMkLst>
          <pc:docMk/>
          <pc:sldMk cId="1426351529" sldId="311"/>
        </pc:sldMkLst>
      </pc:sldChg>
      <pc:sldChg chg="del modTransition">
        <pc:chgData name="Jeff Wagner" userId="88ef95cb-d269-4d78-b3f1-131ced00cf52" providerId="ADAL" clId="{4D08F345-30B5-44A5-B3C3-CBE2854F068E}" dt="2017-08-31T22:14:37.989" v="528" actId="2696"/>
        <pc:sldMkLst>
          <pc:docMk/>
          <pc:sldMk cId="2751724444" sldId="312"/>
        </pc:sldMkLst>
      </pc:sldChg>
      <pc:sldChg chg="del ord modTransition">
        <pc:chgData name="Jeff Wagner" userId="88ef95cb-d269-4d78-b3f1-131ced00cf52" providerId="ADAL" clId="{4D08F345-30B5-44A5-B3C3-CBE2854F068E}" dt="2017-08-31T22:30:29.561" v="531" actId="2696"/>
        <pc:sldMkLst>
          <pc:docMk/>
          <pc:sldMk cId="2421079486" sldId="319"/>
        </pc:sldMkLst>
      </pc:sldChg>
      <pc:sldChg chg="modSp del modTransition modNotesTx">
        <pc:chgData name="Jeff Wagner" userId="88ef95cb-d269-4d78-b3f1-131ced00cf52" providerId="ADAL" clId="{4D08F345-30B5-44A5-B3C3-CBE2854F068E}" dt="2017-08-31T21:18:57.162" v="368" actId="2696"/>
        <pc:sldMkLst>
          <pc:docMk/>
          <pc:sldMk cId="1829404335" sldId="320"/>
        </pc:sldMkLst>
        <pc:spChg chg="mod">
          <ac:chgData name="Jeff Wagner" userId="88ef95cb-d269-4d78-b3f1-131ced00cf52" providerId="ADAL" clId="{4D08F345-30B5-44A5-B3C3-CBE2854F068E}" dt="2017-08-31T20:52:33.994" v="30" actId="20577"/>
          <ac:spMkLst>
            <pc:docMk/>
            <pc:sldMk cId="1829404335" sldId="320"/>
            <ac:spMk id="9" creationId="{1EE7F7F5-268D-4B00-B2EE-E6D438B2DB35}"/>
          </ac:spMkLst>
        </pc:spChg>
      </pc:sldChg>
      <pc:sldChg chg="modTransition">
        <pc:chgData name="Jeff Wagner" userId="88ef95cb-d269-4d78-b3f1-131ced00cf52" providerId="ADAL" clId="{4D08F345-30B5-44A5-B3C3-CBE2854F068E}" dt="2017-08-31T20:57:05.827" v="65" actId="113"/>
        <pc:sldMkLst>
          <pc:docMk/>
          <pc:sldMk cId="1968939446" sldId="321"/>
        </pc:sldMkLst>
      </pc:sldChg>
      <pc:sldChg chg="del modTransition">
        <pc:chgData name="Jeff Wagner" userId="88ef95cb-d269-4d78-b3f1-131ced00cf52" providerId="ADAL" clId="{4D08F345-30B5-44A5-B3C3-CBE2854F068E}" dt="2017-08-31T21:07:08.368" v="260" actId="2696"/>
        <pc:sldMkLst>
          <pc:docMk/>
          <pc:sldMk cId="2909545135" sldId="322"/>
        </pc:sldMkLst>
      </pc:sldChg>
      <pc:sldChg chg="add del modTransition">
        <pc:chgData name="Jeff Wagner" userId="88ef95cb-d269-4d78-b3f1-131ced00cf52" providerId="ADAL" clId="{4D08F345-30B5-44A5-B3C3-CBE2854F068E}" dt="2017-08-31T21:12:01.610" v="294" actId="2696"/>
        <pc:sldMkLst>
          <pc:docMk/>
          <pc:sldMk cId="538316199" sldId="323"/>
        </pc:sldMkLst>
      </pc:sldChg>
      <pc:sldChg chg="del modTransition">
        <pc:chgData name="Jeff Wagner" userId="88ef95cb-d269-4d78-b3f1-131ced00cf52" providerId="ADAL" clId="{4D08F345-30B5-44A5-B3C3-CBE2854F068E}" dt="2017-08-31T22:14:39.278" v="529" actId="2696"/>
        <pc:sldMkLst>
          <pc:docMk/>
          <pc:sldMk cId="891027124" sldId="325"/>
        </pc:sldMkLst>
      </pc:sldChg>
      <pc:sldChg chg="ord modTransition">
        <pc:chgData name="Jeff Wagner" userId="88ef95cb-d269-4d78-b3f1-131ced00cf52" providerId="ADAL" clId="{4D08F345-30B5-44A5-B3C3-CBE2854F068E}" dt="2017-08-31T21:27:24.808" v="370" actId="113"/>
        <pc:sldMkLst>
          <pc:docMk/>
          <pc:sldMk cId="1884864890" sldId="328"/>
        </pc:sldMkLst>
      </pc:sldChg>
      <pc:sldChg chg="modTransition">
        <pc:chgData name="Jeff Wagner" userId="88ef95cb-d269-4d78-b3f1-131ced00cf52" providerId="ADAL" clId="{4D08F345-30B5-44A5-B3C3-CBE2854F068E}" dt="2017-08-31T20:57:05.827" v="65" actId="113"/>
        <pc:sldMkLst>
          <pc:docMk/>
          <pc:sldMk cId="2993931144" sldId="330"/>
        </pc:sldMkLst>
      </pc:sldChg>
      <pc:sldChg chg="modSp modTransition">
        <pc:chgData name="Jeff Wagner" userId="88ef95cb-d269-4d78-b3f1-131ced00cf52" providerId="ADAL" clId="{4D08F345-30B5-44A5-B3C3-CBE2854F068E}" dt="2017-08-31T21:08:55.900" v="275" actId="404"/>
        <pc:sldMkLst>
          <pc:docMk/>
          <pc:sldMk cId="1026086156" sldId="331"/>
        </pc:sldMkLst>
        <pc:spChg chg="mod">
          <ac:chgData name="Jeff Wagner" userId="88ef95cb-d269-4d78-b3f1-131ced00cf52" providerId="ADAL" clId="{4D08F345-30B5-44A5-B3C3-CBE2854F068E}" dt="2017-08-31T21:08:55.900" v="275" actId="404"/>
          <ac:spMkLst>
            <pc:docMk/>
            <pc:sldMk cId="1026086156" sldId="331"/>
            <ac:spMk id="3" creationId="{F8380C04-9B4F-4B7A-95FC-2A57CB2BD87C}"/>
          </ac:spMkLst>
        </pc:spChg>
      </pc:sldChg>
      <pc:sldChg chg="ord modTransition">
        <pc:chgData name="Jeff Wagner" userId="88ef95cb-d269-4d78-b3f1-131ced00cf52" providerId="ADAL" clId="{4D08F345-30B5-44A5-B3C3-CBE2854F068E}" dt="2017-08-31T21:18:17.429" v="365" actId="113"/>
        <pc:sldMkLst>
          <pc:docMk/>
          <pc:sldMk cId="3261523792" sldId="340"/>
        </pc:sldMkLst>
      </pc:sldChg>
      <pc:sldChg chg="del modTransition">
        <pc:chgData name="Jeff Wagner" userId="88ef95cb-d269-4d78-b3f1-131ced00cf52" providerId="ADAL" clId="{4D08F345-30B5-44A5-B3C3-CBE2854F068E}" dt="2017-08-31T21:12:07.453" v="295" actId="2696"/>
        <pc:sldMkLst>
          <pc:docMk/>
          <pc:sldMk cId="2059510475" sldId="342"/>
        </pc:sldMkLst>
      </pc:sldChg>
      <pc:sldChg chg="del ord modTransition">
        <pc:chgData name="Jeff Wagner" userId="88ef95cb-d269-4d78-b3f1-131ced00cf52" providerId="ADAL" clId="{4D08F345-30B5-44A5-B3C3-CBE2854F068E}" dt="2017-08-31T21:44:17.053" v="475" actId="2696"/>
        <pc:sldMkLst>
          <pc:docMk/>
          <pc:sldMk cId="2054207240" sldId="343"/>
        </pc:sldMkLst>
      </pc:sldChg>
      <pc:sldChg chg="modSp modTransition">
        <pc:chgData name="Jeff Wagner" userId="88ef95cb-d269-4d78-b3f1-131ced00cf52" providerId="ADAL" clId="{4D08F345-30B5-44A5-B3C3-CBE2854F068E}" dt="2017-08-31T20:59:10.924" v="78" actId="20577"/>
        <pc:sldMkLst>
          <pc:docMk/>
          <pc:sldMk cId="796382600" sldId="345"/>
        </pc:sldMkLst>
        <pc:spChg chg="mod">
          <ac:chgData name="Jeff Wagner" userId="88ef95cb-d269-4d78-b3f1-131ced00cf52" providerId="ADAL" clId="{4D08F345-30B5-44A5-B3C3-CBE2854F068E}" dt="2017-08-31T20:59:10.924" v="78" actId="20577"/>
          <ac:spMkLst>
            <pc:docMk/>
            <pc:sldMk cId="796382600" sldId="345"/>
            <ac:spMk id="3" creationId="{0A8DBC3B-C460-4FDE-9B73-A7423D37B87E}"/>
          </ac:spMkLst>
        </pc:spChg>
      </pc:sldChg>
      <pc:sldChg chg="addSp modSp modTransition modAnim modNotesTx">
        <pc:chgData name="Jeff Wagner" userId="88ef95cb-d269-4d78-b3f1-131ced00cf52" providerId="ADAL" clId="{4D08F345-30B5-44A5-B3C3-CBE2854F068E}" dt="2017-08-31T20:57:05.827" v="65" actId="113"/>
        <pc:sldMkLst>
          <pc:docMk/>
          <pc:sldMk cId="2768458240" sldId="346"/>
        </pc:sldMkLst>
        <pc:spChg chg="add mod ord">
          <ac:chgData name="Jeff Wagner" userId="88ef95cb-d269-4d78-b3f1-131ced00cf52" providerId="ADAL" clId="{4D08F345-30B5-44A5-B3C3-CBE2854F068E}" dt="2017-08-31T20:55:44.843" v="51" actId="167"/>
          <ac:spMkLst>
            <pc:docMk/>
            <pc:sldMk cId="2768458240" sldId="346"/>
            <ac:spMk id="2" creationId="{93B7C2C3-C17C-42F9-A14F-4A89B9B2966C}"/>
          </ac:spMkLst>
        </pc:spChg>
        <pc:spChg chg="mod">
          <ac:chgData name="Jeff Wagner" userId="88ef95cb-d269-4d78-b3f1-131ced00cf52" providerId="ADAL" clId="{4D08F345-30B5-44A5-B3C3-CBE2854F068E}" dt="2017-08-31T20:56:43.651" v="59" actId="20577"/>
          <ac:spMkLst>
            <pc:docMk/>
            <pc:sldMk cId="2768458240" sldId="346"/>
            <ac:spMk id="3" creationId="{0A8DBC3B-C460-4FDE-9B73-A7423D37B87E}"/>
          </ac:spMkLst>
        </pc:spChg>
        <pc:spChg chg="mod">
          <ac:chgData name="Jeff Wagner" userId="88ef95cb-d269-4d78-b3f1-131ced00cf52" providerId="ADAL" clId="{4D08F345-30B5-44A5-B3C3-CBE2854F068E}" dt="2017-08-31T20:54:23.593" v="42" actId="1076"/>
          <ac:spMkLst>
            <pc:docMk/>
            <pc:sldMk cId="2768458240" sldId="346"/>
            <ac:spMk id="4" creationId="{364AA927-14E3-4326-803F-B88BFF005439}"/>
          </ac:spMkLst>
        </pc:spChg>
        <pc:spChg chg="add mod">
          <ac:chgData name="Jeff Wagner" userId="88ef95cb-d269-4d78-b3f1-131ced00cf52" providerId="ADAL" clId="{4D08F345-30B5-44A5-B3C3-CBE2854F068E}" dt="2017-08-31T20:56:48.651" v="64" actId="20577"/>
          <ac:spMkLst>
            <pc:docMk/>
            <pc:sldMk cId="2768458240" sldId="346"/>
            <ac:spMk id="5" creationId="{985EE874-39E1-48D9-AAEE-5EB8D778CAB4}"/>
          </ac:spMkLst>
        </pc:spChg>
        <pc:spChg chg="add mod">
          <ac:chgData name="Jeff Wagner" userId="88ef95cb-d269-4d78-b3f1-131ced00cf52" providerId="ADAL" clId="{4D08F345-30B5-44A5-B3C3-CBE2854F068E}" dt="2017-08-31T20:54:27.902" v="43" actId="1076"/>
          <ac:spMkLst>
            <pc:docMk/>
            <pc:sldMk cId="2768458240" sldId="346"/>
            <ac:spMk id="6" creationId="{4DF1D65D-4F18-4402-AC80-68A2E9014B33}"/>
          </ac:spMkLst>
        </pc:spChg>
      </pc:sldChg>
      <pc:sldChg chg="modTransition modNotesTx">
        <pc:chgData name="Jeff Wagner" userId="88ef95cb-d269-4d78-b3f1-131ced00cf52" providerId="ADAL" clId="{4D08F345-30B5-44A5-B3C3-CBE2854F068E}" dt="2017-08-31T21:00:24.419" v="79" actId="6549"/>
        <pc:sldMkLst>
          <pc:docMk/>
          <pc:sldMk cId="665596490" sldId="347"/>
        </pc:sldMkLst>
      </pc:sldChg>
      <pc:sldChg chg="addSp modSp modTransition modAnim modNotesTx">
        <pc:chgData name="Jeff Wagner" userId="88ef95cb-d269-4d78-b3f1-131ced00cf52" providerId="ADAL" clId="{4D08F345-30B5-44A5-B3C3-CBE2854F068E}" dt="2017-08-31T21:26:57.398" v="369" actId="6549"/>
        <pc:sldMkLst>
          <pc:docMk/>
          <pc:sldMk cId="3106768411" sldId="348"/>
        </pc:sldMkLst>
        <pc:spChg chg="add mod">
          <ac:chgData name="Jeff Wagner" userId="88ef95cb-d269-4d78-b3f1-131ced00cf52" providerId="ADAL" clId="{4D08F345-30B5-44A5-B3C3-CBE2854F068E}" dt="2017-08-31T21:02:01.017" v="197" actId="122"/>
          <ac:spMkLst>
            <pc:docMk/>
            <pc:sldMk cId="3106768411" sldId="348"/>
            <ac:spMk id="2" creationId="{2269FBEE-3BE4-453A-B3C7-59A269B6D106}"/>
          </ac:spMkLst>
        </pc:spChg>
        <pc:spChg chg="mod">
          <ac:chgData name="Jeff Wagner" userId="88ef95cb-d269-4d78-b3f1-131ced00cf52" providerId="ADAL" clId="{4D08F345-30B5-44A5-B3C3-CBE2854F068E}" dt="2017-08-31T21:01:13.802" v="125" actId="122"/>
          <ac:spMkLst>
            <pc:docMk/>
            <pc:sldMk cId="3106768411" sldId="348"/>
            <ac:spMk id="3" creationId="{0A8DBC3B-C460-4FDE-9B73-A7423D37B87E}"/>
          </ac:spMkLst>
        </pc:spChg>
        <pc:spChg chg="mod">
          <ac:chgData name="Jeff Wagner" userId="88ef95cb-d269-4d78-b3f1-131ced00cf52" providerId="ADAL" clId="{4D08F345-30B5-44A5-B3C3-CBE2854F068E}" dt="2017-08-31T21:00:51.669" v="93" actId="1076"/>
          <ac:spMkLst>
            <pc:docMk/>
            <pc:sldMk cId="3106768411" sldId="348"/>
            <ac:spMk id="4" creationId="{364AA927-14E3-4326-803F-B88BFF005439}"/>
          </ac:spMkLst>
        </pc:spChg>
      </pc:sldChg>
      <pc:sldChg chg="modSp modTransition modAnim">
        <pc:chgData name="Jeff Wagner" userId="88ef95cb-d269-4d78-b3f1-131ced00cf52" providerId="ADAL" clId="{4D08F345-30B5-44A5-B3C3-CBE2854F068E}" dt="2017-08-31T21:06:43.081" v="259" actId="20577"/>
        <pc:sldMkLst>
          <pc:docMk/>
          <pc:sldMk cId="3117316668" sldId="349"/>
        </pc:sldMkLst>
        <pc:spChg chg="mod">
          <ac:chgData name="Jeff Wagner" userId="88ef95cb-d269-4d78-b3f1-131ced00cf52" providerId="ADAL" clId="{4D08F345-30B5-44A5-B3C3-CBE2854F068E}" dt="2017-08-31T21:06:43.081" v="259" actId="20577"/>
          <ac:spMkLst>
            <pc:docMk/>
            <pc:sldMk cId="3117316668" sldId="349"/>
            <ac:spMk id="3" creationId="{0A8DBC3B-C460-4FDE-9B73-A7423D37B87E}"/>
          </ac:spMkLst>
        </pc:spChg>
        <pc:spChg chg="mod">
          <ac:chgData name="Jeff Wagner" userId="88ef95cb-d269-4d78-b3f1-131ced00cf52" providerId="ADAL" clId="{4D08F345-30B5-44A5-B3C3-CBE2854F068E}" dt="2017-08-31T21:03:36.615" v="239" actId="20577"/>
          <ac:spMkLst>
            <pc:docMk/>
            <pc:sldMk cId="3117316668" sldId="349"/>
            <ac:spMk id="4" creationId="{364AA927-14E3-4326-803F-B88BFF005439}"/>
          </ac:spMkLst>
        </pc:spChg>
      </pc:sldChg>
      <pc:sldChg chg="addSp delSp modSp modTransition">
        <pc:chgData name="Jeff Wagner" userId="88ef95cb-d269-4d78-b3f1-131ced00cf52" providerId="ADAL" clId="{4D08F345-30B5-44A5-B3C3-CBE2854F068E}" dt="2017-08-31T21:12:53.325" v="303" actId="5793"/>
        <pc:sldMkLst>
          <pc:docMk/>
          <pc:sldMk cId="548688098" sldId="350"/>
        </pc:sldMkLst>
        <pc:spChg chg="mod">
          <ac:chgData name="Jeff Wagner" userId="88ef95cb-d269-4d78-b3f1-131ced00cf52" providerId="ADAL" clId="{4D08F345-30B5-44A5-B3C3-CBE2854F068E}" dt="2017-08-31T21:12:53.325" v="303" actId="5793"/>
          <ac:spMkLst>
            <pc:docMk/>
            <pc:sldMk cId="548688098" sldId="350"/>
            <ac:spMk id="2" creationId="{00000000-0000-0000-0000-000000000000}"/>
          </ac:spMkLst>
        </pc:spChg>
        <pc:spChg chg="del">
          <ac:chgData name="Jeff Wagner" userId="88ef95cb-d269-4d78-b3f1-131ced00cf52" providerId="ADAL" clId="{4D08F345-30B5-44A5-B3C3-CBE2854F068E}" dt="2017-08-31T20:58:59.624" v="68" actId="5793"/>
          <ac:spMkLst>
            <pc:docMk/>
            <pc:sldMk cId="548688098" sldId="350"/>
            <ac:spMk id="3" creationId="{00000000-0000-0000-0000-000000000000}"/>
          </ac:spMkLst>
        </pc:spChg>
        <pc:spChg chg="add mod">
          <ac:chgData name="Jeff Wagner" userId="88ef95cb-d269-4d78-b3f1-131ced00cf52" providerId="ADAL" clId="{4D08F345-30B5-44A5-B3C3-CBE2854F068E}" dt="2017-08-31T20:58:59.624" v="68" actId="5793"/>
          <ac:spMkLst>
            <pc:docMk/>
            <pc:sldMk cId="548688098" sldId="350"/>
            <ac:spMk id="4" creationId="{F4636944-F864-4E7A-B4A8-381E54CAA077}"/>
          </ac:spMkLst>
        </pc:spChg>
      </pc:sldChg>
      <pc:sldChg chg="modSp modTransition">
        <pc:chgData name="Jeff Wagner" userId="88ef95cb-d269-4d78-b3f1-131ced00cf52" providerId="ADAL" clId="{4D08F345-30B5-44A5-B3C3-CBE2854F068E}" dt="2017-08-31T21:37:45.848" v="456" actId="20577"/>
        <pc:sldMkLst>
          <pc:docMk/>
          <pc:sldMk cId="4261081640" sldId="351"/>
        </pc:sldMkLst>
        <pc:spChg chg="mod">
          <ac:chgData name="Jeff Wagner" userId="88ef95cb-d269-4d78-b3f1-131ced00cf52" providerId="ADAL" clId="{4D08F345-30B5-44A5-B3C3-CBE2854F068E}" dt="2017-08-31T21:37:45.848" v="456" actId="20577"/>
          <ac:spMkLst>
            <pc:docMk/>
            <pc:sldMk cId="4261081640" sldId="351"/>
            <ac:spMk id="3" creationId="{0A8DBC3B-C460-4FDE-9B73-A7423D37B87E}"/>
          </ac:spMkLst>
        </pc:spChg>
      </pc:sldChg>
      <pc:sldChg chg="addSp delSp modSp ord modTransition">
        <pc:chgData name="Jeff Wagner" userId="88ef95cb-d269-4d78-b3f1-131ced00cf52" providerId="ADAL" clId="{4D08F345-30B5-44A5-B3C3-CBE2854F068E}" dt="2017-08-31T21:18:17.429" v="365" actId="113"/>
        <pc:sldMkLst>
          <pc:docMk/>
          <pc:sldMk cId="949731888" sldId="352"/>
        </pc:sldMkLst>
        <pc:spChg chg="del">
          <ac:chgData name="Jeff Wagner" userId="88ef95cb-d269-4d78-b3f1-131ced00cf52" providerId="ADAL" clId="{4D08F345-30B5-44A5-B3C3-CBE2854F068E}" dt="2017-08-31T21:10:30.510" v="280" actId="113"/>
          <ac:spMkLst>
            <pc:docMk/>
            <pc:sldMk cId="949731888" sldId="352"/>
            <ac:spMk id="2" creationId="{D0BD7211-1125-4CF6-9204-1ABDE9090648}"/>
          </ac:spMkLst>
        </pc:spChg>
        <pc:spChg chg="mod">
          <ac:chgData name="Jeff Wagner" userId="88ef95cb-d269-4d78-b3f1-131ced00cf52" providerId="ADAL" clId="{4D08F345-30B5-44A5-B3C3-CBE2854F068E}" dt="2017-08-31T21:10:51.709" v="285" actId="20577"/>
          <ac:spMkLst>
            <pc:docMk/>
            <pc:sldMk cId="949731888" sldId="352"/>
            <ac:spMk id="3" creationId="{0A8DBC3B-C460-4FDE-9B73-A7423D37B87E}"/>
          </ac:spMkLst>
        </pc:spChg>
        <pc:spChg chg="add del mod">
          <ac:chgData name="Jeff Wagner" userId="88ef95cb-d269-4d78-b3f1-131ced00cf52" providerId="ADAL" clId="{4D08F345-30B5-44A5-B3C3-CBE2854F068E}" dt="2017-08-31T21:10:44.894" v="281" actId="113"/>
          <ac:spMkLst>
            <pc:docMk/>
            <pc:sldMk cId="949731888" sldId="352"/>
            <ac:spMk id="4" creationId="{FB0B6585-1335-48B5-9DDD-F3564C79D65F}"/>
          </ac:spMkLst>
        </pc:spChg>
        <pc:spChg chg="add del mod">
          <ac:chgData name="Jeff Wagner" userId="88ef95cb-d269-4d78-b3f1-131ced00cf52" providerId="ADAL" clId="{4D08F345-30B5-44A5-B3C3-CBE2854F068E}" dt="2017-08-31T21:10:54.450" v="286" actId="478"/>
          <ac:spMkLst>
            <pc:docMk/>
            <pc:sldMk cId="949731888" sldId="352"/>
            <ac:spMk id="6" creationId="{FBCC0A10-1AC7-412E-8CB4-8DE1109824AF}"/>
          </ac:spMkLst>
        </pc:spChg>
      </pc:sldChg>
      <pc:sldChg chg="ord modTransition">
        <pc:chgData name="Jeff Wagner" userId="88ef95cb-d269-4d78-b3f1-131ced00cf52" providerId="ADAL" clId="{4D08F345-30B5-44A5-B3C3-CBE2854F068E}" dt="2017-08-31T21:18:17.429" v="365" actId="113"/>
        <pc:sldMkLst>
          <pc:docMk/>
          <pc:sldMk cId="1227673727" sldId="355"/>
        </pc:sldMkLst>
      </pc:sldChg>
      <pc:sldChg chg="del modTransition">
        <pc:chgData name="Jeff Wagner" userId="88ef95cb-d269-4d78-b3f1-131ced00cf52" providerId="ADAL" clId="{4D08F345-30B5-44A5-B3C3-CBE2854F068E}" dt="2017-08-31T20:58:12.480" v="66" actId="2696"/>
        <pc:sldMkLst>
          <pc:docMk/>
          <pc:sldMk cId="687384925" sldId="357"/>
        </pc:sldMkLst>
      </pc:sldChg>
      <pc:sldChg chg="modSp ord modTransition">
        <pc:chgData name="Jeff Wagner" userId="88ef95cb-d269-4d78-b3f1-131ced00cf52" providerId="ADAL" clId="{4D08F345-30B5-44A5-B3C3-CBE2854F068E}" dt="2017-09-01T12:15:42.600" v="817" actId="20577"/>
        <pc:sldMkLst>
          <pc:docMk/>
          <pc:sldMk cId="1127675913" sldId="358"/>
        </pc:sldMkLst>
        <pc:spChg chg="mod">
          <ac:chgData name="Jeff Wagner" userId="88ef95cb-d269-4d78-b3f1-131ced00cf52" providerId="ADAL" clId="{4D08F345-30B5-44A5-B3C3-CBE2854F068E}" dt="2017-09-01T12:15:42.600" v="817" actId="20577"/>
          <ac:spMkLst>
            <pc:docMk/>
            <pc:sldMk cId="1127675913" sldId="358"/>
            <ac:spMk id="3" creationId="{2BA3313F-6E4A-4064-B724-E6FE150097FC}"/>
          </ac:spMkLst>
        </pc:spChg>
      </pc:sldChg>
      <pc:sldChg chg="addSp delSp modSp ord modTransition">
        <pc:chgData name="Jeff Wagner" userId="88ef95cb-d269-4d78-b3f1-131ced00cf52" providerId="ADAL" clId="{4D08F345-30B5-44A5-B3C3-CBE2854F068E}" dt="2017-08-31T21:17:47.914" v="364" actId="113"/>
        <pc:sldMkLst>
          <pc:docMk/>
          <pc:sldMk cId="506660362" sldId="359"/>
        </pc:sldMkLst>
        <pc:spChg chg="del">
          <ac:chgData name="Jeff Wagner" userId="88ef95cb-d269-4d78-b3f1-131ced00cf52" providerId="ADAL" clId="{4D08F345-30B5-44A5-B3C3-CBE2854F068E}" dt="2017-08-31T21:11:06.308" v="287" actId="113"/>
          <ac:spMkLst>
            <pc:docMk/>
            <pc:sldMk cId="506660362" sldId="359"/>
            <ac:spMk id="2" creationId="{15D98871-D7DE-40F9-A98A-61EEBCBD7D38}"/>
          </ac:spMkLst>
        </pc:spChg>
        <pc:spChg chg="add del mod">
          <ac:chgData name="Jeff Wagner" userId="88ef95cb-d269-4d78-b3f1-131ced00cf52" providerId="ADAL" clId="{4D08F345-30B5-44A5-B3C3-CBE2854F068E}" dt="2017-08-31T21:11:08.548" v="288" actId="478"/>
          <ac:spMkLst>
            <pc:docMk/>
            <pc:sldMk cId="506660362" sldId="359"/>
            <ac:spMk id="4" creationId="{8FA85626-CA18-4C1E-8908-996A26A5D19D}"/>
          </ac:spMkLst>
        </pc:spChg>
      </pc:sldChg>
      <pc:sldChg chg="ord modTransition">
        <pc:chgData name="Jeff Wagner" userId="88ef95cb-d269-4d78-b3f1-131ced00cf52" providerId="ADAL" clId="{4D08F345-30B5-44A5-B3C3-CBE2854F068E}" dt="2017-08-31T22:14:09.403" v="523" actId="113"/>
        <pc:sldMkLst>
          <pc:docMk/>
          <pc:sldMk cId="1485149396" sldId="360"/>
        </pc:sldMkLst>
      </pc:sldChg>
      <pc:sldChg chg="addSp delSp modSp del modTransition">
        <pc:chgData name="Jeff Wagner" userId="88ef95cb-d269-4d78-b3f1-131ced00cf52" providerId="ADAL" clId="{4D08F345-30B5-44A5-B3C3-CBE2854F068E}" dt="2017-08-31T22:13:41.470" v="520" actId="2696"/>
        <pc:sldMkLst>
          <pc:docMk/>
          <pc:sldMk cId="2007472637" sldId="361"/>
        </pc:sldMkLst>
        <pc:spChg chg="add mod">
          <ac:chgData name="Jeff Wagner" userId="88ef95cb-d269-4d78-b3f1-131ced00cf52" providerId="ADAL" clId="{4D08F345-30B5-44A5-B3C3-CBE2854F068E}" dt="2017-08-31T21:12:20.270" v="296" actId="2696"/>
          <ac:spMkLst>
            <pc:docMk/>
            <pc:sldMk cId="2007472637" sldId="361"/>
            <ac:spMk id="2" creationId="{C4B61776-CF25-44C4-86A0-4BD72785D514}"/>
          </ac:spMkLst>
        </pc:spChg>
        <pc:spChg chg="mod">
          <ac:chgData name="Jeff Wagner" userId="88ef95cb-d269-4d78-b3f1-131ced00cf52" providerId="ADAL" clId="{4D08F345-30B5-44A5-B3C3-CBE2854F068E}" dt="2017-08-31T21:12:28.878" v="301" actId="6549"/>
          <ac:spMkLst>
            <pc:docMk/>
            <pc:sldMk cId="2007472637" sldId="361"/>
            <ac:spMk id="3" creationId="{0A8DBC3B-C460-4FDE-9B73-A7423D37B87E}"/>
          </ac:spMkLst>
        </pc:spChg>
        <pc:spChg chg="del">
          <ac:chgData name="Jeff Wagner" userId="88ef95cb-d269-4d78-b3f1-131ced00cf52" providerId="ADAL" clId="{4D08F345-30B5-44A5-B3C3-CBE2854F068E}" dt="2017-08-31T21:12:20.270" v="296" actId="2696"/>
          <ac:spMkLst>
            <pc:docMk/>
            <pc:sldMk cId="2007472637" sldId="361"/>
            <ac:spMk id="5" creationId="{C560F2F4-21D4-4060-97CF-417C595D13DC}"/>
          </ac:spMkLst>
        </pc:spChg>
      </pc:sldChg>
      <pc:sldChg chg="modTransition">
        <pc:chgData name="Jeff Wagner" userId="88ef95cb-d269-4d78-b3f1-131ced00cf52" providerId="ADAL" clId="{4D08F345-30B5-44A5-B3C3-CBE2854F068E}" dt="2017-08-31T20:57:05.827" v="65" actId="113"/>
        <pc:sldMkLst>
          <pc:docMk/>
          <pc:sldMk cId="2915382391" sldId="362"/>
        </pc:sldMkLst>
      </pc:sldChg>
      <pc:sldChg chg="ord modTransition">
        <pc:chgData name="Jeff Wagner" userId="88ef95cb-d269-4d78-b3f1-131ced00cf52" providerId="ADAL" clId="{4D08F345-30B5-44A5-B3C3-CBE2854F068E}" dt="2017-08-31T22:07:05.789" v="508" actId="113"/>
        <pc:sldMkLst>
          <pc:docMk/>
          <pc:sldMk cId="805902877" sldId="363"/>
        </pc:sldMkLst>
      </pc:sldChg>
      <pc:sldChg chg="add del modTransition">
        <pc:chgData name="Jeff Wagner" userId="88ef95cb-d269-4d78-b3f1-131ced00cf52" providerId="ADAL" clId="{4D08F345-30B5-44A5-B3C3-CBE2854F068E}" dt="2017-08-31T20:57:05.827" v="65" actId="113"/>
        <pc:sldMkLst>
          <pc:docMk/>
          <pc:sldMk cId="2087120921" sldId="364"/>
        </pc:sldMkLst>
      </pc:sldChg>
      <pc:sldChg chg="add del">
        <pc:chgData name="Jeff Wagner" userId="88ef95cb-d269-4d78-b3f1-131ced00cf52" providerId="ADAL" clId="{4D08F345-30B5-44A5-B3C3-CBE2854F068E}" dt="2017-08-31T21:18:40.684" v="366" actId="2696"/>
        <pc:sldMkLst>
          <pc:docMk/>
          <pc:sldMk cId="557866388" sldId="365"/>
        </pc:sldMkLst>
      </pc:sldChg>
      <pc:sldChg chg="modSp add">
        <pc:chgData name="Jeff Wagner" userId="88ef95cb-d269-4d78-b3f1-131ced00cf52" providerId="ADAL" clId="{4D08F345-30B5-44A5-B3C3-CBE2854F068E}" dt="2017-08-31T21:09:07.496" v="279" actId="403"/>
        <pc:sldMkLst>
          <pc:docMk/>
          <pc:sldMk cId="1105124270" sldId="366"/>
        </pc:sldMkLst>
        <pc:spChg chg="mod">
          <ac:chgData name="Jeff Wagner" userId="88ef95cb-d269-4d78-b3f1-131ced00cf52" providerId="ADAL" clId="{4D08F345-30B5-44A5-B3C3-CBE2854F068E}" dt="2017-08-31T21:09:07.496" v="279" actId="403"/>
          <ac:spMkLst>
            <pc:docMk/>
            <pc:sldMk cId="1105124270" sldId="366"/>
            <ac:spMk id="3" creationId="{F8380C04-9B4F-4B7A-95FC-2A57CB2BD87C}"/>
          </ac:spMkLst>
        </pc:spChg>
      </pc:sldChg>
      <pc:sldChg chg="add ord">
        <pc:chgData name="Jeff Wagner" userId="88ef95cb-d269-4d78-b3f1-131ced00cf52" providerId="ADAL" clId="{4D08F345-30B5-44A5-B3C3-CBE2854F068E}" dt="2017-08-31T21:17:47.914" v="364" actId="113"/>
        <pc:sldMkLst>
          <pc:docMk/>
          <pc:sldMk cId="3225751043" sldId="367"/>
        </pc:sldMkLst>
      </pc:sldChg>
      <pc:sldChg chg="add del">
        <pc:chgData name="Jeff Wagner" userId="88ef95cb-d269-4d78-b3f1-131ced00cf52" providerId="ADAL" clId="{4D08F345-30B5-44A5-B3C3-CBE2854F068E}" dt="2017-08-31T21:11:58.192" v="292" actId="113"/>
        <pc:sldMkLst>
          <pc:docMk/>
          <pc:sldMk cId="3499743020" sldId="367"/>
        </pc:sldMkLst>
      </pc:sldChg>
      <pc:sldChg chg="addSp delSp modSp add modTransition">
        <pc:chgData name="Jeff Wagner" userId="88ef95cb-d269-4d78-b3f1-131ced00cf52" providerId="ADAL" clId="{4D08F345-30B5-44A5-B3C3-CBE2854F068E}" dt="2017-08-31T21:39:50.495" v="472" actId="5793"/>
        <pc:sldMkLst>
          <pc:docMk/>
          <pc:sldMk cId="1719585723" sldId="368"/>
        </pc:sldMkLst>
        <pc:spChg chg="add mod">
          <ac:chgData name="Jeff Wagner" userId="88ef95cb-d269-4d78-b3f1-131ced00cf52" providerId="ADAL" clId="{4D08F345-30B5-44A5-B3C3-CBE2854F068E}" dt="2017-08-31T21:14:48.854" v="363" actId="403"/>
          <ac:spMkLst>
            <pc:docMk/>
            <pc:sldMk cId="1719585723" sldId="368"/>
            <ac:spMk id="2" creationId="{77662BEA-3DCD-4350-94A8-65611158BE10}"/>
          </ac:spMkLst>
        </pc:spChg>
        <pc:spChg chg="add del mod">
          <ac:chgData name="Jeff Wagner" userId="88ef95cb-d269-4d78-b3f1-131ced00cf52" providerId="ADAL" clId="{4D08F345-30B5-44A5-B3C3-CBE2854F068E}" dt="2017-08-31T21:14:15.505" v="352" actId="5793"/>
          <ac:spMkLst>
            <pc:docMk/>
            <pc:sldMk cId="1719585723" sldId="368"/>
            <ac:spMk id="3" creationId="{E3BEDBE4-0531-4CE2-9795-AE7D34F237F5}"/>
          </ac:spMkLst>
        </pc:spChg>
        <pc:spChg chg="add mod">
          <ac:chgData name="Jeff Wagner" userId="88ef95cb-d269-4d78-b3f1-131ced00cf52" providerId="ADAL" clId="{4D08F345-30B5-44A5-B3C3-CBE2854F068E}" dt="2017-08-31T21:39:50.495" v="472" actId="5793"/>
          <ac:spMkLst>
            <pc:docMk/>
            <pc:sldMk cId="1719585723" sldId="368"/>
            <ac:spMk id="4" creationId="{8A624E28-A9DD-4CCC-B2E6-C686336096BE}"/>
          </ac:spMkLst>
        </pc:spChg>
      </pc:sldChg>
      <pc:sldChg chg="add del">
        <pc:chgData name="Jeff Wagner" userId="88ef95cb-d269-4d78-b3f1-131ced00cf52" providerId="ADAL" clId="{4D08F345-30B5-44A5-B3C3-CBE2854F068E}" dt="2017-08-31T21:29:56.909" v="376" actId="2696"/>
        <pc:sldMkLst>
          <pc:docMk/>
          <pc:sldMk cId="3325948167" sldId="369"/>
        </pc:sldMkLst>
      </pc:sldChg>
      <pc:sldChg chg="modSp add modAnim">
        <pc:chgData name="Jeff Wagner" userId="88ef95cb-d269-4d78-b3f1-131ced00cf52" providerId="ADAL" clId="{4D08F345-30B5-44A5-B3C3-CBE2854F068E}" dt="2017-08-31T21:34:41.579" v="452" actId="113"/>
        <pc:sldMkLst>
          <pc:docMk/>
          <pc:sldMk cId="119290229" sldId="370"/>
        </pc:sldMkLst>
        <pc:spChg chg="mod">
          <ac:chgData name="Jeff Wagner" userId="88ef95cb-d269-4d78-b3f1-131ced00cf52" providerId="ADAL" clId="{4D08F345-30B5-44A5-B3C3-CBE2854F068E}" dt="2017-08-31T21:30:44.760" v="424" actId="20577"/>
          <ac:spMkLst>
            <pc:docMk/>
            <pc:sldMk cId="119290229" sldId="370"/>
            <ac:spMk id="3" creationId="{0A8DBC3B-C460-4FDE-9B73-A7423D37B87E}"/>
          </ac:spMkLst>
        </pc:spChg>
        <pc:spChg chg="mod">
          <ac:chgData name="Jeff Wagner" userId="88ef95cb-d269-4d78-b3f1-131ced00cf52" providerId="ADAL" clId="{4D08F345-30B5-44A5-B3C3-CBE2854F068E}" dt="2017-08-31T21:34:41.579" v="452" actId="113"/>
          <ac:spMkLst>
            <pc:docMk/>
            <pc:sldMk cId="119290229" sldId="370"/>
            <ac:spMk id="4" creationId="{364AA927-14E3-4326-803F-B88BFF005439}"/>
          </ac:spMkLst>
        </pc:spChg>
      </pc:sldChg>
      <pc:sldChg chg="add del">
        <pc:chgData name="Jeff Wagner" userId="88ef95cb-d269-4d78-b3f1-131ced00cf52" providerId="ADAL" clId="{4D08F345-30B5-44A5-B3C3-CBE2854F068E}" dt="2017-08-31T21:29:55.182" v="374" actId="113"/>
        <pc:sldMkLst>
          <pc:docMk/>
          <pc:sldMk cId="1139136054" sldId="370"/>
        </pc:sldMkLst>
      </pc:sldChg>
      <pc:sldChg chg="addSp delSp modSp add modTransition">
        <pc:chgData name="Jeff Wagner" userId="88ef95cb-d269-4d78-b3f1-131ced00cf52" providerId="ADAL" clId="{4D08F345-30B5-44A5-B3C3-CBE2854F068E}" dt="2017-08-31T21:48:24.533" v="496" actId="20577"/>
        <pc:sldMkLst>
          <pc:docMk/>
          <pc:sldMk cId="934929913" sldId="371"/>
        </pc:sldMkLst>
        <pc:spChg chg="del">
          <ac:chgData name="Jeff Wagner" userId="88ef95cb-d269-4d78-b3f1-131ced00cf52" providerId="ADAL" clId="{4D08F345-30B5-44A5-B3C3-CBE2854F068E}" dt="2017-08-31T21:48:14.433" v="477" actId="20577"/>
          <ac:spMkLst>
            <pc:docMk/>
            <pc:sldMk cId="934929913" sldId="371"/>
            <ac:spMk id="2" creationId="{AEB4470E-5C13-4381-B336-72A98D3BFD2C}"/>
          </ac:spMkLst>
        </pc:spChg>
        <pc:spChg chg="add mod">
          <ac:chgData name="Jeff Wagner" userId="88ef95cb-d269-4d78-b3f1-131ced00cf52" providerId="ADAL" clId="{4D08F345-30B5-44A5-B3C3-CBE2854F068E}" dt="2017-08-31T21:48:24.533" v="496" actId="20577"/>
          <ac:spMkLst>
            <pc:docMk/>
            <pc:sldMk cId="934929913" sldId="371"/>
            <ac:spMk id="3" creationId="{7798BB1F-28DE-4D26-A0E6-0A44625E7441}"/>
          </ac:spMkLst>
        </pc:spChg>
        <pc:spChg chg="add mod">
          <ac:chgData name="Jeff Wagner" userId="88ef95cb-d269-4d78-b3f1-131ced00cf52" providerId="ADAL" clId="{4D08F345-30B5-44A5-B3C3-CBE2854F068E}" dt="2017-08-31T21:48:14.433" v="477" actId="20577"/>
          <ac:spMkLst>
            <pc:docMk/>
            <pc:sldMk cId="934929913" sldId="371"/>
            <ac:spMk id="4" creationId="{B670E030-079E-4FAB-9A23-43FAAD388905}"/>
          </ac:spMkLst>
        </pc:spChg>
      </pc:sldChg>
      <pc:sldChg chg="add del">
        <pc:chgData name="Jeff Wagner" userId="88ef95cb-d269-4d78-b3f1-131ced00cf52" providerId="ADAL" clId="{4D08F345-30B5-44A5-B3C3-CBE2854F068E}" dt="2017-08-31T22:00:26.093" v="499" actId="113"/>
        <pc:sldMkLst>
          <pc:docMk/>
          <pc:sldMk cId="1575780792" sldId="372"/>
        </pc:sldMkLst>
      </pc:sldChg>
      <pc:sldChg chg="add del ord modTransition">
        <pc:chgData name="Jeff Wagner" userId="88ef95cb-d269-4d78-b3f1-131ced00cf52" providerId="ADAL" clId="{4D08F345-30B5-44A5-B3C3-CBE2854F068E}" dt="2017-08-31T22:04:54.153" v="505" actId="113"/>
        <pc:sldMkLst>
          <pc:docMk/>
          <pc:sldMk cId="2761317446" sldId="373"/>
        </pc:sldMkLst>
      </pc:sldChg>
      <pc:sldChg chg="add ord">
        <pc:chgData name="Jeff Wagner" userId="88ef95cb-d269-4d78-b3f1-131ced00cf52" providerId="ADAL" clId="{4D08F345-30B5-44A5-B3C3-CBE2854F068E}" dt="2017-08-31T22:14:18.403" v="525" actId="113"/>
        <pc:sldMkLst>
          <pc:docMk/>
          <pc:sldMk cId="1474435714" sldId="374"/>
        </pc:sldMkLst>
      </pc:sldChg>
      <pc:sldChg chg="add">
        <pc:chgData name="Jeff Wagner" userId="88ef95cb-d269-4d78-b3f1-131ced00cf52" providerId="ADAL" clId="{4D08F345-30B5-44A5-B3C3-CBE2854F068E}" dt="2017-08-31T22:08:40.328" v="514" actId="113"/>
        <pc:sldMkLst>
          <pc:docMk/>
          <pc:sldMk cId="2064441416" sldId="375"/>
        </pc:sldMkLst>
      </pc:sldChg>
      <pc:sldChg chg="add del">
        <pc:chgData name="Jeff Wagner" userId="88ef95cb-d269-4d78-b3f1-131ced00cf52" providerId="ADAL" clId="{4D08F345-30B5-44A5-B3C3-CBE2854F068E}" dt="2017-08-31T22:08:40.258" v="513" actId="113"/>
        <pc:sldMkLst>
          <pc:docMk/>
          <pc:sldMk cId="4003156313" sldId="375"/>
        </pc:sldMkLst>
      </pc:sldChg>
      <pc:sldChg chg="add">
        <pc:chgData name="Jeff Wagner" userId="88ef95cb-d269-4d78-b3f1-131ced00cf52" providerId="ADAL" clId="{4D08F345-30B5-44A5-B3C3-CBE2854F068E}" dt="2017-08-31T22:08:40.328" v="514" actId="113"/>
        <pc:sldMkLst>
          <pc:docMk/>
          <pc:sldMk cId="1910472240" sldId="376"/>
        </pc:sldMkLst>
      </pc:sldChg>
      <pc:sldChg chg="add del">
        <pc:chgData name="Jeff Wagner" userId="88ef95cb-d269-4d78-b3f1-131ced00cf52" providerId="ADAL" clId="{4D08F345-30B5-44A5-B3C3-CBE2854F068E}" dt="2017-08-31T22:08:40.258" v="513" actId="113"/>
        <pc:sldMkLst>
          <pc:docMk/>
          <pc:sldMk cId="3492632423" sldId="376"/>
        </pc:sldMkLst>
      </pc:sldChg>
      <pc:sldChg chg="add del">
        <pc:chgData name="Jeff Wagner" userId="88ef95cb-d269-4d78-b3f1-131ced00cf52" providerId="ADAL" clId="{4D08F345-30B5-44A5-B3C3-CBE2854F068E}" dt="2017-08-31T22:09:08.588" v="518" actId="113"/>
        <pc:sldMkLst>
          <pc:docMk/>
          <pc:sldMk cId="1000286954" sldId="377"/>
        </pc:sldMkLst>
      </pc:sldChg>
      <pc:sldChg chg="add">
        <pc:chgData name="Jeff Wagner" userId="88ef95cb-d269-4d78-b3f1-131ced00cf52" providerId="ADAL" clId="{4D08F345-30B5-44A5-B3C3-CBE2854F068E}" dt="2017-08-31T22:09:08.606" v="519" actId="113"/>
        <pc:sldMkLst>
          <pc:docMk/>
          <pc:sldMk cId="1958997789" sldId="377"/>
        </pc:sldMkLst>
      </pc:sldChg>
      <pc:sldChg chg="addSp delSp modSp add modTransition">
        <pc:chgData name="Jeff Wagner" userId="88ef95cb-d269-4d78-b3f1-131ced00cf52" providerId="ADAL" clId="{4D08F345-30B5-44A5-B3C3-CBE2854F068E}" dt="2017-08-31T22:45:55.410" v="549" actId="14100"/>
        <pc:sldMkLst>
          <pc:docMk/>
          <pc:sldMk cId="764343359" sldId="378"/>
        </pc:sldMkLst>
        <pc:spChg chg="del">
          <ac:chgData name="Jeff Wagner" userId="88ef95cb-d269-4d78-b3f1-131ced00cf52" providerId="ADAL" clId="{4D08F345-30B5-44A5-B3C3-CBE2854F068E}" dt="2017-08-31T22:44:14.225" v="535" actId="14100"/>
          <ac:spMkLst>
            <pc:docMk/>
            <pc:sldMk cId="764343359" sldId="378"/>
            <ac:spMk id="2" creationId="{17B837A2-F9BF-458D-A7FD-7F9A44C95704}"/>
          </ac:spMkLst>
        </pc:spChg>
        <pc:picChg chg="add del mod">
          <ac:chgData name="Jeff Wagner" userId="88ef95cb-d269-4d78-b3f1-131ced00cf52" providerId="ADAL" clId="{4D08F345-30B5-44A5-B3C3-CBE2854F068E}" dt="2017-08-31T22:45:19.640" v="540" actId="478"/>
          <ac:picMkLst>
            <pc:docMk/>
            <pc:sldMk cId="764343359" sldId="378"/>
            <ac:picMk id="4" creationId="{A24117F1-C828-4105-9B9E-87BE2C6799B5}"/>
          </ac:picMkLst>
        </pc:picChg>
        <pc:picChg chg="add mod">
          <ac:chgData name="Jeff Wagner" userId="88ef95cb-d269-4d78-b3f1-131ced00cf52" providerId="ADAL" clId="{4D08F345-30B5-44A5-B3C3-CBE2854F068E}" dt="2017-08-31T22:45:55.410" v="549" actId="14100"/>
          <ac:picMkLst>
            <pc:docMk/>
            <pc:sldMk cId="764343359" sldId="378"/>
            <ac:picMk id="6" creationId="{1054546B-289A-4163-A221-24A447F7247D}"/>
          </ac:picMkLst>
        </pc:picChg>
      </pc:sldChg>
      <pc:sldChg chg="addSp modSp add modTransition">
        <pc:chgData name="Jeff Wagner" userId="88ef95cb-d269-4d78-b3f1-131ced00cf52" providerId="ADAL" clId="{4D08F345-30B5-44A5-B3C3-CBE2854F068E}" dt="2017-09-01T12:18:01.195" v="843" actId="20577"/>
        <pc:sldMkLst>
          <pc:docMk/>
          <pc:sldMk cId="464894538" sldId="379"/>
        </pc:sldMkLst>
        <pc:spChg chg="add mod">
          <ac:chgData name="Jeff Wagner" userId="88ef95cb-d269-4d78-b3f1-131ced00cf52" providerId="ADAL" clId="{4D08F345-30B5-44A5-B3C3-CBE2854F068E}" dt="2017-09-01T12:18:01.195" v="843" actId="20577"/>
          <ac:spMkLst>
            <pc:docMk/>
            <pc:sldMk cId="464894538" sldId="379"/>
            <ac:spMk id="2" creationId="{5A77B0FF-C6A0-4E77-B392-02CDE8CA29B7}"/>
          </ac:spMkLst>
        </pc:spChg>
        <pc:spChg chg="add mod">
          <ac:chgData name="Jeff Wagner" userId="88ef95cb-d269-4d78-b3f1-131ced00cf52" providerId="ADAL" clId="{4D08F345-30B5-44A5-B3C3-CBE2854F068E}" dt="2017-09-01T12:17:57.357" v="830" actId="20577"/>
          <ac:spMkLst>
            <pc:docMk/>
            <pc:sldMk cId="464894538" sldId="379"/>
            <ac:spMk id="3" creationId="{4FD59BC1-A554-4846-AAEB-219E19185397}"/>
          </ac:spMkLst>
        </pc:spChg>
      </pc:sldChg>
      <pc:sldMasterChg chg="delSldLayout">
        <pc:chgData name="Jeff Wagner" userId="88ef95cb-d269-4d78-b3f1-131ced00cf52" providerId="ADAL" clId="{4D08F345-30B5-44A5-B3C3-CBE2854F068E}" dt="2017-08-31T22:30:29.574" v="532" actId="2696"/>
        <pc:sldMasterMkLst>
          <pc:docMk/>
          <pc:sldMasterMk cId="3921908472" sldId="2147483684"/>
        </pc:sldMasterMkLst>
        <pc:sldLayoutChg chg="del">
          <pc:chgData name="Jeff Wagner" userId="88ef95cb-d269-4d78-b3f1-131ced00cf52" providerId="ADAL" clId="{4D08F345-30B5-44A5-B3C3-CBE2854F068E}" dt="2017-08-31T22:30:29.574" v="532" actId="2696"/>
          <pc:sldLayoutMkLst>
            <pc:docMk/>
            <pc:sldMasterMk cId="3921908472" sldId="2147483684"/>
            <pc:sldLayoutMk cId="3204054868" sldId="2147483792"/>
          </pc:sldLayoutMkLst>
        </pc:sldLayoutChg>
      </pc:sldMasterChg>
      <pc:sldMasterChg chg="delSldLayout">
        <pc:chgData name="Jeff Wagner" userId="88ef95cb-d269-4d78-b3f1-131ced00cf52" providerId="ADAL" clId="{4D08F345-30B5-44A5-B3C3-CBE2854F068E}" dt="2017-08-31T21:18:40.685" v="367" actId="2696"/>
        <pc:sldMasterMkLst>
          <pc:docMk/>
          <pc:sldMasterMk cId="191285278" sldId="2147483718"/>
        </pc:sldMasterMkLst>
        <pc:sldLayoutChg chg="del">
          <pc:chgData name="Jeff Wagner" userId="88ef95cb-d269-4d78-b3f1-131ced00cf52" providerId="ADAL" clId="{4D08F345-30B5-44A5-B3C3-CBE2854F068E}" dt="2017-08-31T21:18:40.685" v="367" actId="2696"/>
          <pc:sldLayoutMkLst>
            <pc:docMk/>
            <pc:sldMasterMk cId="191285278" sldId="2147483718"/>
            <pc:sldLayoutMk cId="2168052128" sldId="2147483969"/>
          </pc:sldLayoutMkLst>
        </pc:sldLayoutChg>
      </pc:sldMasterChg>
      <pc:sldMasterChg chg="modSldLayout">
        <pc:chgData name="Jeff Wagner" userId="88ef95cb-d269-4d78-b3f1-131ced00cf52" providerId="ADAL" clId="{4D08F345-30B5-44A5-B3C3-CBE2854F068E}" dt="2017-08-31T22:51:02.813" v="575" actId="478"/>
        <pc:sldMasterMkLst>
          <pc:docMk/>
          <pc:sldMasterMk cId="3250776302" sldId="2147483921"/>
        </pc:sldMasterMkLst>
        <pc:sldLayoutChg chg="delSp">
          <pc:chgData name="Jeff Wagner" userId="88ef95cb-d269-4d78-b3f1-131ced00cf52" providerId="ADAL" clId="{4D08F345-30B5-44A5-B3C3-CBE2854F068E}" dt="2017-08-31T22:51:02.813" v="575" actId="478"/>
          <pc:sldLayoutMkLst>
            <pc:docMk/>
            <pc:sldMasterMk cId="3250776302" sldId="2147483921"/>
            <pc:sldLayoutMk cId="502972826" sldId="2147483936"/>
          </pc:sldLayoutMkLst>
          <pc:spChg chg="del">
            <ac:chgData name="Jeff Wagner" userId="88ef95cb-d269-4d78-b3f1-131ced00cf52" providerId="ADAL" clId="{4D08F345-30B5-44A5-B3C3-CBE2854F068E}" dt="2017-08-31T22:51:02.813" v="575" actId="478"/>
            <ac:spMkLst>
              <pc:docMk/>
              <pc:sldMasterMk cId="3250776302" sldId="2147483921"/>
              <pc:sldLayoutMk cId="502972826" sldId="2147483936"/>
              <ac:spMk id="2" creationId="{00000000-0000-0000-0000-000000000000}"/>
            </ac:spMkLst>
          </pc:spChg>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FF8A9C-2E19-4296-A4A9-29E745E21296}" type="datetimeFigureOut">
              <a:rPr lang="en-US" smtClean="0"/>
              <a:t>10/10/2017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4A60B8-B981-4FCD-99C4-794E3404C912}" type="slidenum">
              <a:rPr lang="en-US" smtClean="0"/>
              <a:t>‹#›</a:t>
            </a:fld>
            <a:endParaRPr lang="en-US"/>
          </a:p>
        </p:txBody>
      </p:sp>
    </p:spTree>
    <p:extLst>
      <p:ext uri="{BB962C8B-B14F-4D97-AF65-F5344CB8AC3E}">
        <p14:creationId xmlns:p14="http://schemas.microsoft.com/office/powerpoint/2010/main" val="325122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www.netapp.com/us/products/cloud-storage/microsoft-azure.aspx"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 and </a:t>
            </a:r>
            <a:r>
              <a:rPr lang="en-US" sz="1200" kern="1200" dirty="0">
                <a:solidFill>
                  <a:schemeClr val="tx1"/>
                </a:solidFill>
                <a:effectLst/>
                <a:latin typeface="+mn-lt"/>
                <a:ea typeface="+mn-ea"/>
                <a:cs typeface="+mn-cs"/>
              </a:rPr>
              <a:t>set expectations that this presentation is designed to discuss the role of Azure as the cloud computing platform for a business’s digital transformation.)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15C472B-0BE7-420F-A37B-44BBF15E792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14768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503" rtl="0" eaLnBrk="1" fontAlgn="auto" latinLnBrk="0" hangingPunct="1">
              <a:lnSpc>
                <a:spcPct val="90000"/>
              </a:lnSpc>
              <a:spcBef>
                <a:spcPts val="0"/>
              </a:spcBef>
              <a:spcAft>
                <a:spcPts val="340"/>
              </a:spcAft>
              <a:buClrTx/>
              <a:buSzTx/>
              <a:buFontTx/>
              <a:buNone/>
              <a:tabLst/>
              <a:defRPr/>
            </a:pPr>
            <a:r>
              <a:rPr lang="en-US" sz="1000" kern="1200" dirty="0">
                <a:solidFill>
                  <a:schemeClr val="tx1"/>
                </a:solidFill>
                <a:effectLst/>
                <a:latin typeface="Segoe UI Light" pitchFamily="34" charset="0"/>
                <a:ea typeface="+mn-ea"/>
                <a:cs typeface="+mn-cs"/>
              </a:rPr>
              <a:t>Additionally, data is asynchronously copied</a:t>
            </a:r>
            <a:r>
              <a:rPr lang="en-US" sz="1000" kern="1200" baseline="0" dirty="0">
                <a:solidFill>
                  <a:schemeClr val="tx1"/>
                </a:solidFill>
                <a:effectLst/>
                <a:latin typeface="Segoe UI Light" pitchFamily="34" charset="0"/>
                <a:ea typeface="+mn-ea"/>
                <a:cs typeface="+mn-cs"/>
              </a:rPr>
              <a:t> to another datacenter that’s at least 400 miles away.</a:t>
            </a:r>
            <a:endParaRPr lang="en-US" sz="1000" kern="1200" dirty="0">
              <a:solidFill>
                <a:schemeClr val="tx1"/>
              </a:solidFill>
              <a:effectLst/>
              <a:latin typeface="Segoe UI Light" pitchFamily="34" charset="0"/>
              <a:ea typeface="+mn-ea"/>
              <a:cs typeface="+mn-cs"/>
            </a:endParaRPr>
          </a:p>
          <a:p>
            <a:endParaRPr lang="en-US" sz="1000" kern="1200" dirty="0">
              <a:solidFill>
                <a:schemeClr val="tx1"/>
              </a:solidFill>
              <a:effectLst/>
              <a:latin typeface="Segoe UI Light" pitchFamily="34" charset="0"/>
              <a:ea typeface="+mn-ea"/>
              <a:cs typeface="+mn-cs"/>
            </a:endParaRPr>
          </a:p>
          <a:p>
            <a:r>
              <a:rPr lang="en-US" sz="1000" kern="1200" dirty="0">
                <a:solidFill>
                  <a:schemeClr val="tx1"/>
                </a:solidFill>
                <a:effectLst/>
                <a:latin typeface="Segoe UI Light" pitchFamily="34" charset="0"/>
                <a:ea typeface="+mn-ea"/>
                <a:cs typeface="+mn-cs"/>
              </a:rPr>
              <a:t>So you can be sure that every piece of data that you store in the Azure Blob is available as well as protected against regional disasters (we call this </a:t>
            </a:r>
            <a:r>
              <a:rPr lang="en-US" sz="1000" b="1" kern="1200" dirty="0">
                <a:solidFill>
                  <a:schemeClr val="tx1"/>
                </a:solidFill>
                <a:effectLst/>
                <a:latin typeface="Segoe UI Light" pitchFamily="34" charset="0"/>
                <a:ea typeface="+mn-ea"/>
                <a:cs typeface="+mn-cs"/>
              </a:rPr>
              <a:t>geo-replication</a:t>
            </a:r>
            <a:r>
              <a:rPr lang="en-US" sz="1000" kern="1200" dirty="0">
                <a:solidFill>
                  <a:schemeClr val="tx1"/>
                </a:solidFill>
                <a:effectLst/>
                <a:latin typeface="Segoe UI Light" pitchFamily="34" charset="0"/>
                <a:ea typeface="+mn-ea"/>
                <a:cs typeface="+mn-cs"/>
              </a:rPr>
              <a:t>). </a:t>
            </a:r>
          </a:p>
          <a:p>
            <a:r>
              <a:rPr lang="en-US" dirty="0"/>
              <a:t> </a:t>
            </a:r>
          </a:p>
          <a:p>
            <a:r>
              <a:rPr lang="en-US" b="1" dirty="0"/>
              <a:t>Geo replication is a unique feature,</a:t>
            </a:r>
            <a:r>
              <a:rPr lang="en-US" b="1" baseline="0" dirty="0"/>
              <a:t> that </a:t>
            </a:r>
            <a:r>
              <a:rPr lang="en-US" b="1" dirty="0"/>
              <a:t>differentiates us from competition.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2012</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75659E-D8FA-4F9E-8546-5AE0E347C6D2}"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10/10/2017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03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Rio 2016 Olympics largest live cloud-delivered event in history</a:t>
            </a:r>
          </a:p>
          <a:p>
            <a:r>
              <a:rPr lang="en-US" dirty="0"/>
              <a:t>Sochi Olympics USA/Canada Hockey largest live cloud-delivered event</a:t>
            </a:r>
          </a:p>
          <a:p>
            <a:r>
              <a:rPr lang="en-US" dirty="0"/>
              <a:t>2.1 Million simultaneous users</a:t>
            </a:r>
          </a:p>
          <a:p>
            <a:endParaRPr lang="en-US" dirty="0"/>
          </a:p>
        </p:txBody>
      </p:sp>
      <p:sp>
        <p:nvSpPr>
          <p:cNvPr id="4" name="Slide Number Placeholder 3"/>
          <p:cNvSpPr>
            <a:spLocks noGrp="1"/>
          </p:cNvSpPr>
          <p:nvPr>
            <p:ph type="sldNum" sz="quarter" idx="10"/>
          </p:nvPr>
        </p:nvSpPr>
        <p:spPr/>
        <p:txBody>
          <a:bodyPr/>
          <a:lstStyle/>
          <a:p>
            <a:fld id="{544A60B8-B981-4FCD-99C4-794E3404C912}" type="slidenum">
              <a:rPr lang="en-US" smtClean="0"/>
              <a:t>11</a:t>
            </a:fld>
            <a:endParaRPr lang="en-US"/>
          </a:p>
        </p:txBody>
      </p:sp>
    </p:spTree>
    <p:extLst>
      <p:ext uri="{BB962C8B-B14F-4D97-AF65-F5344CB8AC3E}">
        <p14:creationId xmlns:p14="http://schemas.microsoft.com/office/powerpoint/2010/main" val="2421346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txBody>
          <a:bodyPr/>
          <a:lstStyle/>
          <a:p>
            <a:endParaRPr lang="en-US" dirty="0">
              <a:solidFill>
                <a:srgbClr val="FF0000"/>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43354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b="1" dirty="0"/>
              <a:t>(Adjust</a:t>
            </a:r>
            <a:r>
              <a:rPr lang="en-US" b="1" baseline="0" dirty="0"/>
              <a:t> timing to Audience)</a:t>
            </a:r>
          </a:p>
          <a:p>
            <a:endParaRPr lang="en-US" b="1" dirty="0"/>
          </a:p>
          <a:p>
            <a:r>
              <a:rPr lang="en-US" b="1" dirty="0"/>
              <a:t>Slide Objective:</a:t>
            </a:r>
            <a:r>
              <a:rPr lang="en-US" b="1" baseline="0" dirty="0"/>
              <a:t> </a:t>
            </a:r>
            <a:r>
              <a:rPr lang="en-US" b="0" dirty="0"/>
              <a:t>Explain</a:t>
            </a:r>
            <a:r>
              <a:rPr lang="en-US" b="0" baseline="0" dirty="0"/>
              <a:t> the commonly accepted cloud computing models (</a:t>
            </a:r>
            <a:r>
              <a:rPr lang="en-US" b="0" baseline="0" dirty="0" err="1"/>
              <a:t>IaaS</a:t>
            </a:r>
            <a:r>
              <a:rPr lang="en-US" b="0" baseline="0" dirty="0"/>
              <a:t>, PaaS, and SaaS) in </a:t>
            </a:r>
            <a:r>
              <a:rPr lang="en-US" b="1" baseline="0" dirty="0"/>
              <a:t>terms of an IT Pro’s responsibilities.</a:t>
            </a:r>
          </a:p>
          <a:p>
            <a:endParaRPr lang="en-US" b="1" dirty="0"/>
          </a:p>
          <a:p>
            <a:r>
              <a:rPr lang="en-US" b="1" dirty="0"/>
              <a:t>Key</a:t>
            </a:r>
            <a:r>
              <a:rPr lang="en-US" b="1" baseline="0" dirty="0"/>
              <a:t> Talking Points:</a:t>
            </a:r>
          </a:p>
          <a:p>
            <a:r>
              <a:rPr lang="en-US" b="0" baseline="0" dirty="0"/>
              <a:t>When considering these cloud computing models, skilled IT Pros are needed to manage the components of each model that are unique to an organization:</a:t>
            </a:r>
          </a:p>
          <a:p>
            <a:endParaRPr lang="en-US" b="0" baseline="0" dirty="0"/>
          </a:p>
          <a:p>
            <a:pPr marL="285750" indent="-285750">
              <a:buFont typeface="Arial" panose="020B0604020202020204" pitchFamily="34" charset="0"/>
              <a:buChar char="•"/>
            </a:pPr>
            <a:r>
              <a:rPr lang="en-US" b="1" baseline="0" dirty="0"/>
              <a:t>(CLICK) </a:t>
            </a:r>
            <a:r>
              <a:rPr lang="en-US" b="0" baseline="0" dirty="0"/>
              <a:t>Infrastructure as a Service: While the cloud vendor manages the physical hardware fabric for raw compute, networking and storage capacity, </a:t>
            </a:r>
            <a:r>
              <a:rPr lang="en-US" b="1" baseline="0" dirty="0"/>
              <a:t>(CLICK) </a:t>
            </a:r>
            <a:r>
              <a:rPr lang="en-US" b="0" baseline="0" dirty="0"/>
              <a:t>IT Pros provision </a:t>
            </a:r>
            <a:r>
              <a:rPr lang="en-US" b="0" baseline="0" dirty="0" err="1"/>
              <a:t>IaaS</a:t>
            </a:r>
            <a:r>
              <a:rPr lang="en-US" b="0" baseline="0" dirty="0"/>
              <a:t> for their organizational needs and </a:t>
            </a:r>
            <a:r>
              <a:rPr lang="en-US" b="1" baseline="0" dirty="0"/>
              <a:t>(CLICK) </a:t>
            </a:r>
            <a:r>
              <a:rPr lang="en-US" b="0" baseline="0" dirty="0"/>
              <a:t>continue to manage each provisioned virtual machine in a manner that is very similar to on-premises workloads.</a:t>
            </a:r>
          </a:p>
          <a:p>
            <a:pPr marL="0" indent="0">
              <a:buFont typeface="Arial" panose="020B0604020202020204" pitchFamily="34" charset="0"/>
              <a:buNone/>
            </a:pPr>
            <a:endParaRPr lang="en-US" b="0" baseline="0" dirty="0"/>
          </a:p>
          <a:p>
            <a:pPr marL="285750" indent="-285750">
              <a:buFont typeface="Arial" panose="020B0604020202020204" pitchFamily="34" charset="0"/>
              <a:buChar char="•"/>
            </a:pPr>
            <a:r>
              <a:rPr lang="en-US" b="1" baseline="0" dirty="0"/>
              <a:t>(CLICK) </a:t>
            </a:r>
            <a:r>
              <a:rPr lang="en-US" b="0" baseline="0" dirty="0"/>
              <a:t>Platform as a Service: In </a:t>
            </a:r>
            <a:r>
              <a:rPr lang="en-US" b="0" baseline="0" dirty="0" err="1"/>
              <a:t>PaaS</a:t>
            </a:r>
            <a:r>
              <a:rPr lang="en-US" b="0" baseline="0" dirty="0"/>
              <a:t>, the cloud platform vendor provisions and manages a consistent runtime environment upon which applications can be developed.  </a:t>
            </a:r>
            <a:r>
              <a:rPr lang="en-US" b="1" baseline="0" dirty="0"/>
              <a:t>(CLICK) </a:t>
            </a:r>
            <a:r>
              <a:rPr lang="en-US" b="0" baseline="0" dirty="0"/>
              <a:t>IT Pros are needed in deploying and monitoring these applications, as well as managing access and protection of data.</a:t>
            </a:r>
          </a:p>
          <a:p>
            <a:pPr marL="0" indent="0">
              <a:buFont typeface="Arial" panose="020B0604020202020204" pitchFamily="34" charset="0"/>
              <a:buNone/>
            </a:pPr>
            <a:endParaRPr lang="en-US" b="0" baseline="0" dirty="0"/>
          </a:p>
          <a:p>
            <a:pPr marL="285750" indent="-285750">
              <a:buFont typeface="Arial" panose="020B0604020202020204" pitchFamily="34" charset="0"/>
              <a:buChar char="•"/>
            </a:pPr>
            <a:r>
              <a:rPr lang="en-US" b="1" baseline="0" dirty="0"/>
              <a:t>(CLICK) </a:t>
            </a:r>
            <a:r>
              <a:rPr lang="en-US" b="0" baseline="0" dirty="0"/>
              <a:t>Software as a Service: In SaaS, an organization is consuming an entire packaged application that is being delivered via the cloud. </a:t>
            </a:r>
            <a:r>
              <a:rPr lang="en-US" b="1" baseline="0" dirty="0"/>
              <a:t>(CLICK</a:t>
            </a:r>
            <a:r>
              <a:rPr lang="en-US" b="0" baseline="0" dirty="0"/>
              <a:t>) IT Pros are needed to manage access to these applications and the underlying data.</a:t>
            </a:r>
          </a:p>
          <a:p>
            <a:pPr marL="285750" indent="-285750">
              <a:buFont typeface="Arial" panose="020B0604020202020204" pitchFamily="34" charset="0"/>
              <a:buChar char="•"/>
            </a:pPr>
            <a:endParaRPr lang="en-US" b="0" baseline="0" dirty="0"/>
          </a:p>
          <a:p>
            <a:pPr marL="0" indent="0">
              <a:buFont typeface="Arial" panose="020B0604020202020204" pitchFamily="34" charset="0"/>
              <a:buNone/>
            </a:pPr>
            <a:r>
              <a:rPr lang="en-US" b="0" baseline="0" dirty="0"/>
              <a:t>By choosing the best cloud computing model for each application need, depending on whether your organization needs to host, develop or consume an application, IT Pros can gain significant time-savings when managing applications that can then be applied to time investments in new strategic projects for an organization.</a:t>
            </a:r>
          </a:p>
          <a:p>
            <a:pPr marL="0" indent="0">
              <a:buFont typeface="Arial" panose="020B0604020202020204" pitchFamily="34" charset="0"/>
              <a:buNone/>
            </a:pPr>
            <a:endParaRPr lang="en-US" b="0" baseline="0" dirty="0"/>
          </a:p>
          <a:p>
            <a:pPr marL="285750" indent="-285750">
              <a:buFont typeface="Arial" panose="020B0604020202020204" pitchFamily="34" charset="0"/>
              <a:buChar char="•"/>
            </a:pPr>
            <a:endParaRPr lang="en-US" b="1"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1627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14</a:t>
            </a:fld>
            <a:endParaRPr lang="en-US"/>
          </a:p>
        </p:txBody>
      </p:sp>
    </p:spTree>
    <p:extLst>
      <p:ext uri="{BB962C8B-B14F-4D97-AF65-F5344CB8AC3E}">
        <p14:creationId xmlns:p14="http://schemas.microsoft.com/office/powerpoint/2010/main" val="682697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dirty="0">
                <a:latin typeface="Segoe UI Light" pitchFamily="34" charset="0"/>
                <a:ea typeface="ＭＳ Ｐゴシック" charset="0"/>
                <a:cs typeface="ＭＳ Ｐゴシック" charset="0"/>
              </a:rPr>
              <a:t>Why this Slide:</a:t>
            </a:r>
          </a:p>
          <a:p>
            <a:pPr defTabSz="950141">
              <a:defRPr/>
            </a:pPr>
            <a:r>
              <a:rPr lang="en-US" sz="1400" dirty="0">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dirty="0">
              <a:latin typeface="Segoe UI Light" pitchFamily="34" charset="0"/>
              <a:ea typeface="ＭＳ Ｐゴシック" charset="0"/>
              <a:cs typeface="ＭＳ Ｐゴシック" charset="0"/>
            </a:endParaRPr>
          </a:p>
          <a:p>
            <a:pPr lvl="0"/>
            <a:r>
              <a:rPr lang="en-US" sz="1400" b="1" dirty="0">
                <a:latin typeface="Segoe UI Light" pitchFamily="34" charset="0"/>
                <a:ea typeface="ＭＳ Ｐゴシック" charset="0"/>
                <a:cs typeface="ＭＳ Ｐゴシック" charset="0"/>
              </a:rPr>
              <a:t>Key Points:</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DON’T spent too much time on this slide – you are going to DEMO (aren’t you!!!)…  DON’T go through each block…</a:t>
            </a:r>
          </a:p>
          <a:p>
            <a:pPr>
              <a:lnSpc>
                <a:spcPct val="107000"/>
              </a:lnSpc>
              <a:spcAft>
                <a:spcPts val="815"/>
              </a:spcAft>
            </a:pPr>
            <a:endParaRPr lang="en-US" sz="1400" dirty="0"/>
          </a:p>
          <a:p>
            <a:pPr>
              <a:lnSpc>
                <a:spcPct val="107000"/>
              </a:lnSpc>
              <a:spcAft>
                <a:spcPts val="815"/>
              </a:spcAft>
            </a:pPr>
            <a:r>
              <a:rPr lang="en-US" sz="1400" b="1" dirty="0"/>
              <a:t>Transition to NEXT Slide:</a:t>
            </a:r>
            <a:r>
              <a:rPr lang="en-US" sz="140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074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A60B8-B981-4FCD-99C4-794E3404C9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8770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EC0EFBC5-EFC8-4C83-8EB1-BF3F69A97706}" type="datetime8">
              <a:rPr kumimoji="0" lang="en-US" altLang="en-US" sz="1800" b="0" i="0" u="none" strike="noStrike" kern="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10/10/2017 1:57 PM</a:t>
            </a:fld>
            <a:endParaRPr kumimoji="0" lang="en-US" altLang="en-US" sz="1800" b="0" i="0" u="none" strike="noStrike" kern="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A843FFF4-B3C3-4CAC-852D-FD5D209A36F7}" type="slidenum">
              <a:rPr kumimoji="0" lang="en-US" altLang="en-US" sz="1800" b="0" i="0" u="none" strike="noStrike" kern="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17</a:t>
            </a:fld>
            <a:endParaRPr kumimoji="0" lang="en-US" altLang="en-US" sz="1800" b="0" i="0" u="none" strike="noStrike" kern="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959122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4A60B8-B981-4FCD-99C4-794E3404C912}" type="slidenum">
              <a:rPr lang="en-US" smtClean="0"/>
              <a:t>18</a:t>
            </a:fld>
            <a:endParaRPr lang="en-US"/>
          </a:p>
        </p:txBody>
      </p:sp>
    </p:spTree>
    <p:extLst>
      <p:ext uri="{BB962C8B-B14F-4D97-AF65-F5344CB8AC3E}">
        <p14:creationId xmlns:p14="http://schemas.microsoft.com/office/powerpoint/2010/main" val="2707363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4A60B8-B981-4FCD-99C4-794E3404C912}" type="slidenum">
              <a:rPr lang="en-US" smtClean="0"/>
              <a:t>19</a:t>
            </a:fld>
            <a:endParaRPr lang="en-US"/>
          </a:p>
        </p:txBody>
      </p:sp>
    </p:spTree>
    <p:extLst>
      <p:ext uri="{BB962C8B-B14F-4D97-AF65-F5344CB8AC3E}">
        <p14:creationId xmlns:p14="http://schemas.microsoft.com/office/powerpoint/2010/main" val="732160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feel out crowd for azure experience</a:t>
            </a:r>
          </a:p>
          <a:p>
            <a:r>
              <a:rPr lang="en-US" dirty="0"/>
              <a:t>-how many have customers that already use azure?</a:t>
            </a:r>
          </a:p>
          <a:p>
            <a:r>
              <a:rPr lang="en-US" dirty="0"/>
              <a:t>-how many have azure certs?</a:t>
            </a:r>
          </a:p>
        </p:txBody>
      </p:sp>
      <p:sp>
        <p:nvSpPr>
          <p:cNvPr id="4" name="Slide Number Placeholder 3"/>
          <p:cNvSpPr>
            <a:spLocks noGrp="1"/>
          </p:cNvSpPr>
          <p:nvPr>
            <p:ph type="sldNum" sz="quarter" idx="10"/>
          </p:nvPr>
        </p:nvSpPr>
        <p:spPr/>
        <p:txBody>
          <a:bodyPr/>
          <a:lstStyle/>
          <a:p>
            <a:fld id="{544A60B8-B981-4FCD-99C4-794E3404C912}" type="slidenum">
              <a:rPr lang="en-US" smtClean="0"/>
              <a:t>2</a:t>
            </a:fld>
            <a:endParaRPr lang="en-US"/>
          </a:p>
        </p:txBody>
      </p:sp>
    </p:spTree>
    <p:extLst>
      <p:ext uri="{BB962C8B-B14F-4D97-AF65-F5344CB8AC3E}">
        <p14:creationId xmlns:p14="http://schemas.microsoft.com/office/powerpoint/2010/main" val="3478128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10/10/2017 1:57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4709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21</a:t>
            </a:fld>
            <a:endParaRPr lang="en-US"/>
          </a:p>
        </p:txBody>
      </p:sp>
    </p:spTree>
    <p:extLst>
      <p:ext uri="{BB962C8B-B14F-4D97-AF65-F5344CB8AC3E}">
        <p14:creationId xmlns:p14="http://schemas.microsoft.com/office/powerpoint/2010/main" val="679874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10/10/2017 1:57 PM</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792037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rgbClr val="505050"/>
                    </a:gs>
                    <a:gs pos="100000">
                      <a:srgbClr val="505050"/>
                    </a:gs>
                  </a:gsLst>
                  <a:lin ang="5400000" scaled="0"/>
                </a:gradFill>
              </a:rPr>
              <a:t>Metrics emitted by Azure Diagnostic Extension</a:t>
            </a:r>
          </a:p>
          <a:p>
            <a:pPr>
              <a:defRPr/>
            </a:pPr>
            <a:r>
              <a:rPr lang="en-US" dirty="0">
                <a:gradFill>
                  <a:gsLst>
                    <a:gs pos="1250">
                      <a:srgbClr val="505050"/>
                    </a:gs>
                    <a:gs pos="100000">
                      <a:srgbClr val="505050"/>
                    </a:gs>
                  </a:gsLst>
                  <a:lin ang="5400000" scaled="0"/>
                </a:gradFill>
              </a:rPr>
              <a:t>Triggers can be basic performance metrics, and also schedule based, queue length based.</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10/10/2017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385700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A60B8-B981-4FCD-99C4-794E3404C9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81567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preview of a new Azure networking service called Azure DDoS Protection, which helps protect publicly accessible endpoints from distributed denial of service (DDoS) attacks. Azure DDoS Protection learns an application’s normal traffic patterns and automatically applies traffic scrubbing when attacks are detected to ensure only legitimate traffic reaches the service.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2012</a:t>
            </a:r>
          </a:p>
        </p:txBody>
      </p:sp>
      <p:sp>
        <p:nvSpPr>
          <p:cNvPr id="5" name="Footer Placeholder 4"/>
          <p:cNvSpPr>
            <a:spLocks noGrp="1"/>
          </p:cNvSpPr>
          <p:nvPr>
            <p:ph type="ftr" sz="quarter" idx="11"/>
          </p:nvPr>
        </p:nvSpPr>
        <p:spPr/>
        <p:txBody>
          <a:bodyPr/>
          <a:lstStyle/>
          <a:p>
            <a:pPr marL="0" marR="0" lvl="0" indent="0" algn="l" defTabSz="95065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5065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17AD1C-003C-4A34-B7D1-A23411517614}"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10/10/2017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6908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26</a:t>
            </a:fld>
            <a:endParaRPr lang="en-US"/>
          </a:p>
        </p:txBody>
      </p:sp>
    </p:spTree>
    <p:extLst>
      <p:ext uri="{BB962C8B-B14F-4D97-AF65-F5344CB8AC3E}">
        <p14:creationId xmlns:p14="http://schemas.microsoft.com/office/powerpoint/2010/main" val="3290004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4015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28</a:t>
            </a:fld>
            <a:endParaRPr lang="en-US"/>
          </a:p>
        </p:txBody>
      </p:sp>
    </p:spTree>
    <p:extLst>
      <p:ext uri="{BB962C8B-B14F-4D97-AF65-F5344CB8AC3E}">
        <p14:creationId xmlns:p14="http://schemas.microsoft.com/office/powerpoint/2010/main" val="153210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4A60B8-B981-4FCD-99C4-794E3404C912}" type="slidenum">
              <a:rPr lang="en-US" smtClean="0"/>
              <a:t>29</a:t>
            </a:fld>
            <a:endParaRPr lang="en-US"/>
          </a:p>
        </p:txBody>
      </p:sp>
    </p:spTree>
    <p:extLst>
      <p:ext uri="{BB962C8B-B14F-4D97-AF65-F5344CB8AC3E}">
        <p14:creationId xmlns:p14="http://schemas.microsoft.com/office/powerpoint/2010/main" val="140183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3</a:t>
            </a:fld>
            <a:endParaRPr lang="en-US"/>
          </a:p>
        </p:txBody>
      </p:sp>
    </p:spTree>
    <p:extLst>
      <p:ext uri="{BB962C8B-B14F-4D97-AF65-F5344CB8AC3E}">
        <p14:creationId xmlns:p14="http://schemas.microsoft.com/office/powerpoint/2010/main" val="1577387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A60B8-B981-4FCD-99C4-794E3404C9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7305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Azure Storage is also used by every</a:t>
            </a:r>
            <a:r>
              <a:rPr lang="en-US" baseline="0" dirty="0"/>
              <a:t> Azure service directly or indirectly for data persistence and by nearly every MS services including O365 and Skype for Business on the enterprise side and OneDrive, Xbox and Skype on the consumer front</a:t>
            </a:r>
          </a:p>
          <a:p>
            <a:endParaRPr lang="en-US" baseline="0" dirty="0"/>
          </a:p>
          <a:p>
            <a:r>
              <a:rPr lang="en-US" baseline="0" dirty="0"/>
              <a:t>The Storage services have a number of capabilities that are common across the board…let’s go through each of them briefly.</a:t>
            </a:r>
          </a:p>
          <a:p>
            <a:endParaRPr lang="en-US" dirty="0"/>
          </a:p>
          <a:p>
            <a:r>
              <a:rPr lang="en-US" dirty="0"/>
              <a:t>Hyper Scale:</a:t>
            </a:r>
            <a:r>
              <a:rPr lang="en-US" baseline="0" dirty="0"/>
              <a:t> In 60 min, ~6B net new objects, ~70B transactions, ~2.5PB of data ingressed/egressed. In 1 yr: 52T net new objects, 613T transactions, 21EB of data…but more than that since the growth rate is also increasing over time.</a:t>
            </a:r>
          </a:p>
          <a:p>
            <a:endParaRPr lang="en-US" dirty="0"/>
          </a:p>
          <a:p>
            <a:r>
              <a:rPr lang="en-US" dirty="0"/>
              <a:t>Durable: Multiple</a:t>
            </a:r>
            <a:r>
              <a:rPr lang="en-US" baseline="0" dirty="0"/>
              <a:t> replicas with failure recovery and no data loss. One-click options for redundancy, including automatic geo-replication. Checksums and CRC scrubbing to protect against data corruption and  bit rot</a:t>
            </a:r>
          </a:p>
          <a:p>
            <a:endParaRPr lang="en-US" dirty="0"/>
          </a:p>
          <a:p>
            <a:r>
              <a:rPr lang="en-US" dirty="0"/>
              <a:t>Secure:</a:t>
            </a:r>
            <a:r>
              <a:rPr lang="en-US" baseline="0" dirty="0"/>
              <a:t> Wide variety of security options ranging from encryption at rest to easy client side encryption including key management with Azure KeyVault:  Azure’s HSM as a service</a:t>
            </a:r>
          </a:p>
          <a:p>
            <a:endParaRPr lang="en-US" baseline="0" dirty="0"/>
          </a:p>
          <a:p>
            <a:r>
              <a:rPr lang="en-US" baseline="0" dirty="0"/>
              <a:t>Highly Available: We recover from disk, node and rack level failures without you having to worry about it. We scale up and down dynamically based on amount of read/write traffic to your data</a:t>
            </a:r>
          </a:p>
          <a:p>
            <a:endParaRPr lang="en-US" baseline="0" dirty="0"/>
          </a:p>
          <a:p>
            <a:r>
              <a:rPr lang="en-US" baseline="0" dirty="0"/>
              <a:t>Open: We are platform agnostic and have support for using Storage from a wide variety of languages and development environments including .Net, Java, Python and Node.js as well as mobile platforms including iOS, Android and Xamarin</a:t>
            </a:r>
          </a:p>
          <a:p>
            <a:endParaRPr lang="en-US" dirty="0"/>
          </a:p>
          <a:p>
            <a:r>
              <a:rPr lang="en-US" dirty="0"/>
              <a:t>Hybrid: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We have</a:t>
            </a:r>
            <a:r>
              <a:rPr lang="en-US" baseline="0" dirty="0"/>
              <a:t> a wide variety of partners that integrate with Azure Storage including backup companies like Commvault and Veritas that provide on-prem to cloud backup and storage companies like NetApp and EMC that provide hybrid storage on-ramps from their arrays to Azure Storage. We work with a number of cloud first storage startups like Panzura, Nasuni, Softnas, Talon and more. In addition we have our own first party services that provide tiered experiences from servers including Azure Backup, Azure Site Recovery and StorSimple</a:t>
            </a:r>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10/10/2017 1:57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9394006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a:t>
            </a:r>
            <a:r>
              <a:rPr lang="en-US" baseline="0" dirty="0"/>
              <a:t> services and cloud usage are broadly defined as existing across infrastructure services or IaaS and higher layer platform services or PaaS. The Azure Storage services span both categories. </a:t>
            </a:r>
          </a:p>
          <a:p>
            <a:endParaRPr lang="en-US" baseline="0" dirty="0"/>
          </a:p>
          <a:p>
            <a:r>
              <a:rPr lang="en-US" baseline="0" dirty="0"/>
              <a:t>On the IaaS side we provide single instance storage for VMs in the form of our Disks service and SMB shared storage which we call Azure Files.</a:t>
            </a:r>
          </a:p>
          <a:p>
            <a:endParaRPr lang="en-US" baseline="0" dirty="0"/>
          </a:p>
          <a:p>
            <a:r>
              <a:rPr lang="en-US" baseline="0" dirty="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10/10/2017 1:57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6613007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33</a:t>
            </a:fld>
            <a:endParaRPr lang="en-US"/>
          </a:p>
        </p:txBody>
      </p:sp>
    </p:spTree>
    <p:extLst>
      <p:ext uri="{BB962C8B-B14F-4D97-AF65-F5344CB8AC3E}">
        <p14:creationId xmlns:p14="http://schemas.microsoft.com/office/powerpoint/2010/main" val="3519939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4A60B8-B981-4FCD-99C4-794E3404C912}" type="slidenum">
              <a:rPr lang="en-US" smtClean="0"/>
              <a:t>34</a:t>
            </a:fld>
            <a:endParaRPr lang="en-US"/>
          </a:p>
        </p:txBody>
      </p:sp>
    </p:spTree>
    <p:extLst>
      <p:ext uri="{BB962C8B-B14F-4D97-AF65-F5344CB8AC3E}">
        <p14:creationId xmlns:p14="http://schemas.microsoft.com/office/powerpoint/2010/main" val="6690398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35</a:t>
            </a:fld>
            <a:endParaRPr lang="en-US"/>
          </a:p>
        </p:txBody>
      </p:sp>
    </p:spTree>
    <p:extLst>
      <p:ext uri="{BB962C8B-B14F-4D97-AF65-F5344CB8AC3E}">
        <p14:creationId xmlns:p14="http://schemas.microsoft.com/office/powerpoint/2010/main" val="18206261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4A60B8-B981-4FCD-99C4-794E3404C912}" type="slidenum">
              <a:rPr lang="en-US" smtClean="0"/>
              <a:t>36</a:t>
            </a:fld>
            <a:endParaRPr lang="en-US"/>
          </a:p>
        </p:txBody>
      </p:sp>
    </p:spTree>
    <p:extLst>
      <p:ext uri="{BB962C8B-B14F-4D97-AF65-F5344CB8AC3E}">
        <p14:creationId xmlns:p14="http://schemas.microsoft.com/office/powerpoint/2010/main" val="3251068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A60B8-B981-4FCD-99C4-794E3404C9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25042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38</a:t>
            </a:fld>
            <a:endParaRPr lang="en-US"/>
          </a:p>
        </p:txBody>
      </p:sp>
    </p:spTree>
    <p:extLst>
      <p:ext uri="{BB962C8B-B14F-4D97-AF65-F5344CB8AC3E}">
        <p14:creationId xmlns:p14="http://schemas.microsoft.com/office/powerpoint/2010/main" val="27220135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4A60B8-B981-4FCD-99C4-794E3404C912}" type="slidenum">
              <a:rPr lang="en-US" smtClean="0"/>
              <a:t>39</a:t>
            </a:fld>
            <a:endParaRPr lang="en-US"/>
          </a:p>
        </p:txBody>
      </p:sp>
    </p:spTree>
    <p:extLst>
      <p:ext uri="{BB962C8B-B14F-4D97-AF65-F5344CB8AC3E}">
        <p14:creationId xmlns:p14="http://schemas.microsoft.com/office/powerpoint/2010/main" val="1554058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Sochi 2014 Olympics USA/Canada Hockey largest live cloud-delivered event</a:t>
            </a:r>
          </a:p>
          <a:p>
            <a:r>
              <a:rPr lang="en-US" dirty="0"/>
              <a:t>2.1 Million simultaneous users</a:t>
            </a:r>
          </a:p>
          <a:p>
            <a:endParaRPr lang="en-US" dirty="0"/>
          </a:p>
          <a:p>
            <a:r>
              <a:rPr lang="en-US" dirty="0"/>
              <a:t>Rio 2016 Olympics largest live cloud-delivered event in history</a:t>
            </a:r>
          </a:p>
          <a:p>
            <a:endParaRPr lang="en-US" dirty="0"/>
          </a:p>
        </p:txBody>
      </p:sp>
      <p:sp>
        <p:nvSpPr>
          <p:cNvPr id="4" name="Slide Number Placeholder 3"/>
          <p:cNvSpPr>
            <a:spLocks noGrp="1"/>
          </p:cNvSpPr>
          <p:nvPr>
            <p:ph type="sldNum" sz="quarter" idx="10"/>
          </p:nvPr>
        </p:nvSpPr>
        <p:spPr/>
        <p:txBody>
          <a:bodyPr/>
          <a:lstStyle/>
          <a:p>
            <a:fld id="{544A60B8-B981-4FCD-99C4-794E3404C912}" type="slidenum">
              <a:rPr lang="en-US" smtClean="0"/>
              <a:t>4</a:t>
            </a:fld>
            <a:endParaRPr lang="en-US"/>
          </a:p>
        </p:txBody>
      </p:sp>
    </p:spTree>
    <p:extLst>
      <p:ext uri="{BB962C8B-B14F-4D97-AF65-F5344CB8AC3E}">
        <p14:creationId xmlns:p14="http://schemas.microsoft.com/office/powerpoint/2010/main" val="999903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40</a:t>
            </a:fld>
            <a:endParaRPr lang="en-US"/>
          </a:p>
        </p:txBody>
      </p:sp>
    </p:spTree>
    <p:extLst>
      <p:ext uri="{BB962C8B-B14F-4D97-AF65-F5344CB8AC3E}">
        <p14:creationId xmlns:p14="http://schemas.microsoft.com/office/powerpoint/2010/main" val="1129140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4A60B8-B981-4FCD-99C4-794E3404C912}" type="slidenum">
              <a:rPr lang="en-US" smtClean="0"/>
              <a:t>41</a:t>
            </a:fld>
            <a:endParaRPr lang="en-US"/>
          </a:p>
        </p:txBody>
      </p:sp>
    </p:spTree>
    <p:extLst>
      <p:ext uri="{BB962C8B-B14F-4D97-AF65-F5344CB8AC3E}">
        <p14:creationId xmlns:p14="http://schemas.microsoft.com/office/powerpoint/2010/main" val="24368284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new enterprise NFS service, powered by NetApp. Building on the partnership with NetApp </a:t>
            </a:r>
            <a:r>
              <a:rPr lang="en-US" dirty="0">
                <a:hlinkClick r:id="rId3"/>
              </a:rPr>
              <a:t>announced</a:t>
            </a:r>
            <a:r>
              <a:rPr lang="en-US" dirty="0"/>
              <a:t> in June, Microsoft will deliver a first-party, native NFS v3/v4 service based on NetApp’s proven ONTAP® and other hybrid cloud data services, with preview available in early 2018. This service will deliver enterprise-grade data storage, management, security, and protection for customers moving to Microsoft Azure. We will also enable this service to advance hybrid cloud scenarios, providing visibility and control across Azure, on-premises and hosted NFS workloads. </a:t>
            </a:r>
          </a:p>
        </p:txBody>
      </p:sp>
      <p:sp>
        <p:nvSpPr>
          <p:cNvPr id="4" name="Slide Number Placeholder 3"/>
          <p:cNvSpPr>
            <a:spLocks noGrp="1"/>
          </p:cNvSpPr>
          <p:nvPr>
            <p:ph type="sldNum" sz="quarter" idx="10"/>
          </p:nvPr>
        </p:nvSpPr>
        <p:spPr/>
        <p:txBody>
          <a:bodyPr/>
          <a:lstStyle/>
          <a:p>
            <a:fld id="{544A60B8-B981-4FCD-99C4-794E3404C912}" type="slidenum">
              <a:rPr lang="en-US" smtClean="0"/>
              <a:t>42</a:t>
            </a:fld>
            <a:endParaRPr lang="en-US"/>
          </a:p>
        </p:txBody>
      </p:sp>
    </p:spTree>
    <p:extLst>
      <p:ext uri="{BB962C8B-B14F-4D97-AF65-F5344CB8AC3E}">
        <p14:creationId xmlns:p14="http://schemas.microsoft.com/office/powerpoint/2010/main" val="6116391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43</a:t>
            </a:fld>
            <a:endParaRPr lang="en-US"/>
          </a:p>
        </p:txBody>
      </p:sp>
    </p:spTree>
    <p:extLst>
      <p:ext uri="{BB962C8B-B14F-4D97-AF65-F5344CB8AC3E}">
        <p14:creationId xmlns:p14="http://schemas.microsoft.com/office/powerpoint/2010/main" val="36418725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Speaker notes: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When we talk</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about how we’ve done our Azure structure, we think about subscriptions. You want to lay out your subscriptions based on technology, the type of policy that you want to apply, and how your business is laid out. We use </a:t>
            </a: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RBAC</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which is role-based access control, to ensure that the right people have the right access to the right subscriptions. We want to make sure that people can operate their business, information remains protected, and people can’t make changes when they’re not supposed to.</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lower level is the concept of the </a:t>
            </a: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resource group</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an Azure construct that allows you to put the various resources associated with a single app into a resource group and then apply policy from Azure Resource Manager and tags. We use tags—key-value pairs—in Microsoft IT to identify the organization that it’s related to, the environment, and the app ID, a unique identifier. We can use these tags to associate different resources to a different app, organization, or environment, and then make business decisions based on that. Resources include </a:t>
            </a:r>
            <a:r>
              <a:rPr lang="en-US" sz="900" b="0" i="0" u="none" strike="noStrike" kern="1200" baseline="0" dirty="0">
                <a:solidFill>
                  <a:schemeClr val="tx1"/>
                </a:solidFill>
                <a:effectLst/>
                <a:latin typeface="Segoe UI Light" pitchFamily="34" charset="0"/>
                <a:ea typeface="+mn-ea"/>
                <a:cs typeface="+mn-cs"/>
              </a:rPr>
              <a:t>w</a:t>
            </a:r>
            <a:r>
              <a:rPr lang="en-US" sz="900" dirty="0"/>
              <a:t>eb apps, Azure SQL Database, storage account, and so 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Templates: </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We’ve created specific templates that internal teams can use to build out resources, and we ensure that they build them out according to our standards and policies. Templates enforce the creation of tags for tracking.  </a:t>
            </a:r>
          </a:p>
          <a:p>
            <a:endParaRPr lang="en-US" sz="900" b="0" i="0" u="none" strike="noStrike" kern="1200" baseline="0" dirty="0">
              <a:solidFill>
                <a:schemeClr val="tx1"/>
              </a:solidFill>
              <a:effectLst/>
              <a:latin typeface="Segoe UI" panose="020B0502040204020203" pitchFamily="34" charset="0"/>
              <a:cs typeface="Segoe UI" panose="020B0502040204020203" pitchFamily="34" charset="0"/>
            </a:endParaRPr>
          </a:p>
          <a:p>
            <a:endParaRPr lang="en-US" b="0"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Windows Azure Pack Overview</a:t>
            </a:r>
          </a:p>
        </p:txBody>
      </p:sp>
      <p:sp>
        <p:nvSpPr>
          <p:cNvPr id="5" name="Footer Placeholder 4"/>
          <p:cNvSpPr>
            <a:spLocks noGrp="1"/>
          </p:cNvSpPr>
          <p:nvPr>
            <p:ph type="ftr" sz="quarter" idx="11"/>
          </p:nvPr>
        </p:nvSpPr>
        <p:spPr/>
        <p:txBody>
          <a:bodyPr/>
          <a:lstStyle/>
          <a:p>
            <a:pPr marL="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C7A77B-C477-4503-AD89-A3E6790352B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10/10/2017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02522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10/10/2017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96478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4A60B8-B981-4FCD-99C4-794E3404C912}" type="slidenum">
              <a:rPr lang="en-US" smtClean="0"/>
              <a:t>46</a:t>
            </a:fld>
            <a:endParaRPr lang="en-US"/>
          </a:p>
        </p:txBody>
      </p:sp>
    </p:spTree>
    <p:extLst>
      <p:ext uri="{BB962C8B-B14F-4D97-AF65-F5344CB8AC3E}">
        <p14:creationId xmlns:p14="http://schemas.microsoft.com/office/powerpoint/2010/main" val="8753561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47</a:t>
            </a:fld>
            <a:endParaRPr lang="en-US"/>
          </a:p>
        </p:txBody>
      </p:sp>
    </p:spTree>
    <p:extLst>
      <p:ext uri="{BB962C8B-B14F-4D97-AF65-F5344CB8AC3E}">
        <p14:creationId xmlns:p14="http://schemas.microsoft.com/office/powerpoint/2010/main" val="5187790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gradFill>
                  <a:gsLst>
                    <a:gs pos="1250">
                      <a:schemeClr val="bg1"/>
                    </a:gs>
                    <a:gs pos="100000">
                      <a:schemeClr val="bg1"/>
                    </a:gs>
                  </a:gsLst>
                  <a:lin ang="5400000" scaled="0"/>
                </a:gradFill>
              </a:rPr>
              <a:t>One-stop service for monitoring and </a:t>
            </a:r>
            <a:r>
              <a:rPr lang="en-US" sz="900" baseline="0" dirty="0">
                <a:gradFill>
                  <a:gsLst>
                    <a:gs pos="1250">
                      <a:schemeClr val="bg1"/>
                    </a:gs>
                    <a:gs pos="100000">
                      <a:schemeClr val="bg1"/>
                    </a:gs>
                  </a:gsLst>
                  <a:lin ang="5400000" scaled="0"/>
                </a:gradFill>
              </a:rPr>
              <a:t>managing the security posture of your environments. </a:t>
            </a:r>
          </a:p>
          <a:p>
            <a:endParaRPr lang="en-US" sz="900" baseline="0" dirty="0">
              <a:gradFill>
                <a:gsLst>
                  <a:gs pos="1250">
                    <a:schemeClr val="bg1"/>
                  </a:gs>
                  <a:gs pos="100000">
                    <a:schemeClr val="bg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0156"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10/10/2017 1:57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2123418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49</a:t>
            </a:fld>
            <a:endParaRPr lang="en-US"/>
          </a:p>
        </p:txBody>
      </p:sp>
    </p:spTree>
    <p:extLst>
      <p:ext uri="{BB962C8B-B14F-4D97-AF65-F5344CB8AC3E}">
        <p14:creationId xmlns:p14="http://schemas.microsoft.com/office/powerpoint/2010/main" val="3163686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azure dark fiber backplane, all owned by MSFT</a:t>
            </a:r>
          </a:p>
        </p:txBody>
      </p:sp>
      <p:sp>
        <p:nvSpPr>
          <p:cNvPr id="4" name="Slide Number Placeholder 3"/>
          <p:cNvSpPr>
            <a:spLocks noGrp="1"/>
          </p:cNvSpPr>
          <p:nvPr>
            <p:ph type="sldNum" sz="quarter" idx="10"/>
          </p:nvPr>
        </p:nvSpPr>
        <p:spPr/>
        <p:txBody>
          <a:bodyPr/>
          <a:lstStyle/>
          <a:p>
            <a:fld id="{544A60B8-B981-4FCD-99C4-794E3404C912}" type="slidenum">
              <a:rPr lang="en-US" smtClean="0"/>
              <a:t>5</a:t>
            </a:fld>
            <a:endParaRPr lang="en-US"/>
          </a:p>
        </p:txBody>
      </p:sp>
    </p:spTree>
    <p:extLst>
      <p:ext uri="{BB962C8B-B14F-4D97-AF65-F5344CB8AC3E}">
        <p14:creationId xmlns:p14="http://schemas.microsoft.com/office/powerpoint/2010/main" val="9545356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10/10/2017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12204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Objective:</a:t>
            </a:r>
          </a:p>
          <a:p>
            <a:r>
              <a:rPr lang="en-US" dirty="0"/>
              <a:t>Azure provides a comprehensive dev platform</a:t>
            </a:r>
            <a:r>
              <a:rPr lang="en-US" baseline="0" dirty="0"/>
              <a:t> for apps of all kinds – so what are the most common solutions customers are wanting to build?</a:t>
            </a:r>
            <a:endParaRPr lang="en-US" dirty="0"/>
          </a:p>
          <a:p>
            <a:endParaRPr lang="en-US" dirty="0"/>
          </a:p>
          <a:p>
            <a:r>
              <a:rPr lang="en-US" b="1" dirty="0"/>
              <a:t>Key talking points:</a:t>
            </a:r>
          </a:p>
          <a:p>
            <a:r>
              <a:rPr lang="en-US" b="0" dirty="0"/>
              <a:t>These represent some broad categories and include multiple sub genres:</a:t>
            </a:r>
          </a:p>
          <a:p>
            <a:endParaRPr lang="en-US" b="0" dirty="0"/>
          </a:p>
          <a:p>
            <a:pPr marL="285750" lvl="0" indent="-285750">
              <a:buFont typeface="Arial" panose="020B0604020202020204" pitchFamily="34" charset="0"/>
              <a:buChar char="•"/>
            </a:pPr>
            <a:r>
              <a:rPr lang="en-US" sz="1224" kern="1200" dirty="0">
                <a:solidFill>
                  <a:schemeClr val="tx1"/>
                </a:solidFill>
                <a:effectLst/>
                <a:latin typeface="+mn-lt"/>
                <a:ea typeface="+mn-ea"/>
                <a:cs typeface="+mn-cs"/>
              </a:rPr>
              <a:t>Web and Mobile Apps</a:t>
            </a:r>
          </a:p>
          <a:p>
            <a:pPr marL="752094" lvl="1" indent="-285750">
              <a:buFont typeface="Arial" panose="020B0604020202020204" pitchFamily="34" charset="0"/>
              <a:buChar char="•"/>
            </a:pPr>
            <a:r>
              <a:rPr lang="en-US" dirty="0">
                <a:effectLst/>
              </a:rPr>
              <a:t>Digital marketing</a:t>
            </a:r>
          </a:p>
          <a:p>
            <a:pPr marL="752094" lvl="1" indent="-285750">
              <a:buFont typeface="Arial" panose="020B0604020202020204" pitchFamily="34" charset="0"/>
              <a:buChar char="•"/>
            </a:pPr>
            <a:r>
              <a:rPr lang="en-US" dirty="0">
                <a:effectLst/>
              </a:rPr>
              <a:t>E-commerce</a:t>
            </a:r>
          </a:p>
          <a:p>
            <a:pPr marL="752094" lvl="1" indent="-285750">
              <a:buFont typeface="Arial" panose="020B0604020202020204" pitchFamily="34" charset="0"/>
              <a:buChar char="•"/>
            </a:pPr>
            <a:r>
              <a:rPr lang="en-US" dirty="0">
                <a:effectLst/>
              </a:rPr>
              <a:t>Mobile</a:t>
            </a:r>
          </a:p>
          <a:p>
            <a:pPr marL="285750" lvl="0" indent="-285750">
              <a:buFont typeface="Arial" panose="020B0604020202020204" pitchFamily="34" charset="0"/>
              <a:buChar char="•"/>
            </a:pPr>
            <a:r>
              <a:rPr lang="en-US" sz="1224" kern="1200" dirty="0">
                <a:solidFill>
                  <a:schemeClr val="tx1"/>
                </a:solidFill>
                <a:effectLst/>
                <a:latin typeface="+mn-lt"/>
                <a:ea typeface="+mn-ea"/>
                <a:cs typeface="+mn-cs"/>
              </a:rPr>
              <a:t>Business Apps</a:t>
            </a:r>
          </a:p>
          <a:p>
            <a:pPr marL="752094" lvl="1" indent="-285750">
              <a:buFont typeface="Arial" panose="020B0604020202020204" pitchFamily="34" charset="0"/>
              <a:buChar char="•"/>
            </a:pPr>
            <a:r>
              <a:rPr lang="en-US" dirty="0">
                <a:effectLst/>
              </a:rPr>
              <a:t>App modernization</a:t>
            </a:r>
          </a:p>
          <a:p>
            <a:pPr marL="752094" lvl="1" indent="-285750">
              <a:buFont typeface="Arial" panose="020B0604020202020204" pitchFamily="34" charset="0"/>
              <a:buChar char="•"/>
            </a:pPr>
            <a:r>
              <a:rPr lang="en-US" dirty="0">
                <a:effectLst/>
              </a:rPr>
              <a:t>SAP</a:t>
            </a:r>
          </a:p>
          <a:p>
            <a:pPr marL="752094" lvl="1" indent="-285750">
              <a:buFont typeface="Arial" panose="020B0604020202020204" pitchFamily="34" charset="0"/>
              <a:buChar char="•"/>
            </a:pPr>
            <a:r>
              <a:rPr lang="en-US" dirty="0">
                <a:effectLst/>
              </a:rPr>
              <a:t>SharePoint</a:t>
            </a:r>
          </a:p>
          <a:p>
            <a:pPr marL="752094" lvl="1" indent="-285750">
              <a:buFont typeface="Arial" panose="020B0604020202020204" pitchFamily="34" charset="0"/>
              <a:buChar char="•"/>
            </a:pPr>
            <a:r>
              <a:rPr lang="en-US" dirty="0">
                <a:effectLst/>
              </a:rPr>
              <a:t>Dynamics</a:t>
            </a:r>
          </a:p>
          <a:p>
            <a:pPr marL="285750" lvl="0" indent="-285750">
              <a:buFont typeface="Arial" panose="020B0604020202020204" pitchFamily="34" charset="0"/>
              <a:buChar char="•"/>
            </a:pPr>
            <a:r>
              <a:rPr lang="en-US" sz="1224" kern="1200" dirty="0">
                <a:solidFill>
                  <a:schemeClr val="tx1"/>
                </a:solidFill>
                <a:effectLst/>
                <a:latin typeface="+mn-lt"/>
                <a:ea typeface="+mn-ea"/>
                <a:cs typeface="+mn-cs"/>
              </a:rPr>
              <a:t>Development and test</a:t>
            </a:r>
          </a:p>
          <a:p>
            <a:pPr marL="285750" lvl="0" indent="-285750">
              <a:buFont typeface="Arial" panose="020B0604020202020204" pitchFamily="34" charset="0"/>
              <a:buChar char="•"/>
            </a:pPr>
            <a:r>
              <a:rPr lang="en-US" sz="1224" kern="1200" dirty="0">
                <a:solidFill>
                  <a:schemeClr val="tx1"/>
                </a:solidFill>
                <a:effectLst/>
                <a:latin typeface="+mn-lt"/>
                <a:ea typeface="+mn-ea"/>
                <a:cs typeface="+mn-cs"/>
              </a:rPr>
              <a:t>Backup, Recovery, and Archive</a:t>
            </a:r>
          </a:p>
          <a:p>
            <a:pPr marL="752094" lvl="1" indent="-285750">
              <a:buFont typeface="Arial" panose="020B0604020202020204" pitchFamily="34" charset="0"/>
              <a:buChar char="•"/>
            </a:pPr>
            <a:r>
              <a:rPr lang="en-US" dirty="0">
                <a:effectLst/>
              </a:rPr>
              <a:t>Backup and archive</a:t>
            </a:r>
          </a:p>
          <a:p>
            <a:pPr marL="752094" lvl="1" indent="-285750">
              <a:buFont typeface="Arial" panose="020B0604020202020204" pitchFamily="34" charset="0"/>
              <a:buChar char="•"/>
            </a:pPr>
            <a:r>
              <a:rPr lang="en-US" dirty="0">
                <a:effectLst/>
              </a:rPr>
              <a:t>Disaster recovery</a:t>
            </a:r>
          </a:p>
          <a:p>
            <a:pPr marL="285750" lvl="0" indent="-285750">
              <a:buFont typeface="Arial" panose="020B0604020202020204" pitchFamily="34" charset="0"/>
              <a:buChar char="•"/>
            </a:pPr>
            <a:r>
              <a:rPr lang="en-US" sz="1224" kern="1200" dirty="0">
                <a:solidFill>
                  <a:schemeClr val="tx1"/>
                </a:solidFill>
                <a:effectLst/>
                <a:latin typeface="+mn-lt"/>
                <a:ea typeface="+mn-ea"/>
                <a:cs typeface="+mn-cs"/>
              </a:rPr>
              <a:t>Big Data and analytics</a:t>
            </a:r>
          </a:p>
          <a:p>
            <a:pPr marL="285750" lvl="0" indent="-285750">
              <a:buFont typeface="Arial" panose="020B0604020202020204" pitchFamily="34" charset="0"/>
              <a:buChar char="•"/>
            </a:pPr>
            <a:r>
              <a:rPr lang="en-US" sz="1224" kern="1200" dirty="0">
                <a:solidFill>
                  <a:schemeClr val="tx1"/>
                </a:solidFill>
                <a:effectLst/>
                <a:latin typeface="+mn-lt"/>
                <a:ea typeface="+mn-ea"/>
                <a:cs typeface="+mn-cs"/>
              </a:rPr>
              <a:t>Business intelligence</a:t>
            </a:r>
          </a:p>
          <a:p>
            <a:pPr marL="285750" lvl="0" indent="-285750">
              <a:buFont typeface="Arial" panose="020B0604020202020204" pitchFamily="34" charset="0"/>
              <a:buChar char="•"/>
            </a:pPr>
            <a:r>
              <a:rPr lang="en-US" sz="1224" kern="1200" dirty="0">
                <a:solidFill>
                  <a:schemeClr val="tx1"/>
                </a:solidFill>
                <a:effectLst/>
                <a:latin typeface="+mn-lt"/>
                <a:ea typeface="+mn-ea"/>
                <a:cs typeface="+mn-cs"/>
              </a:rPr>
              <a:t>Data warehouse</a:t>
            </a:r>
          </a:p>
          <a:p>
            <a:pPr marL="285750" lvl="0" indent="-285750">
              <a:buFont typeface="Arial" panose="020B0604020202020204" pitchFamily="34" charset="0"/>
              <a:buChar char="•"/>
            </a:pPr>
            <a:r>
              <a:rPr lang="en-US" sz="1224" kern="1200" dirty="0">
                <a:solidFill>
                  <a:schemeClr val="tx1"/>
                </a:solidFill>
                <a:effectLst/>
                <a:latin typeface="+mn-lt"/>
                <a:ea typeface="+mn-ea"/>
                <a:cs typeface="+mn-cs"/>
              </a:rPr>
              <a:t>Internet of Things</a:t>
            </a:r>
          </a:p>
          <a:p>
            <a:pPr marL="752094" lvl="1" indent="-285750">
              <a:buFont typeface="Arial" panose="020B0604020202020204" pitchFamily="34" charset="0"/>
              <a:buChar char="•"/>
            </a:pPr>
            <a:r>
              <a:rPr lang="en-US" dirty="0">
                <a:effectLst/>
              </a:rPr>
              <a:t>Predictive maintenance</a:t>
            </a:r>
          </a:p>
          <a:p>
            <a:pPr marL="752094" lvl="1" indent="-285750">
              <a:buFont typeface="Arial" panose="020B0604020202020204" pitchFamily="34" charset="0"/>
              <a:buChar char="•"/>
            </a:pPr>
            <a:r>
              <a:rPr lang="en-US" dirty="0">
                <a:effectLst/>
              </a:rPr>
              <a:t>Remote monitoring</a:t>
            </a:r>
          </a:p>
          <a:p>
            <a:pPr marL="285750" lvl="0" indent="-285750">
              <a:buFont typeface="Arial" panose="020B0604020202020204" pitchFamily="34" charset="0"/>
              <a:buChar char="•"/>
            </a:pPr>
            <a:r>
              <a:rPr lang="en-US" sz="1224" kern="1200" dirty="0">
                <a:solidFill>
                  <a:schemeClr val="tx1"/>
                </a:solidFill>
                <a:effectLst/>
                <a:latin typeface="+mn-lt"/>
                <a:ea typeface="+mn-ea"/>
                <a:cs typeface="+mn-cs"/>
              </a:rPr>
              <a:t>Microservice Apps</a:t>
            </a:r>
          </a:p>
          <a:p>
            <a:pPr marL="285750" lvl="0" indent="-285750">
              <a:buFont typeface="Arial" panose="020B0604020202020204" pitchFamily="34" charset="0"/>
              <a:buChar char="•"/>
            </a:pPr>
            <a:r>
              <a:rPr lang="en-US" sz="1224" kern="1200" dirty="0">
                <a:solidFill>
                  <a:schemeClr val="tx1"/>
                </a:solidFill>
                <a:effectLst/>
                <a:latin typeface="+mn-lt"/>
                <a:ea typeface="+mn-ea"/>
                <a:cs typeface="+mn-cs"/>
              </a:rPr>
              <a:t>Digital media</a:t>
            </a:r>
          </a:p>
          <a:p>
            <a:pPr marL="285750" lvl="0" indent="-285750">
              <a:buFont typeface="Arial" panose="020B0604020202020204" pitchFamily="34" charset="0"/>
              <a:buChar char="•"/>
            </a:pPr>
            <a:r>
              <a:rPr lang="en-US" sz="1224" kern="1200" dirty="0">
                <a:solidFill>
                  <a:schemeClr val="tx1"/>
                </a:solidFill>
                <a:effectLst/>
                <a:latin typeface="+mn-lt"/>
                <a:ea typeface="+mn-ea"/>
                <a:cs typeface="+mn-cs"/>
              </a:rPr>
              <a:t>High Performance Computing</a:t>
            </a:r>
          </a:p>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EC02DE-3EC5-410E-A3F9-D6706732E576}"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87217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bg1"/>
                </a:solidFill>
                <a:latin typeface="Segoe UI Light" pitchFamily="34" charset="0"/>
                <a:ea typeface="+mn-ea"/>
                <a:cs typeface="+mn-cs"/>
              </a:rPr>
              <a:t>Key Benefits from Solution pages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kern="1200" dirty="0">
              <a:solidFill>
                <a:schemeClr val="bg1"/>
              </a:solidFill>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bg1"/>
                </a:solidFill>
                <a:latin typeface="Segoe UI Light" pitchFamily="34" charset="0"/>
                <a:ea typeface="+mn-ea"/>
                <a:cs typeface="+mn-cs"/>
              </a:rPr>
              <a:t>Speaker Notes</a:t>
            </a:r>
            <a:r>
              <a:rPr lang="en-US" sz="900" kern="1200" dirty="0">
                <a:solidFill>
                  <a:schemeClr val="bg1"/>
                </a:solidFill>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bg1"/>
                </a:solidFill>
                <a:latin typeface="Segoe UI Light" pitchFamily="34" charset="0"/>
                <a:ea typeface="+mn-ea"/>
                <a:cs typeface="+mn-cs"/>
              </a:rPr>
              <a:t>Azure Storage enables the value of Backup</a:t>
            </a:r>
            <a:r>
              <a:rPr lang="en-US" sz="900" kern="1200" baseline="0" dirty="0">
                <a:solidFill>
                  <a:schemeClr val="bg1"/>
                </a:solidFill>
                <a:latin typeface="Segoe UI Light" pitchFamily="34" charset="0"/>
                <a:ea typeface="+mn-ea"/>
                <a:cs typeface="+mn-cs"/>
              </a:rPr>
              <a:t> and Disaster Recovery to come to life. </a:t>
            </a:r>
            <a:endParaRPr lang="en-US" sz="900" kern="1200" dirty="0">
              <a:solidFill>
                <a:schemeClr val="bg1"/>
              </a:solidFill>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bg1"/>
              </a:solidFill>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bg1"/>
                </a:solidFill>
                <a:latin typeface="Segoe UI Light" pitchFamily="34" charset="0"/>
                <a:ea typeface="+mn-ea"/>
                <a:cs typeface="+mn-cs"/>
              </a:rPr>
              <a:t>The importance</a:t>
            </a:r>
            <a:r>
              <a:rPr lang="en-US" sz="900" kern="1200" baseline="0" dirty="0">
                <a:solidFill>
                  <a:schemeClr val="bg1"/>
                </a:solidFill>
                <a:latin typeface="Segoe UI Light" pitchFamily="34" charset="0"/>
                <a:ea typeface="+mn-ea"/>
                <a:cs typeface="+mn-cs"/>
              </a:rPr>
              <a:t> of backup and disaster recovery is well documented but most businesses only have around 25-30% of their mission critical workloads protected. This is often due to the expenses associated with running a secondary site and purchasing hardware to protect workloads. With Microsoft, you have access to robust backup and recovery solutions to ensure your apps and data are safe if a VM, or entire datacenter, goes down. But we cannot have a business continuity conversation without discussing the importance of the storage running on the backend. Azure Storage’s cost effectiveness, scalability and flexibility make it possible to protect your enterprise workloads and enable you to take advantage of all the benefits Microsoft’s business continuity services provide.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baseline="0" dirty="0">
              <a:solidFill>
                <a:schemeClr val="bg1"/>
              </a:solidFill>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baseline="0" dirty="0">
                <a:solidFill>
                  <a:schemeClr val="bg1"/>
                </a:solidFill>
                <a:latin typeface="Segoe UI Light" pitchFamily="34" charset="0"/>
                <a:ea typeface="+mn-ea"/>
                <a:cs typeface="+mn-cs"/>
              </a:rPr>
              <a:t>With Azure:</a:t>
            </a:r>
          </a:p>
          <a:p>
            <a:pPr marL="171450" indent="-171450">
              <a:spcAft>
                <a:spcPts val="1200"/>
              </a:spcAft>
              <a:buFont typeface="Arial" panose="020B0604020202020204" pitchFamily="34" charset="0"/>
              <a:buChar char="•"/>
            </a:pPr>
            <a:r>
              <a:rPr lang="en-US" sz="900" dirty="0">
                <a:gradFill>
                  <a:gsLst>
                    <a:gs pos="2917">
                      <a:schemeClr val="tx1"/>
                    </a:gs>
                    <a:gs pos="30000">
                      <a:schemeClr val="tx1"/>
                    </a:gs>
                  </a:gsLst>
                  <a:lin ang="5400000" scaled="0"/>
                </a:gradFill>
              </a:rPr>
              <a:t>Protect vital data with automated backup to Azure Storage</a:t>
            </a:r>
          </a:p>
          <a:p>
            <a:pPr marL="171450" indent="-171450">
              <a:spcAft>
                <a:spcPts val="1200"/>
              </a:spcAft>
              <a:buFont typeface="Arial" panose="020B0604020202020204" pitchFamily="34" charset="0"/>
              <a:buChar char="•"/>
            </a:pPr>
            <a:r>
              <a:rPr lang="en-US" sz="900" dirty="0">
                <a:gradFill>
                  <a:gsLst>
                    <a:gs pos="2917">
                      <a:schemeClr val="tx1"/>
                    </a:gs>
                    <a:gs pos="30000">
                      <a:schemeClr val="tx1"/>
                    </a:gs>
                  </a:gsLst>
                  <a:lin ang="5400000" scaled="0"/>
                </a:gradFill>
              </a:rPr>
              <a:t>Ensure business continuity with automatic recovery of critical applications</a:t>
            </a:r>
          </a:p>
          <a:p>
            <a:pPr marL="171450" indent="-171450">
              <a:spcAft>
                <a:spcPts val="1200"/>
              </a:spcAft>
              <a:buFont typeface="Arial" panose="020B0604020202020204" pitchFamily="34" charset="0"/>
              <a:buChar char="•"/>
            </a:pPr>
            <a:r>
              <a:rPr lang="en-US" sz="900" dirty="0">
                <a:gradFill>
                  <a:gsLst>
                    <a:gs pos="2917">
                      <a:schemeClr val="tx1"/>
                    </a:gs>
                    <a:gs pos="30000">
                      <a:schemeClr val="tx1"/>
                    </a:gs>
                  </a:gsLst>
                  <a:lin ang="5400000" scaled="0"/>
                </a:gradFill>
              </a:rPr>
              <a:t>Use consistent tools for backup &amp; recovery to local disk or Azure Storage</a:t>
            </a:r>
          </a:p>
          <a:p>
            <a:pPr marL="171450" indent="-171450">
              <a:spcAft>
                <a:spcPts val="1200"/>
              </a:spcAft>
              <a:buFont typeface="Arial" panose="020B0604020202020204" pitchFamily="34" charset="0"/>
              <a:buChar char="•"/>
            </a:pPr>
            <a:r>
              <a:rPr lang="en-US" sz="900" dirty="0">
                <a:gradFill>
                  <a:gsLst>
                    <a:gs pos="2917">
                      <a:schemeClr val="tx1"/>
                    </a:gs>
                    <a:gs pos="30000">
                      <a:schemeClr val="tx1"/>
                    </a:gs>
                  </a:gsLst>
                  <a:lin ang="5400000" scaled="0"/>
                </a:gradFill>
              </a:rPr>
              <a:t>Ensure application-consistent backups so your data is not corrupted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kern="1200" baseline="0" dirty="0">
              <a:solidFill>
                <a:schemeClr val="bg1"/>
              </a:solidFill>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kern="1200" baseline="0" dirty="0">
                <a:solidFill>
                  <a:schemeClr val="bg1"/>
                </a:solidFill>
                <a:latin typeface="Segoe UI Light" pitchFamily="34" charset="0"/>
                <a:ea typeface="+mn-ea"/>
                <a:cs typeface="+mn-cs"/>
              </a:rPr>
              <a:t>Azure Storage makes all of this possible.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kern="1200" baseline="0" dirty="0">
              <a:solidFill>
                <a:schemeClr val="bg1"/>
              </a:solidFill>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10/10/2017 1:57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6149045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Site Recovery Benefits:</a:t>
            </a:r>
          </a:p>
          <a:p>
            <a:pPr marL="0" indent="0">
              <a:buNone/>
            </a:pPr>
            <a:endParaRPr lang="en-US" dirty="0"/>
          </a:p>
          <a:p>
            <a:pPr>
              <a:buClr>
                <a:schemeClr val="accent2"/>
              </a:buClr>
              <a:buFont typeface="Wingdings" panose="05000000000000000000" pitchFamily="2" charset="2"/>
              <a:buChar char="ü"/>
            </a:pPr>
            <a:r>
              <a:rPr lang="en-US" sz="1200" dirty="0"/>
              <a:t>Automated VM level Replication</a:t>
            </a:r>
          </a:p>
          <a:p>
            <a:pPr>
              <a:buClr>
                <a:schemeClr val="accent2"/>
              </a:buClr>
              <a:buFont typeface="Wingdings" panose="05000000000000000000" pitchFamily="2" charset="2"/>
              <a:buChar char="ü"/>
            </a:pPr>
            <a:r>
              <a:rPr lang="en-US" sz="1200" dirty="0"/>
              <a:t> RPO of seconds and RTO of minutes</a:t>
            </a:r>
          </a:p>
          <a:p>
            <a:pPr>
              <a:buClr>
                <a:schemeClr val="accent2"/>
              </a:buClr>
              <a:buFont typeface="Wingdings" panose="05000000000000000000" pitchFamily="2" charset="2"/>
              <a:buChar char="ü"/>
            </a:pPr>
            <a:r>
              <a:rPr lang="en-US" sz="1200" dirty="0"/>
              <a:t> No impact DR Drills with Test Failover </a:t>
            </a:r>
          </a:p>
          <a:p>
            <a:pPr>
              <a:buClr>
                <a:schemeClr val="accent2"/>
              </a:buClr>
              <a:buFont typeface="Wingdings" panose="05000000000000000000" pitchFamily="2" charset="2"/>
              <a:buChar char="ü"/>
            </a:pPr>
            <a:r>
              <a:rPr lang="en-US" sz="1200" dirty="0"/>
              <a:t> Planned and unplanned failover</a:t>
            </a:r>
          </a:p>
          <a:p>
            <a:pPr>
              <a:buClr>
                <a:schemeClr val="accent2"/>
              </a:buClr>
              <a:buFont typeface="Wingdings" panose="05000000000000000000" pitchFamily="2" charset="2"/>
              <a:buChar char="ü"/>
            </a:pPr>
            <a:r>
              <a:rPr lang="en-US" sz="1200" dirty="0"/>
              <a:t> Orchestrated Recovery Plans for Disaster Recovery</a:t>
            </a:r>
          </a:p>
          <a:p>
            <a:pPr>
              <a:buClr>
                <a:schemeClr val="accent2"/>
              </a:buClr>
              <a:buFont typeface="Wingdings" panose="05000000000000000000" pitchFamily="2" charset="2"/>
              <a:buChar char="ü"/>
            </a:pPr>
            <a:r>
              <a:rPr lang="en-US" sz="1200" dirty="0"/>
              <a:t> Failback support </a:t>
            </a:r>
          </a:p>
          <a:p>
            <a:pPr>
              <a:buClr>
                <a:schemeClr val="accent2"/>
              </a:buClr>
              <a:buFont typeface="Wingdings" panose="05000000000000000000" pitchFamily="2" charset="2"/>
              <a:buChar char="ü"/>
            </a:pPr>
            <a:r>
              <a:rPr lang="en-US" sz="1200" dirty="0"/>
              <a:t> Migrate to Azure from anywhere</a:t>
            </a:r>
          </a:p>
          <a:p>
            <a:pPr>
              <a:buClr>
                <a:schemeClr val="accent2"/>
              </a:buClr>
              <a:buFont typeface="Wingdings" panose="05000000000000000000" pitchFamily="2" charset="2"/>
              <a:buChar char="ü"/>
            </a:pPr>
            <a:r>
              <a:rPr lang="en-US" sz="1200" dirty="0"/>
              <a:t> Create on-demand test copies in Azure</a:t>
            </a:r>
          </a:p>
          <a:p>
            <a:pPr marL="0" indent="0">
              <a:buNone/>
            </a:pP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1014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54</a:t>
            </a:fld>
            <a:endParaRPr lang="en-US"/>
          </a:p>
        </p:txBody>
      </p:sp>
    </p:spTree>
    <p:extLst>
      <p:ext uri="{BB962C8B-B14F-4D97-AF65-F5344CB8AC3E}">
        <p14:creationId xmlns:p14="http://schemas.microsoft.com/office/powerpoint/2010/main" val="36860139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4A60B8-B981-4FCD-99C4-794E3404C912}" type="slidenum">
              <a:rPr lang="en-US" smtClean="0"/>
              <a:t>55</a:t>
            </a:fld>
            <a:endParaRPr lang="en-US"/>
          </a:p>
        </p:txBody>
      </p:sp>
    </p:spTree>
    <p:extLst>
      <p:ext uri="{BB962C8B-B14F-4D97-AF65-F5344CB8AC3E}">
        <p14:creationId xmlns:p14="http://schemas.microsoft.com/office/powerpoint/2010/main" val="1645536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A60B8-B981-4FCD-99C4-794E3404C9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57366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a:solidFill>
                  <a:schemeClr val="tx1"/>
                </a:solidFill>
                <a:effectLst/>
                <a:latin typeface="+mn-lt"/>
                <a:ea typeface="+mn-ea"/>
                <a:cs typeface="+mn-cs"/>
              </a:rPr>
              <a:t>Edge and disconnected solutions:</a:t>
            </a:r>
            <a:r>
              <a:rPr lang="en-US" sz="900" kern="120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mn-lt"/>
                <a:ea typeface="+mn-ea"/>
                <a:cs typeface="+mn-cs"/>
              </a:rPr>
              <a:t> You can address latency and connectivity requirements by </a:t>
            </a:r>
            <a:r>
              <a:rPr lang="en-US" sz="900" b="1" kern="1200">
                <a:solidFill>
                  <a:schemeClr val="tx1"/>
                </a:solidFill>
                <a:effectLst/>
                <a:latin typeface="+mn-lt"/>
                <a:ea typeface="+mn-ea"/>
                <a:cs typeface="+mn-cs"/>
              </a:rPr>
              <a:t>processing data locally in Azure Stack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mn-lt"/>
                <a:ea typeface="+mn-ea"/>
                <a:cs typeface="+mn-cs"/>
              </a:rPr>
              <a:t> and then </a:t>
            </a:r>
            <a:r>
              <a:rPr lang="en-US" sz="900" b="1" kern="1200">
                <a:solidFill>
                  <a:schemeClr val="tx1"/>
                </a:solidFill>
                <a:effectLst/>
                <a:latin typeface="+mn-lt"/>
                <a:ea typeface="+mn-ea"/>
                <a:cs typeface="+mn-cs"/>
              </a:rPr>
              <a:t>aggregating in Azure for further analytics</a:t>
            </a:r>
            <a:r>
              <a:rPr lang="en-US" sz="900" kern="1200">
                <a:solidFill>
                  <a:schemeClr val="tx1"/>
                </a:solidFill>
                <a:effectLst/>
                <a:latin typeface="+mn-lt"/>
                <a:ea typeface="+mn-ea"/>
                <a:cs typeface="+mn-cs"/>
              </a:rPr>
              <a:t>, with common application logic across both.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mn-lt"/>
                <a:ea typeface="+mn-ea"/>
                <a:cs typeface="+mn-cs"/>
              </a:rPr>
              <a:t> We’re seeing lots of interest in this Edge scenario across different contexts, </a:t>
            </a:r>
            <a:r>
              <a:rPr lang="en-US" sz="900" b="1" kern="1200">
                <a:solidFill>
                  <a:schemeClr val="tx1"/>
                </a:solidFill>
                <a:effectLst/>
                <a:latin typeface="+mn-lt"/>
                <a:ea typeface="+mn-ea"/>
                <a:cs typeface="+mn-cs"/>
              </a:rPr>
              <a:t>including factory floor, cruise ships, a</a:t>
            </a:r>
            <a:r>
              <a:rPr lang="en-US" sz="900" kern="1200">
                <a:solidFill>
                  <a:schemeClr val="tx1"/>
                </a:solidFill>
                <a:effectLst/>
                <a:latin typeface="+mn-lt"/>
                <a:ea typeface="+mn-ea"/>
                <a:cs typeface="+mn-cs"/>
              </a:rPr>
              <a:t>nd mine shafts.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mn-lt"/>
                <a:ea typeface="+mn-ea"/>
                <a:cs typeface="+mn-cs"/>
              </a:rPr>
              <a:t>Our case, planes, boats, embassies, field offices.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a:solidFill>
                <a:schemeClr val="tx1"/>
              </a:solidFill>
              <a:effectLst/>
              <a:latin typeface="+mn-lt"/>
              <a:ea typeface="+mn-ea"/>
              <a:cs typeface="+mn-cs"/>
            </a:endParaRPr>
          </a:p>
          <a:p>
            <a:pPr lvl="0"/>
            <a:endParaRPr lang="en-US" sz="900">
              <a:latin typeface="+mn-lt"/>
            </a:endParaRPr>
          </a:p>
          <a:p>
            <a:endParaRPr lang="en-US" sz="900"/>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693455D-4E1A-46F7-B688-EB6F3833CCE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59118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a:p>
            <a:r>
              <a:rPr lang="en-US"/>
              <a:t>With Azure Stack customer can </a:t>
            </a:r>
            <a:r>
              <a:rPr lang="en-US" b="1"/>
              <a:t>EXTEND AZURE </a:t>
            </a:r>
            <a:r>
              <a:rPr lang="en-US"/>
              <a:t>to meet specific regulations.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693455D-4E1A-46F7-B688-EB6F3833CCE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04191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Connect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10/10/2017 1:57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7151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4A60B8-B981-4FCD-99C4-794E3404C912}" type="slidenum">
              <a:rPr lang="en-US" smtClean="0"/>
              <a:t>6</a:t>
            </a:fld>
            <a:endParaRPr lang="en-US"/>
          </a:p>
        </p:txBody>
      </p:sp>
    </p:spTree>
    <p:extLst>
      <p:ext uri="{BB962C8B-B14F-4D97-AF65-F5344CB8AC3E}">
        <p14:creationId xmlns:p14="http://schemas.microsoft.com/office/powerpoint/2010/main" val="27488527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8018CD-7A33-479E-9478-21E4981ED324}" type="slidenum">
              <a:rPr lang="en-US" smtClean="0"/>
              <a:t>60</a:t>
            </a:fld>
            <a:endParaRPr lang="en-US"/>
          </a:p>
        </p:txBody>
      </p:sp>
    </p:spTree>
    <p:extLst>
      <p:ext uri="{BB962C8B-B14F-4D97-AF65-F5344CB8AC3E}">
        <p14:creationId xmlns:p14="http://schemas.microsoft.com/office/powerpoint/2010/main" val="40300726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B92A69F-2431-4C20-BC50-6E956938562B}" type="datetime1">
              <a:rPr lang="en-US" smtClean="0"/>
              <a:t>10/10/2017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8574211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CBCE35-70B6-4E38-8C6A-86D0FF39E58D}" type="slidenum">
              <a:rPr kumimoji="0" lang="en-GB"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GB"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08042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A60B8-B981-4FCD-99C4-794E3404C9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7876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raised floor anymore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4A60B8-B981-4FCD-99C4-794E3404C9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7932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4A60B8-B981-4FCD-99C4-794E3404C912}" type="slidenum">
              <a:rPr lang="en-US" smtClean="0"/>
              <a:t>8</a:t>
            </a:fld>
            <a:endParaRPr lang="en-US"/>
          </a:p>
        </p:txBody>
      </p:sp>
    </p:spTree>
    <p:extLst>
      <p:ext uri="{BB962C8B-B14F-4D97-AF65-F5344CB8AC3E}">
        <p14:creationId xmlns:p14="http://schemas.microsoft.com/office/powerpoint/2010/main" val="4085678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5653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19.xml"/><Relationship Id="rId4" Type="http://schemas.openxmlformats.org/officeDocument/2006/relationships/image" Target="../media/image15.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Master" Target="../slideMasters/slideMaster19.xml"/><Relationship Id="rId4" Type="http://schemas.openxmlformats.org/officeDocument/2006/relationships/image" Target="../media/image14.emf"/></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9.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1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0.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2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1.xml"/><Relationship Id="rId4" Type="http://schemas.microsoft.com/office/2007/relationships/hdphoto" Target="../media/hdphoto3.wdp"/></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0.png"/><Relationship Id="rId1" Type="http://schemas.openxmlformats.org/officeDocument/2006/relationships/slideMaster" Target="../slideMasters/slideMaster2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5.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Master" Target="../slideMasters/slideMaster2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2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g"/><Relationship Id="rId1" Type="http://schemas.openxmlformats.org/officeDocument/2006/relationships/slideMaster" Target="../slideMasters/slideMaster15.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Master" Target="../slideMasters/slideMaster2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5.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g"/><Relationship Id="rId1" Type="http://schemas.openxmlformats.org/officeDocument/2006/relationships/slideMaster" Target="../slideMasters/slideMaster15.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png"/><Relationship Id="rId1" Type="http://schemas.openxmlformats.org/officeDocument/2006/relationships/slideMaster" Target="../slideMasters/slideMaster2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0.png"/><Relationship Id="rId1" Type="http://schemas.openxmlformats.org/officeDocument/2006/relationships/slideMaster" Target="../slideMasters/slideMaster2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Master" Target="../slideMasters/slideMaster2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2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6.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8.jpg"/><Relationship Id="rId1" Type="http://schemas.openxmlformats.org/officeDocument/2006/relationships/slideMaster" Target="../slideMasters/slideMaster26.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6.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7.emf"/><Relationship Id="rId1" Type="http://schemas.openxmlformats.org/officeDocument/2006/relationships/slideMaster" Target="../slideMasters/slideMaster2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png"/><Relationship Id="rId1" Type="http://schemas.openxmlformats.org/officeDocument/2006/relationships/slideMaster" Target="../slideMasters/slideMaster28.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0.png"/><Relationship Id="rId1" Type="http://schemas.openxmlformats.org/officeDocument/2006/relationships/slideMaster" Target="../slideMasters/slideMaster2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Master" Target="../slideMasters/slideMaster2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slideMaster" Target="../slideMasters/slideMaster29.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emf"/><Relationship Id="rId1" Type="http://schemas.openxmlformats.org/officeDocument/2006/relationships/slideMaster" Target="../slideMasters/slideMaster29.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emf"/><Relationship Id="rId1" Type="http://schemas.openxmlformats.org/officeDocument/2006/relationships/slideMaster" Target="../slideMasters/slideMaster29.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emf"/><Relationship Id="rId1" Type="http://schemas.openxmlformats.org/officeDocument/2006/relationships/slideMaster" Target="../slideMasters/slideMaster29.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emf"/><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emf"/><Relationship Id="rId1" Type="http://schemas.openxmlformats.org/officeDocument/2006/relationships/slideMaster" Target="../slideMasters/slideMaster29.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emf"/><Relationship Id="rId1" Type="http://schemas.openxmlformats.org/officeDocument/2006/relationships/slideMaster" Target="../slideMasters/slideMaster29.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9.emf"/><Relationship Id="rId1" Type="http://schemas.openxmlformats.org/officeDocument/2006/relationships/slideMaster" Target="../slideMasters/slideMaster29.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0.emf"/><Relationship Id="rId1" Type="http://schemas.openxmlformats.org/officeDocument/2006/relationships/slideMaster" Target="../slideMasters/slideMaster29.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41.png"/><Relationship Id="rId1" Type="http://schemas.openxmlformats.org/officeDocument/2006/relationships/slideMaster" Target="../slideMasters/slideMaster2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52.png"/><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5.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3.emf"/><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4.emf"/><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5.emf"/><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6.emf"/><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emf"/><Relationship Id="rId1" Type="http://schemas.openxmlformats.org/officeDocument/2006/relationships/slideMaster" Target="../slideMasters/slideMaster29.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8.emf"/><Relationship Id="rId1" Type="http://schemas.openxmlformats.org/officeDocument/2006/relationships/slideMaster" Target="../slideMasters/slideMaster29.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emf"/><Relationship Id="rId1" Type="http://schemas.openxmlformats.org/officeDocument/2006/relationships/slideMaster" Target="../slideMasters/slideMaster29.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emf"/><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2.png"/><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emf"/><Relationship Id="rId1" Type="http://schemas.openxmlformats.org/officeDocument/2006/relationships/slideMaster" Target="../slideMasters/slideMaster29.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emf"/><Relationship Id="rId1" Type="http://schemas.openxmlformats.org/officeDocument/2006/relationships/slideMaster" Target="../slideMasters/slideMaster29.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emf"/><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emf"/><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emf"/><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emf"/><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9.emf"/><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0.emf"/><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1.emf"/><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3.emf"/><Relationship Id="rId1" Type="http://schemas.openxmlformats.org/officeDocument/2006/relationships/slideMaster" Target="../slideMasters/slideMaster29.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4.emf"/><Relationship Id="rId1" Type="http://schemas.openxmlformats.org/officeDocument/2006/relationships/slideMaster" Target="../slideMasters/slideMaster29.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5.emf"/><Relationship Id="rId1" Type="http://schemas.openxmlformats.org/officeDocument/2006/relationships/slideMaster" Target="../slideMasters/slideMaster29.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6.emf"/><Relationship Id="rId1" Type="http://schemas.openxmlformats.org/officeDocument/2006/relationships/slideMaster" Target="../slideMasters/slideMaster29.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7.emf"/><Relationship Id="rId1" Type="http://schemas.openxmlformats.org/officeDocument/2006/relationships/slideMaster" Target="../slideMasters/slideMaster29.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8.emf"/><Relationship Id="rId1" Type="http://schemas.openxmlformats.org/officeDocument/2006/relationships/slideMaster" Target="../slideMasters/slideMaster29.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emf"/><Relationship Id="rId1" Type="http://schemas.openxmlformats.org/officeDocument/2006/relationships/slideMaster" Target="../slideMasters/slideMaster29.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emf"/><Relationship Id="rId1" Type="http://schemas.openxmlformats.org/officeDocument/2006/relationships/slideMaster" Target="../slideMasters/slideMaster2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Master" Target="../slideMasters/slideMaster2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15.xml"/><Relationship Id="rId4" Type="http://schemas.openxmlformats.org/officeDocument/2006/relationships/image" Target="../media/image12.emf"/></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52.png"/><Relationship Id="rId1" Type="http://schemas.openxmlformats.org/officeDocument/2006/relationships/slideMaster" Target="../slideMasters/slideMaster2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6.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g"/><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g"/><Relationship Id="rId1" Type="http://schemas.openxmlformats.org/officeDocument/2006/relationships/slideMaster" Target="../slideMasters/slideMaster1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7.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8.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62000"/>
          </a:xfrm>
          <a:prstGeom prst="rect">
            <a:avLst/>
          </a:prstGeom>
        </p:spPr>
        <p:txBody>
          <a:bodyPr/>
          <a:lstStyle>
            <a:lvl1pPr>
              <a:defRPr sz="4800">
                <a:solidFill>
                  <a:schemeClr val="tx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3459348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61612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7152558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CCD45C-56D3-4F40-BEFE-B045659DBF30}"/>
              </a:ext>
            </a:extLst>
          </p:cNvPr>
          <p:cNvPicPr>
            <a:picLocks noChangeAspect="1"/>
          </p:cNvPicPr>
          <p:nvPr userDrawn="1"/>
        </p:nvPicPr>
        <p:blipFill rotWithShape="1">
          <a:blip r:embed="rId2"/>
          <a:srcRect t="11928" b="29440"/>
          <a:stretch/>
        </p:blipFill>
        <p:spPr>
          <a:xfrm>
            <a:off x="0" y="2084186"/>
            <a:ext cx="12191377" cy="4773814"/>
          </a:xfrm>
          <a:prstGeom prst="rect">
            <a:avLst/>
          </a:prstGeom>
        </p:spPr>
      </p:pic>
      <p:sp>
        <p:nvSpPr>
          <p:cNvPr id="12" name="Rectangle 11">
            <a:extLst>
              <a:ext uri="{FF2B5EF4-FFF2-40B4-BE49-F238E27FC236}">
                <a16:creationId xmlns:a16="http://schemas.microsoft.com/office/drawing/2014/main" id="{34D91B72-AEC2-4C16-B8CD-27EE7F3523BD}"/>
              </a:ext>
            </a:extLst>
          </p:cNvPr>
          <p:cNvSpPr/>
          <p:nvPr userDrawn="1"/>
        </p:nvSpPr>
        <p:spPr bwMode="white">
          <a:xfrm>
            <a:off x="-1" y="2084187"/>
            <a:ext cx="12192000" cy="2779281"/>
          </a:xfrm>
          <a:prstGeom prst="rect">
            <a:avLst/>
          </a:prstGeom>
          <a:gradFill flip="none" rotWithShape="1">
            <a:gsLst>
              <a:gs pos="14000">
                <a:schemeClr val="bg2"/>
              </a:gs>
              <a:gs pos="100000">
                <a:schemeClr val="bg2">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6" name="TextBox 5">
            <a:extLst>
              <a:ext uri="{FF2B5EF4-FFF2-40B4-BE49-F238E27FC236}">
                <a16:creationId xmlns:a16="http://schemas.microsoft.com/office/drawing/2014/main" id="{ABF52D10-365A-4892-8E7D-15488AA0B475}"/>
              </a:ext>
            </a:extLst>
          </p:cNvPr>
          <p:cNvSpPr txBox="1"/>
          <p:nvPr userDrawn="1"/>
        </p:nvSpPr>
        <p:spPr>
          <a:xfrm>
            <a:off x="269302" y="2446109"/>
            <a:ext cx="6454189" cy="669927"/>
          </a:xfrm>
          <a:prstGeom prst="rect">
            <a:avLst/>
          </a:prstGeom>
          <a:noFill/>
        </p:spPr>
        <p:txBody>
          <a:bodyPr wrap="square" lIns="179285" tIns="143428" rIns="179285" bIns="143428" rtlCol="0">
            <a:spAutoFit/>
          </a:bodyPr>
          <a:lstStyle/>
          <a:p>
            <a:pPr>
              <a:lnSpc>
                <a:spcPct val="90000"/>
              </a:lnSpc>
              <a:spcAft>
                <a:spcPts val="588"/>
              </a:spcAft>
            </a:pPr>
            <a:r>
              <a:rPr lang="en-US" sz="2745" spc="-39" baseline="0">
                <a:gradFill>
                  <a:gsLst>
                    <a:gs pos="2917">
                      <a:schemeClr val="tx1"/>
                    </a:gs>
                    <a:gs pos="30000">
                      <a:schemeClr val="tx1"/>
                    </a:gs>
                  </a:gsLst>
                  <a:lin ang="5400000" scaled="0"/>
                </a:gradFill>
              </a:rPr>
              <a:t>US Public Sector FY18</a:t>
            </a:r>
            <a:r>
              <a:rPr lang="en-US" sz="2745" kern="1200" spc="1176" baseline="0">
                <a:gradFill>
                  <a:gsLst>
                    <a:gs pos="2917">
                      <a:schemeClr val="tx1"/>
                    </a:gs>
                    <a:gs pos="30000">
                      <a:schemeClr val="tx1"/>
                    </a:gs>
                  </a:gsLst>
                  <a:lin ang="5400000" scaled="0"/>
                </a:gradFill>
                <a:latin typeface="+mn-lt"/>
                <a:ea typeface="+mn-ea"/>
                <a:cs typeface="+mn-cs"/>
              </a:rPr>
              <a:t> </a:t>
            </a:r>
            <a:r>
              <a:rPr lang="en-US" sz="2745" spc="-39" baseline="0">
                <a:gradFill>
                  <a:gsLst>
                    <a:gs pos="88235">
                      <a:schemeClr val="tx1">
                        <a:alpha val="25000"/>
                      </a:schemeClr>
                    </a:gs>
                    <a:gs pos="68627">
                      <a:schemeClr val="tx1">
                        <a:alpha val="25000"/>
                      </a:schemeClr>
                    </a:gs>
                  </a:gsLst>
                  <a:lin ang="5400000" scaled="0"/>
                </a:gradFill>
              </a:rPr>
              <a:t>|</a:t>
            </a:r>
            <a:r>
              <a:rPr lang="en-US" sz="2745" spc="1176" baseline="0">
                <a:gradFill>
                  <a:gsLst>
                    <a:gs pos="2917">
                      <a:schemeClr val="tx1"/>
                    </a:gs>
                    <a:gs pos="30000">
                      <a:schemeClr val="tx1"/>
                    </a:gs>
                  </a:gsLst>
                  <a:lin ang="5400000" scaled="0"/>
                </a:gradFill>
              </a:rPr>
              <a:t> </a:t>
            </a:r>
            <a:r>
              <a:rPr lang="en-US" sz="2745" spc="-39" baseline="0">
                <a:gradFill>
                  <a:gsLst>
                    <a:gs pos="2917">
                      <a:schemeClr val="tx1"/>
                    </a:gs>
                    <a:gs pos="30000">
                      <a:schemeClr val="tx1"/>
                    </a:gs>
                  </a:gsLst>
                  <a:lin ang="5400000" scaled="0"/>
                </a:gradFill>
              </a:rPr>
              <a:t>Kickoff and ISU</a:t>
            </a:r>
          </a:p>
        </p:txBody>
      </p:sp>
      <p:sp>
        <p:nvSpPr>
          <p:cNvPr id="13" name="TextBox 12">
            <a:extLst>
              <a:ext uri="{FF2B5EF4-FFF2-40B4-BE49-F238E27FC236}">
                <a16:creationId xmlns:a16="http://schemas.microsoft.com/office/drawing/2014/main" id="{9AA9E9B3-E1A9-4856-A1DB-78D61DE14AAD}"/>
              </a:ext>
            </a:extLst>
          </p:cNvPr>
          <p:cNvSpPr txBox="1"/>
          <p:nvPr userDrawn="1"/>
        </p:nvSpPr>
        <p:spPr>
          <a:xfrm>
            <a:off x="269302" y="2984034"/>
            <a:ext cx="6454189" cy="89323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392"/>
              </a:spcBef>
              <a:spcAft>
                <a:spcPts val="0"/>
              </a:spcAft>
              <a:buClrTx/>
              <a:buSzPct val="90000"/>
              <a:buFont typeface="Arial" pitchFamily="34" charset="0"/>
              <a:buNone/>
              <a:tabLst/>
              <a:defRPr/>
            </a:pPr>
            <a:r>
              <a:rPr lang="en-US" sz="1961" kern="1200" spc="0" baseline="0">
                <a:gradFill>
                  <a:gsLst>
                    <a:gs pos="91000">
                      <a:schemeClr val="tx1"/>
                    </a:gs>
                    <a:gs pos="0">
                      <a:schemeClr val="tx1"/>
                    </a:gs>
                  </a:gsLst>
                  <a:lin ang="5400000" scaled="0"/>
                </a:gradFill>
                <a:latin typeface="+mn-lt"/>
                <a:ea typeface="+mn-ea"/>
                <a:cs typeface="+mn-cs"/>
              </a:rPr>
              <a:t>July 31 – August 3, 2017</a:t>
            </a:r>
            <a:endParaRPr lang="en-US" sz="1961" kern="1200" spc="588" baseline="0">
              <a:gradFill>
                <a:gsLst>
                  <a:gs pos="91000">
                    <a:schemeClr val="tx1"/>
                  </a:gs>
                  <a:gs pos="0">
                    <a:schemeClr val="tx1"/>
                  </a:gs>
                </a:gsLst>
                <a:lin ang="5400000" scaled="0"/>
              </a:gradFill>
              <a:latin typeface="+mn-lt"/>
              <a:ea typeface="+mn-ea"/>
              <a:cs typeface="+mn-cs"/>
            </a:endParaRPr>
          </a:p>
          <a:p>
            <a:pPr marL="0" marR="0" lvl="0" indent="0" algn="l" defTabSz="914367" rtl="0" eaLnBrk="1" fontAlgn="auto" latinLnBrk="0" hangingPunct="1">
              <a:lnSpc>
                <a:spcPct val="90000"/>
              </a:lnSpc>
              <a:spcBef>
                <a:spcPts val="392"/>
              </a:spcBef>
              <a:spcAft>
                <a:spcPts val="0"/>
              </a:spcAft>
              <a:buClrTx/>
              <a:buSzPct val="90000"/>
              <a:buFont typeface="Arial" pitchFamily="34" charset="0"/>
              <a:buNone/>
              <a:tabLst/>
              <a:defRPr/>
            </a:pPr>
            <a:r>
              <a:rPr lang="en-US" sz="1961" kern="1200" spc="0" baseline="0">
                <a:gradFill>
                  <a:gsLst>
                    <a:gs pos="91000">
                      <a:schemeClr val="tx1"/>
                    </a:gs>
                    <a:gs pos="0">
                      <a:schemeClr val="tx1"/>
                    </a:gs>
                  </a:gsLst>
                  <a:lin ang="5400000" scaled="0"/>
                </a:gradFill>
                <a:latin typeface="+mn-lt"/>
                <a:ea typeface="+mn-ea"/>
                <a:cs typeface="+mn-cs"/>
              </a:rPr>
              <a:t>Seattle, WA</a:t>
            </a:r>
          </a:p>
        </p:txBody>
      </p:sp>
      <p:pic>
        <p:nvPicPr>
          <p:cNvPr id="3" name="Picture 2">
            <a:extLst>
              <a:ext uri="{FF2B5EF4-FFF2-40B4-BE49-F238E27FC236}">
                <a16:creationId xmlns:a16="http://schemas.microsoft.com/office/drawing/2014/main" id="{13EBE05C-F38E-4685-8CC8-142871D9CC74}"/>
              </a:ext>
            </a:extLst>
          </p:cNvPr>
          <p:cNvPicPr>
            <a:picLocks noChangeAspect="1"/>
          </p:cNvPicPr>
          <p:nvPr userDrawn="1"/>
        </p:nvPicPr>
        <p:blipFill rotWithShape="1">
          <a:blip r:embed="rId4"/>
          <a:srcRect l="2856" t="19722" b="19722"/>
          <a:stretch/>
        </p:blipFill>
        <p:spPr bwMode="invGray">
          <a:xfrm>
            <a:off x="0" y="1374713"/>
            <a:ext cx="7014525" cy="813323"/>
          </a:xfrm>
          <a:prstGeom prst="rect">
            <a:avLst/>
          </a:prstGeom>
          <a:noFill/>
          <a:ln w="55000" cap="flat" cmpd="thickThin" algn="ctr">
            <a:noFill/>
            <a:prstDash val="solid"/>
            <a:headEnd type="none" w="med" len="med"/>
            <a:tailEnd type="none" w="med" len="med"/>
          </a:ln>
          <a:effectLst/>
        </p:spPr>
      </p:pic>
    </p:spTree>
    <p:extLst>
      <p:ext uri="{BB962C8B-B14F-4D97-AF65-F5344CB8AC3E}">
        <p14:creationId xmlns:p14="http://schemas.microsoft.com/office/powerpoint/2010/main" val="245258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618F93B-2E95-411D-9E12-728AD7108B21}"/>
              </a:ext>
            </a:extLst>
          </p:cNvPr>
          <p:cNvPicPr>
            <a:picLocks noChangeAspect="1"/>
          </p:cNvPicPr>
          <p:nvPr userDrawn="1"/>
        </p:nvPicPr>
        <p:blipFill rotWithShape="1">
          <a:blip r:embed="rId2">
            <a:alphaModFix amt="35000"/>
          </a:blip>
          <a:srcRect t="11928" b="29440"/>
          <a:stretch/>
        </p:blipFill>
        <p:spPr>
          <a:xfrm>
            <a:off x="623" y="2084186"/>
            <a:ext cx="12191377" cy="4773814"/>
          </a:xfrm>
          <a:prstGeom prst="rect">
            <a:avLst/>
          </a:prstGeom>
          <a:blipFill dpi="0" rotWithShape="1">
            <a:blip r:embed="rId3">
              <a:alphaModFix amt="35000"/>
            </a:blip>
            <a:srcRect/>
            <a:stretch>
              <a:fillRect/>
            </a:stretch>
          </a:blipFill>
          <a:ln w="55000" cap="flat" cmpd="thickThin" algn="ctr">
            <a:noFill/>
            <a:prstDash val="solid"/>
            <a:headEnd type="none" w="med" len="med"/>
            <a:tailEnd type="none" w="med" len="med"/>
          </a:ln>
          <a:effectLst/>
        </p:spPr>
      </p:pic>
      <p:sp>
        <p:nvSpPr>
          <p:cNvPr id="4" name="Rectangle 3">
            <a:extLst>
              <a:ext uri="{FF2B5EF4-FFF2-40B4-BE49-F238E27FC236}">
                <a16:creationId xmlns:a16="http://schemas.microsoft.com/office/drawing/2014/main" id="{5A8C6B1D-B88D-4E2A-B9E7-7DC256634F9B}"/>
              </a:ext>
            </a:extLst>
          </p:cNvPr>
          <p:cNvSpPr/>
          <p:nvPr userDrawn="1"/>
        </p:nvSpPr>
        <p:spPr bwMode="white">
          <a:xfrm>
            <a:off x="-1" y="2084186"/>
            <a:ext cx="12192000" cy="3127153"/>
          </a:xfrm>
          <a:prstGeom prst="rect">
            <a:avLst/>
          </a:prstGeom>
          <a:gradFill flip="none" rotWithShape="1">
            <a:gsLst>
              <a:gs pos="2000">
                <a:schemeClr val="bg2"/>
              </a:gs>
              <a:gs pos="100000">
                <a:schemeClr val="bg2">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userDrawn="1">
            <p:ph type="title" hasCustomPrompt="1"/>
          </p:nvPr>
        </p:nvSpPr>
        <p:spPr>
          <a:xfrm>
            <a:off x="269302" y="1187644"/>
            <a:ext cx="8964185" cy="1793090"/>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userDrawn="1">
            <p:ph type="body" sz="quarter" idx="12" hasCustomPrompt="1"/>
          </p:nvPr>
        </p:nvSpPr>
        <p:spPr>
          <a:xfrm>
            <a:off x="269301" y="2982031"/>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4"/>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237161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953761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125493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365353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818999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490844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44684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89660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788922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3344060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00269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27814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4807198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47147571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108351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0253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1431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268502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668761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1364286"/>
      </p:ext>
    </p:extLst>
  </p:cSld>
  <p:clrMapOvr>
    <a:masterClrMapping/>
  </p:clrMapOvr>
  <p:transition spd="slow">
    <p:cove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43842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11751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898493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446238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2" y="2109543"/>
            <a:ext cx="10240453" cy="997196"/>
          </a:xfrm>
        </p:spPr>
        <p:txBody>
          <a:bodyPr anchor="b" anchorCtr="0"/>
          <a:lstStyle>
            <a:lvl1pPr>
              <a:defRPr sz="7200" spc="-151"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2" y="3425828"/>
            <a:ext cx="10240453" cy="498599"/>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6449"/>
          <a:stretch/>
        </p:blipFill>
        <p:spPr bwMode="black">
          <a:xfrm>
            <a:off x="8065449" y="4971035"/>
            <a:ext cx="3610483" cy="1399032"/>
          </a:xfrm>
          <a:prstGeom prst="rect">
            <a:avLst/>
          </a:prstGeom>
        </p:spPr>
      </p:pic>
    </p:spTree>
    <p:extLst>
      <p:ext uri="{BB962C8B-B14F-4D97-AF65-F5344CB8AC3E}">
        <p14:creationId xmlns:p14="http://schemas.microsoft.com/office/powerpoint/2010/main" val="25898378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6"/>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l="26118"/>
          <a:stretch/>
        </p:blipFill>
        <p:spPr bwMode="black">
          <a:xfrm>
            <a:off x="10405498" y="6153596"/>
            <a:ext cx="1422249" cy="548640"/>
          </a:xfrm>
          <a:prstGeom prst="rect">
            <a:avLst/>
          </a:prstGeom>
        </p:spPr>
      </p:pic>
    </p:spTree>
    <p:extLst>
      <p:ext uri="{BB962C8B-B14F-4D97-AF65-F5344CB8AC3E}">
        <p14:creationId xmlns:p14="http://schemas.microsoft.com/office/powerpoint/2010/main" val="406129749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6"/>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70577878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6"/>
            <a:ext cx="10240453" cy="461665"/>
          </a:xfrm>
        </p:spPr>
        <p:txBody>
          <a:bodyPr>
            <a:noAutofit/>
          </a:bodyPr>
          <a:lstStyle>
            <a:lvl1pPr marL="0" indent="0" algn="l">
              <a:lnSpc>
                <a:spcPct val="90000"/>
              </a:lnSpc>
              <a:spcBef>
                <a:spcPts val="0"/>
              </a:spcBef>
              <a:buNone/>
              <a:defRPr lang="en-US" sz="3600" kern="1200" spc="-71" baseline="0" dirty="0">
                <a:gradFill>
                  <a:gsLst>
                    <a:gs pos="2083">
                      <a:schemeClr val="bg2"/>
                    </a:gs>
                    <a:gs pos="99000">
                      <a:schemeClr val="bg2"/>
                    </a:gs>
                  </a:gsLst>
                  <a:lin ang="5400000" scaled="0"/>
                </a:gradFill>
                <a:latin typeface="+mj-lt"/>
                <a:ea typeface="+mn-ea"/>
                <a:cs typeface="+mn-cs"/>
              </a:defRPr>
            </a:lvl1pPr>
            <a:lvl2pPr marL="457169" indent="0" algn="ctr">
              <a:buNone/>
              <a:defRPr>
                <a:solidFill>
                  <a:schemeClr val="tx1">
                    <a:tint val="75000"/>
                  </a:schemeClr>
                </a:solidFill>
              </a:defRPr>
            </a:lvl2pPr>
            <a:lvl3pPr marL="914338" indent="0" algn="ctr">
              <a:buNone/>
              <a:defRPr>
                <a:solidFill>
                  <a:schemeClr val="tx1">
                    <a:tint val="75000"/>
                  </a:schemeClr>
                </a:solidFill>
              </a:defRPr>
            </a:lvl3pPr>
            <a:lvl4pPr marL="1371507" indent="0" algn="ctr">
              <a:buNone/>
              <a:defRPr>
                <a:solidFill>
                  <a:schemeClr val="tx1">
                    <a:tint val="75000"/>
                  </a:schemeClr>
                </a:solidFill>
              </a:defRPr>
            </a:lvl4pPr>
            <a:lvl5pPr marL="1828677" indent="0" algn="ctr">
              <a:buNone/>
              <a:defRPr>
                <a:solidFill>
                  <a:schemeClr val="tx1">
                    <a:tint val="75000"/>
                  </a:schemeClr>
                </a:solidFill>
              </a:defRPr>
            </a:lvl5pPr>
            <a:lvl6pPr marL="2285846" indent="0" algn="ctr">
              <a:buNone/>
              <a:defRPr>
                <a:solidFill>
                  <a:schemeClr val="tx1">
                    <a:tint val="75000"/>
                  </a:schemeClr>
                </a:solidFill>
              </a:defRPr>
            </a:lvl6pPr>
            <a:lvl7pPr marL="2743014" indent="0" algn="ctr">
              <a:buNone/>
              <a:defRPr>
                <a:solidFill>
                  <a:schemeClr val="tx1">
                    <a:tint val="75000"/>
                  </a:schemeClr>
                </a:solidFill>
              </a:defRPr>
            </a:lvl7pPr>
            <a:lvl8pPr marL="3200185" indent="0" algn="ctr">
              <a:buNone/>
              <a:defRPr>
                <a:solidFill>
                  <a:schemeClr val="tx1">
                    <a:tint val="75000"/>
                  </a:schemeClr>
                </a:solidFill>
              </a:defRPr>
            </a:lvl8pPr>
            <a:lvl9pPr marL="3657354" indent="0" algn="ctr">
              <a:buNone/>
              <a:defRPr>
                <a:solidFill>
                  <a:schemeClr val="tx1">
                    <a:tint val="75000"/>
                  </a:schemeClr>
                </a:solidFill>
              </a:defRPr>
            </a:lvl9pPr>
          </a:lstStyle>
          <a:p>
            <a:pPr marL="0" marR="0" lvl="0" indent="0" algn="l" defTabSz="914338"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6" y="2739679"/>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6667" spc="-151"/>
            </a:lvl1pPr>
          </a:lstStyle>
          <a:p>
            <a:pPr lvl="0"/>
            <a:r>
              <a:rPr lang="en-US" dirty="0"/>
              <a:t>Click to edit Master text styles</a:t>
            </a:r>
          </a:p>
        </p:txBody>
      </p:sp>
      <p:sp>
        <p:nvSpPr>
          <p:cNvPr id="8" name="TextBox 7"/>
          <p:cNvSpPr txBox="1"/>
          <p:nvPr userDrawn="1"/>
        </p:nvSpPr>
        <p:spPr>
          <a:xfrm>
            <a:off x="0" y="6492543"/>
            <a:ext cx="12192000" cy="164212"/>
          </a:xfrm>
          <a:prstGeom prst="rect">
            <a:avLst/>
          </a:prstGeom>
          <a:noFill/>
        </p:spPr>
        <p:txBody>
          <a:bodyPr wrap="square" lIns="0" tIns="0" rIns="0" bIns="0" rtlCol="0">
            <a:spAutoFit/>
          </a:bodyPr>
          <a:lstStyle/>
          <a:p>
            <a:pPr algn="ctr" defTabSz="914338"/>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24040019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803"/>
            <a:ext cx="11151917" cy="1975927"/>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68" indent="0">
              <a:buNone/>
              <a:defRPr sz="2000">
                <a:gradFill>
                  <a:gsLst>
                    <a:gs pos="100000">
                      <a:schemeClr val="bg2"/>
                    </a:gs>
                    <a:gs pos="6000">
                      <a:schemeClr val="bg2"/>
                    </a:gs>
                  </a:gsLst>
                  <a:lin ang="5400000" scaled="0"/>
                </a:gradFill>
              </a:defRPr>
            </a:lvl3pPr>
            <a:lvl4pPr marL="457189" indent="0">
              <a:buNone/>
              <a:defRPr sz="2000">
                <a:gradFill>
                  <a:gsLst>
                    <a:gs pos="100000">
                      <a:schemeClr val="bg2"/>
                    </a:gs>
                    <a:gs pos="6000">
                      <a:schemeClr val="bg2"/>
                    </a:gs>
                  </a:gsLst>
                  <a:lin ang="5400000" scaled="0"/>
                </a:gradFill>
              </a:defRPr>
            </a:lvl4pPr>
            <a:lvl5pPr marL="693720"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pPr defTabSz="914338"/>
            <a:fld id="{727B4C2D-45E2-4621-8491-2995EB46A674}" type="slidenum">
              <a:rPr lang="en-US" smtClean="0">
                <a:gradFill>
                  <a:gsLst>
                    <a:gs pos="100000">
                      <a:srgbClr val="797A7D"/>
                    </a:gs>
                    <a:gs pos="0">
                      <a:srgbClr val="797A7D"/>
                    </a:gs>
                  </a:gsLst>
                  <a:lin ang="5400000" scaled="0"/>
                </a:gradFill>
              </a:rPr>
              <a:pPr defTabSz="914338"/>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6735"/>
          <a:stretch/>
        </p:blipFill>
        <p:spPr>
          <a:xfrm>
            <a:off x="10417373" y="6153596"/>
            <a:ext cx="1410371" cy="548640"/>
          </a:xfrm>
          <a:prstGeom prst="rect">
            <a:avLst/>
          </a:prstGeom>
        </p:spPr>
      </p:pic>
      <p:sp>
        <p:nvSpPr>
          <p:cNvPr id="8" name="TextBox 7"/>
          <p:cNvSpPr txBox="1"/>
          <p:nvPr userDrawn="1"/>
        </p:nvSpPr>
        <p:spPr>
          <a:xfrm>
            <a:off x="0" y="6492543"/>
            <a:ext cx="12192000" cy="164212"/>
          </a:xfrm>
          <a:prstGeom prst="rect">
            <a:avLst/>
          </a:prstGeom>
          <a:noFill/>
        </p:spPr>
        <p:txBody>
          <a:bodyPr wrap="square" lIns="0" tIns="0" rIns="0" bIns="0" rtlCol="0">
            <a:spAutoFit/>
          </a:bodyPr>
          <a:lstStyle/>
          <a:p>
            <a:pPr algn="ctr" defTabSz="914338"/>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170508087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803"/>
            <a:ext cx="11151917" cy="1975927"/>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68" indent="0">
              <a:buNone/>
              <a:defRPr sz="2000">
                <a:gradFill>
                  <a:gsLst>
                    <a:gs pos="100000">
                      <a:schemeClr val="bg2"/>
                    </a:gs>
                    <a:gs pos="0">
                      <a:schemeClr val="bg2"/>
                    </a:gs>
                  </a:gsLst>
                  <a:lin ang="5400000" scaled="0"/>
                </a:gradFill>
              </a:defRPr>
            </a:lvl3pPr>
            <a:lvl4pPr marL="457189" indent="0">
              <a:buNone/>
              <a:defRPr sz="2000">
                <a:gradFill>
                  <a:gsLst>
                    <a:gs pos="100000">
                      <a:schemeClr val="bg2"/>
                    </a:gs>
                    <a:gs pos="0">
                      <a:schemeClr val="bg2"/>
                    </a:gs>
                  </a:gsLst>
                  <a:lin ang="5400000" scaled="0"/>
                </a:gradFill>
              </a:defRPr>
            </a:lvl4pPr>
            <a:lvl5pPr marL="693720"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pPr defTabSz="914338"/>
            <a:fld id="{727B4C2D-45E2-4621-8491-2995EB46A674}" type="slidenum">
              <a:rPr lang="en-US" smtClean="0">
                <a:gradFill>
                  <a:gsLst>
                    <a:gs pos="100000">
                      <a:srgbClr val="797A7D"/>
                    </a:gs>
                    <a:gs pos="0">
                      <a:srgbClr val="797A7D"/>
                    </a:gs>
                  </a:gsLst>
                  <a:lin ang="5400000" scaled="0"/>
                </a:gradFill>
              </a:rPr>
              <a:pPr defTabSz="914338"/>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7352"/>
          <a:stretch/>
        </p:blipFill>
        <p:spPr>
          <a:xfrm>
            <a:off x="10429251" y="6153596"/>
            <a:ext cx="1398492" cy="548640"/>
          </a:xfrm>
          <a:prstGeom prst="rect">
            <a:avLst/>
          </a:prstGeom>
        </p:spPr>
      </p:pic>
      <p:sp>
        <p:nvSpPr>
          <p:cNvPr id="8" name="TextBox 7"/>
          <p:cNvSpPr txBox="1"/>
          <p:nvPr userDrawn="1"/>
        </p:nvSpPr>
        <p:spPr>
          <a:xfrm>
            <a:off x="0" y="6492543"/>
            <a:ext cx="12192000" cy="164212"/>
          </a:xfrm>
          <a:prstGeom prst="rect">
            <a:avLst/>
          </a:prstGeom>
          <a:noFill/>
        </p:spPr>
        <p:txBody>
          <a:bodyPr wrap="square" lIns="0" tIns="0" rIns="0" bIns="0" rtlCol="0">
            <a:spAutoFit/>
          </a:bodyPr>
          <a:lstStyle/>
          <a:p>
            <a:pPr algn="ctr" defTabSz="914338"/>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391310099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5337182"/>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5"/>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56" indent="-284156">
              <a:buFont typeface="Wingdings" pitchFamily="2" charset="2"/>
              <a:buChar char=""/>
              <a:defRPr sz="4000"/>
            </a:lvl1pPr>
            <a:lvl2pPr marL="517512" indent="-233357">
              <a:buFont typeface="Wingdings" pitchFamily="2" charset="2"/>
              <a:buChar char=""/>
              <a:defRPr>
                <a:latin typeface="+mn-lt"/>
              </a:defRPr>
            </a:lvl2pPr>
            <a:lvl3pPr marL="741343" indent="-223832">
              <a:buFont typeface="Wingdings" pitchFamily="2" charset="2"/>
              <a:buChar char=""/>
              <a:tabLst/>
              <a:defRPr>
                <a:latin typeface="+mn-lt"/>
              </a:defRPr>
            </a:lvl3pPr>
            <a:lvl4pPr marL="914374" indent="-173033">
              <a:buFont typeface="Wingdings" pitchFamily="2" charset="2"/>
              <a:buChar char=""/>
              <a:defRPr>
                <a:latin typeface="+mn-lt"/>
              </a:defRPr>
            </a:lvl4pPr>
            <a:lvl5pPr marL="1087409" indent="-173033">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pPr defTabSz="914338"/>
            <a:fld id="{727B4C2D-45E2-4621-8491-2995EB46A674}" type="slidenum">
              <a:rPr lang="en-US" smtClean="0">
                <a:gradFill>
                  <a:gsLst>
                    <a:gs pos="100000">
                      <a:srgbClr val="797A7D"/>
                    </a:gs>
                    <a:gs pos="0">
                      <a:srgbClr val="797A7D"/>
                    </a:gs>
                  </a:gsLst>
                  <a:lin ang="5400000" scaled="0"/>
                </a:gradFill>
              </a:rPr>
              <a:pPr defTabSz="914338"/>
              <a:t>‹#›</a:t>
            </a:fld>
            <a:endParaRPr lang="en-US" dirty="0">
              <a:gradFill>
                <a:gsLst>
                  <a:gs pos="100000">
                    <a:srgbClr val="797A7D"/>
                  </a:gs>
                  <a:gs pos="0">
                    <a:srgbClr val="797A7D"/>
                  </a:gs>
                </a:gsLst>
                <a:lin ang="5400000" scaled="0"/>
              </a:gradFill>
            </a:endParaRPr>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27352"/>
          <a:stretch/>
        </p:blipFill>
        <p:spPr>
          <a:xfrm>
            <a:off x="10429251" y="6153596"/>
            <a:ext cx="1398492" cy="548640"/>
          </a:xfrm>
          <a:prstGeom prst="rect">
            <a:avLst/>
          </a:prstGeom>
        </p:spPr>
      </p:pic>
      <p:sp>
        <p:nvSpPr>
          <p:cNvPr id="8" name="TextBox 7"/>
          <p:cNvSpPr txBox="1"/>
          <p:nvPr userDrawn="1"/>
        </p:nvSpPr>
        <p:spPr>
          <a:xfrm>
            <a:off x="0" y="6492543"/>
            <a:ext cx="12192000" cy="164212"/>
          </a:xfrm>
          <a:prstGeom prst="rect">
            <a:avLst/>
          </a:prstGeom>
          <a:noFill/>
        </p:spPr>
        <p:txBody>
          <a:bodyPr wrap="square" lIns="0" tIns="0" rIns="0" bIns="0" rtlCol="0">
            <a:spAutoFit/>
          </a:bodyPr>
          <a:lstStyle/>
          <a:p>
            <a:pPr algn="ctr" defTabSz="914338"/>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393443038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8" y="1447802"/>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57" indent="0">
              <a:buNone/>
              <a:defRPr sz="2000"/>
            </a:lvl3pPr>
            <a:lvl4pPr marL="457189" indent="0">
              <a:buNone/>
              <a:defRPr sz="2000"/>
            </a:lvl4pPr>
            <a:lvl5pPr marL="693720"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4" y="1447802"/>
            <a:ext cx="5396365" cy="2462213"/>
          </a:xfrm>
        </p:spPr>
        <p:txBody>
          <a:bodyPr/>
          <a:lstStyle>
            <a:lvl1pPr marL="0" indent="0">
              <a:spcBef>
                <a:spcPts val="1200"/>
              </a:spcBef>
              <a:buNone/>
              <a:defRPr lang="en-US" sz="4000" kern="1200" spc="-71" baseline="0" dirty="0" smtClean="0">
                <a:gradFill>
                  <a:gsLst>
                    <a:gs pos="100000">
                      <a:schemeClr val="tx2"/>
                    </a:gs>
                    <a:gs pos="0">
                      <a:schemeClr val="tx2"/>
                    </a:gs>
                  </a:gsLst>
                  <a:lin ang="5400000" scaled="0"/>
                </a:gradFill>
                <a:latin typeface="+mj-lt"/>
                <a:ea typeface="+mn-ea"/>
                <a:cs typeface="+mn-cs"/>
              </a:defRPr>
            </a:lvl1pPr>
            <a:lvl2pPr marL="3176" marR="0" indent="0" algn="l" defTabSz="914338"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2pPr>
            <a:lvl3pPr marL="233357" marR="0" indent="0" algn="l" defTabSz="914338"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3pPr>
            <a:lvl4pPr marL="460362" marR="0" indent="0" algn="l" defTabSz="914338"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4pPr>
            <a:lvl5pPr marL="687369" marR="0" indent="0" algn="l" defTabSz="914338"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pPr defTabSz="914338"/>
            <a:fld id="{727B4C2D-45E2-4621-8491-2995EB46A674}" type="slidenum">
              <a:rPr lang="en-US" smtClean="0">
                <a:gradFill>
                  <a:gsLst>
                    <a:gs pos="100000">
                      <a:srgbClr val="797A7D"/>
                    </a:gs>
                    <a:gs pos="0">
                      <a:srgbClr val="797A7D"/>
                    </a:gs>
                  </a:gsLst>
                  <a:lin ang="5400000" scaled="0"/>
                </a:gradFill>
              </a:rPr>
              <a:pPr defTabSz="914338"/>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7352"/>
          <a:stretch/>
        </p:blipFill>
        <p:spPr>
          <a:xfrm>
            <a:off x="10429251" y="6153596"/>
            <a:ext cx="1398492" cy="548640"/>
          </a:xfrm>
          <a:prstGeom prst="rect">
            <a:avLst/>
          </a:prstGeom>
        </p:spPr>
      </p:pic>
      <p:sp>
        <p:nvSpPr>
          <p:cNvPr id="10" name="TextBox 9"/>
          <p:cNvSpPr txBox="1"/>
          <p:nvPr userDrawn="1"/>
        </p:nvSpPr>
        <p:spPr>
          <a:xfrm>
            <a:off x="0" y="6492543"/>
            <a:ext cx="12192000" cy="164212"/>
          </a:xfrm>
          <a:prstGeom prst="rect">
            <a:avLst/>
          </a:prstGeom>
          <a:noFill/>
        </p:spPr>
        <p:txBody>
          <a:bodyPr wrap="square" lIns="0" tIns="0" rIns="0" bIns="0" rtlCol="0">
            <a:spAutoFit/>
          </a:bodyPr>
          <a:lstStyle/>
          <a:p>
            <a:pPr algn="ctr" defTabSz="914338"/>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38130488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8" y="1447802"/>
            <a:ext cx="5396365"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57" indent="0">
              <a:buNone/>
              <a:defRPr sz="2000">
                <a:gradFill>
                  <a:gsLst>
                    <a:gs pos="1000">
                      <a:schemeClr val="bg2"/>
                    </a:gs>
                    <a:gs pos="98000">
                      <a:schemeClr val="bg2"/>
                    </a:gs>
                  </a:gsLst>
                  <a:lin ang="5400000" scaled="0"/>
                </a:gradFill>
              </a:defRPr>
            </a:lvl3pPr>
            <a:lvl4pPr marL="457189" indent="0">
              <a:buNone/>
              <a:defRPr sz="2000">
                <a:gradFill>
                  <a:gsLst>
                    <a:gs pos="1000">
                      <a:schemeClr val="bg2"/>
                    </a:gs>
                    <a:gs pos="98000">
                      <a:schemeClr val="bg2"/>
                    </a:gs>
                  </a:gsLst>
                  <a:lin ang="5400000" scaled="0"/>
                </a:gradFill>
              </a:defRPr>
            </a:lvl4pPr>
            <a:lvl5pPr marL="693720"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4" y="1447802"/>
            <a:ext cx="5396365" cy="2462213"/>
          </a:xfrm>
        </p:spPr>
        <p:txBody>
          <a:bodyPr/>
          <a:lstStyle>
            <a:lvl1pPr marL="0" indent="0">
              <a:spcBef>
                <a:spcPts val="1200"/>
              </a:spcBef>
              <a:buNone/>
              <a:defRPr lang="en-US" sz="4000" kern="1200" spc="-71" baseline="0" dirty="0" smtClean="0">
                <a:gradFill>
                  <a:gsLst>
                    <a:gs pos="1000">
                      <a:schemeClr val="bg2"/>
                    </a:gs>
                    <a:gs pos="98000">
                      <a:schemeClr val="bg2"/>
                    </a:gs>
                  </a:gsLst>
                  <a:lin ang="5400000" scaled="0"/>
                </a:gradFill>
                <a:latin typeface="+mj-lt"/>
                <a:ea typeface="+mn-ea"/>
                <a:cs typeface="+mn-cs"/>
              </a:defRPr>
            </a:lvl1pPr>
            <a:lvl2pPr marL="3176" marR="0" indent="0" algn="l" defTabSz="914338"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2pPr>
            <a:lvl3pPr marL="233357" marR="0" indent="0" algn="l" defTabSz="914338"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3pPr>
            <a:lvl4pPr marL="460362" marR="0" indent="0" algn="l" defTabSz="914338"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4pPr>
            <a:lvl5pPr marL="687369" marR="0" indent="0" algn="l" defTabSz="914338"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38"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pPr defTabSz="914338"/>
            <a:fld id="{727B4C2D-45E2-4621-8491-2995EB46A674}" type="slidenum">
              <a:rPr lang="en-US" smtClean="0">
                <a:gradFill>
                  <a:gsLst>
                    <a:gs pos="100000">
                      <a:srgbClr val="797A7D"/>
                    </a:gs>
                    <a:gs pos="0">
                      <a:srgbClr val="797A7D"/>
                    </a:gs>
                  </a:gsLst>
                  <a:lin ang="5400000" scaled="0"/>
                </a:gradFill>
              </a:rPr>
              <a:pPr defTabSz="914338"/>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6118"/>
          <a:stretch/>
        </p:blipFill>
        <p:spPr>
          <a:xfrm>
            <a:off x="10405498" y="6153596"/>
            <a:ext cx="1422249" cy="548640"/>
          </a:xfrm>
          <a:prstGeom prst="rect">
            <a:avLst/>
          </a:prstGeom>
        </p:spPr>
      </p:pic>
      <p:sp>
        <p:nvSpPr>
          <p:cNvPr id="10" name="TextBox 9"/>
          <p:cNvSpPr txBox="1"/>
          <p:nvPr userDrawn="1"/>
        </p:nvSpPr>
        <p:spPr>
          <a:xfrm>
            <a:off x="0" y="6492543"/>
            <a:ext cx="12192000" cy="164212"/>
          </a:xfrm>
          <a:prstGeom prst="rect">
            <a:avLst/>
          </a:prstGeom>
          <a:noFill/>
        </p:spPr>
        <p:txBody>
          <a:bodyPr wrap="square" lIns="0" tIns="0" rIns="0" bIns="0" rtlCol="0">
            <a:spAutoFit/>
          </a:bodyPr>
          <a:lstStyle/>
          <a:p>
            <a:pPr algn="ctr" defTabSz="914338"/>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197490490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8" y="1447800"/>
            <a:ext cx="5396365" cy="2351413"/>
          </a:xfrm>
        </p:spPr>
        <p:txBody>
          <a:bodyPr>
            <a:spAutoFit/>
          </a:bodyPr>
          <a:lstStyle>
            <a:lvl1pPr marL="292091" indent="-292091">
              <a:spcBef>
                <a:spcPts val="1200"/>
              </a:spcBef>
              <a:buClr>
                <a:schemeClr val="bg2"/>
              </a:buClr>
              <a:buSzPct val="100000"/>
              <a:buFont typeface="Wingdings" pitchFamily="2" charset="2"/>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520686" indent="-228594">
              <a:defRPr sz="2000"/>
            </a:lvl2pPr>
            <a:lvl3pPr marL="685783" indent="-165096">
              <a:tabLst/>
              <a:defRPr sz="2000"/>
            </a:lvl3pPr>
            <a:lvl4pPr marL="863576" indent="-177796">
              <a:defRPr/>
            </a:lvl4pPr>
            <a:lvl5pPr marL="1028672" indent="-16509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4" y="1447802"/>
            <a:ext cx="5396365" cy="2720745"/>
          </a:xfrm>
        </p:spPr>
        <p:txBody>
          <a:bodyPr>
            <a:spAutoFit/>
          </a:bodyPr>
          <a:lstStyle>
            <a:lvl1pPr marL="339716" indent="-339716">
              <a:spcBef>
                <a:spcPts val="1200"/>
              </a:spcBef>
              <a:buClr>
                <a:schemeClr val="bg2"/>
              </a:buClr>
              <a:buFont typeface="Arial" pitchFamily="34" charset="0"/>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634983" indent="-34289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576" indent="-34289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672" indent="-34289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467" indent="-34289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091" marR="0" lvl="0" indent="-292091" algn="l" defTabSz="91433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Click to edit Master text styles</a:t>
            </a:r>
          </a:p>
          <a:p>
            <a:pPr marL="292091" marR="0" lvl="1" indent="-292091" algn="l" defTabSz="91433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Second level</a:t>
            </a:r>
          </a:p>
          <a:p>
            <a:pPr marL="292091" marR="0" lvl="2" indent="-292091" algn="l" defTabSz="91433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Third level</a:t>
            </a:r>
          </a:p>
          <a:p>
            <a:pPr marL="292091" marR="0" lvl="3" indent="-292091" algn="l" defTabSz="91433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Fourth level</a:t>
            </a:r>
          </a:p>
          <a:p>
            <a:pPr marL="292091" marR="0" lvl="4" indent="-292091" algn="l" defTabSz="914338"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pPr defTabSz="914338"/>
            <a:fld id="{727B4C2D-45E2-4621-8491-2995EB46A674}" type="slidenum">
              <a:rPr lang="en-US" smtClean="0">
                <a:gradFill>
                  <a:gsLst>
                    <a:gs pos="100000">
                      <a:srgbClr val="797A7D"/>
                    </a:gs>
                    <a:gs pos="0">
                      <a:srgbClr val="797A7D"/>
                    </a:gs>
                  </a:gsLst>
                  <a:lin ang="5400000" scaled="0"/>
                </a:gradFill>
              </a:rPr>
              <a:pPr defTabSz="914338"/>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6735"/>
          <a:stretch/>
        </p:blipFill>
        <p:spPr>
          <a:xfrm>
            <a:off x="10417373" y="6153596"/>
            <a:ext cx="1410371" cy="548640"/>
          </a:xfrm>
          <a:prstGeom prst="rect">
            <a:avLst/>
          </a:prstGeom>
        </p:spPr>
      </p:pic>
      <p:sp>
        <p:nvSpPr>
          <p:cNvPr id="9" name="TextBox 8"/>
          <p:cNvSpPr txBox="1"/>
          <p:nvPr userDrawn="1"/>
        </p:nvSpPr>
        <p:spPr>
          <a:xfrm>
            <a:off x="0" y="6492543"/>
            <a:ext cx="12192000" cy="164212"/>
          </a:xfrm>
          <a:prstGeom prst="rect">
            <a:avLst/>
          </a:prstGeom>
          <a:noFill/>
        </p:spPr>
        <p:txBody>
          <a:bodyPr wrap="square" lIns="0" tIns="0" rIns="0" bIns="0" rtlCol="0">
            <a:spAutoFit/>
          </a:bodyPr>
          <a:lstStyle/>
          <a:p>
            <a:pPr algn="ctr" defTabSz="914338"/>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326738518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77" indent="0">
              <a:buNone/>
              <a:defRPr sz="2667" b="1"/>
            </a:lvl2pPr>
            <a:lvl3pPr marL="1218954" indent="0">
              <a:buNone/>
              <a:defRPr sz="2400" b="1"/>
            </a:lvl3pPr>
            <a:lvl4pPr marL="1828430" indent="0">
              <a:buNone/>
              <a:defRPr sz="2133" b="1"/>
            </a:lvl4pPr>
            <a:lvl5pPr marL="2437907" indent="0">
              <a:buNone/>
              <a:defRPr sz="2133" b="1"/>
            </a:lvl5pPr>
            <a:lvl6pPr marL="3047384" indent="0">
              <a:buNone/>
              <a:defRPr sz="2133" b="1"/>
            </a:lvl6pPr>
            <a:lvl7pPr marL="3656861" indent="0">
              <a:buNone/>
              <a:defRPr sz="2133" b="1"/>
            </a:lvl7pPr>
            <a:lvl8pPr marL="4266336" indent="0">
              <a:buNone/>
              <a:defRPr sz="2133" b="1"/>
            </a:lvl8pPr>
            <a:lvl9pPr marL="4875814"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89765" y="1681909"/>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14" indent="-380922">
              <a:defRPr lang="en-US" sz="2133" kern="1200" dirty="0" smtClean="0">
                <a:solidFill>
                  <a:schemeClr val="bg2">
                    <a:lumMod val="50000"/>
                  </a:schemeClr>
                </a:solidFill>
                <a:latin typeface="+mn-lt"/>
                <a:ea typeface="+mn-ea"/>
                <a:cs typeface="Arial" pitchFamily="34" charset="0"/>
              </a:defRPr>
            </a:lvl2pPr>
            <a:lvl3pPr marL="914214" indent="-228554">
              <a:defRPr lang="en-US" sz="1867" kern="1200" dirty="0" smtClean="0">
                <a:solidFill>
                  <a:schemeClr val="bg2">
                    <a:lumMod val="50000"/>
                  </a:schemeClr>
                </a:solidFill>
                <a:latin typeface="+mn-lt"/>
                <a:ea typeface="+mn-ea"/>
                <a:cs typeface="Arial" pitchFamily="34" charset="0"/>
              </a:defRPr>
            </a:lvl3pPr>
            <a:lvl4pPr marL="1218954" indent="-228554">
              <a:defRPr lang="en-US" sz="1600" kern="1200" dirty="0" smtClean="0">
                <a:solidFill>
                  <a:schemeClr val="bg2">
                    <a:lumMod val="50000"/>
                  </a:schemeClr>
                </a:solidFill>
                <a:latin typeface="+mn-lt"/>
                <a:ea typeface="+mn-ea"/>
                <a:cs typeface="Arial" pitchFamily="34" charset="0"/>
              </a:defRPr>
            </a:lvl4pPr>
            <a:lvl5pPr marL="1447508" indent="-228554">
              <a:defRPr lang="en-US" sz="1600" kern="1200" dirty="0">
                <a:solidFill>
                  <a:schemeClr val="bg2">
                    <a:lumMod val="50000"/>
                  </a:schemeClr>
                </a:solidFill>
                <a:latin typeface="+mn-lt"/>
                <a:ea typeface="+mn-ea"/>
                <a:cs typeface="Arial" pitchFamily="34" charset="0"/>
              </a:defRPr>
            </a:lvl5pPr>
            <a:lvl6pPr>
              <a:defRPr sz="2133"/>
            </a:lvl6pPr>
            <a:lvl7pPr>
              <a:defRPr sz="2133"/>
            </a:lvl7pPr>
            <a:lvl8pPr>
              <a:defRPr sz="2133"/>
            </a:lvl8pPr>
            <a:lvl9pPr>
              <a:defRPr sz="2133"/>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pPr defTabSz="914338"/>
            <a:fld id="{727B4C2D-45E2-4621-8491-2995EB46A674}" type="slidenum">
              <a:rPr lang="en-US" smtClean="0">
                <a:gradFill>
                  <a:gsLst>
                    <a:gs pos="100000">
                      <a:srgbClr val="797A7D"/>
                    </a:gs>
                    <a:gs pos="0">
                      <a:srgbClr val="797A7D"/>
                    </a:gs>
                  </a:gsLst>
                  <a:lin ang="5400000" scaled="0"/>
                </a:gradFill>
              </a:rPr>
              <a:pPr defTabSz="914338"/>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6735"/>
          <a:stretch/>
        </p:blipFill>
        <p:spPr>
          <a:xfrm>
            <a:off x="10417373" y="6153596"/>
            <a:ext cx="1410371" cy="548640"/>
          </a:xfrm>
          <a:prstGeom prst="rect">
            <a:avLst/>
          </a:prstGeom>
        </p:spPr>
      </p:pic>
      <p:sp>
        <p:nvSpPr>
          <p:cNvPr id="8" name="TextBox 7"/>
          <p:cNvSpPr txBox="1"/>
          <p:nvPr userDrawn="1"/>
        </p:nvSpPr>
        <p:spPr>
          <a:xfrm>
            <a:off x="0" y="6492543"/>
            <a:ext cx="12192000" cy="164212"/>
          </a:xfrm>
          <a:prstGeom prst="rect">
            <a:avLst/>
          </a:prstGeom>
          <a:noFill/>
        </p:spPr>
        <p:txBody>
          <a:bodyPr wrap="square" lIns="0" tIns="0" rIns="0" bIns="0" rtlCol="0">
            <a:spAutoFit/>
          </a:bodyPr>
          <a:lstStyle/>
          <a:p>
            <a:pPr algn="ctr" defTabSz="914338"/>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222121310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6118"/>
          <a:stretch/>
        </p:blipFill>
        <p:spPr>
          <a:xfrm>
            <a:off x="10405498" y="6153596"/>
            <a:ext cx="1422249" cy="548640"/>
          </a:xfrm>
          <a:prstGeom prst="rect">
            <a:avLst/>
          </a:prstGeom>
        </p:spPr>
      </p:pic>
      <p:sp>
        <p:nvSpPr>
          <p:cNvPr id="3" name="Text Placeholder 2"/>
          <p:cNvSpPr>
            <a:spLocks noGrp="1"/>
          </p:cNvSpPr>
          <p:nvPr>
            <p:ph type="body" idx="1" hasCustomPrompt="1"/>
          </p:nvPr>
        </p:nvSpPr>
        <p:spPr>
          <a:xfrm>
            <a:off x="520835" y="1447802"/>
            <a:ext cx="5434948" cy="117844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77" indent="0">
              <a:buNone/>
              <a:defRPr sz="2667" b="1"/>
            </a:lvl2pPr>
            <a:lvl3pPr marL="1218954" indent="0">
              <a:buNone/>
              <a:defRPr sz="2400" b="1"/>
            </a:lvl3pPr>
            <a:lvl4pPr marL="1828430" indent="0">
              <a:buNone/>
              <a:defRPr sz="2133" b="1"/>
            </a:lvl4pPr>
            <a:lvl5pPr marL="2437907" indent="0">
              <a:buNone/>
              <a:defRPr sz="2133" b="1"/>
            </a:lvl5pPr>
            <a:lvl6pPr marL="3047384" indent="0">
              <a:buNone/>
              <a:defRPr sz="2133" b="1"/>
            </a:lvl6pPr>
            <a:lvl7pPr marL="3656861" indent="0">
              <a:buNone/>
              <a:defRPr sz="2133" b="1"/>
            </a:lvl7pPr>
            <a:lvl8pPr marL="4266336" indent="0">
              <a:buNone/>
              <a:defRPr sz="2133" b="1"/>
            </a:lvl8pPr>
            <a:lvl9pPr marL="4875814" indent="0">
              <a:buNone/>
              <a:defRPr sz="2133" b="1"/>
            </a:lvl9pPr>
          </a:lstStyle>
          <a:p>
            <a:pPr lvl="0"/>
            <a:r>
              <a:rPr lang="en-US" dirty="0"/>
              <a:t>Click to edit Master text styles.</a:t>
            </a:r>
          </a:p>
        </p:txBody>
      </p:sp>
      <p:sp>
        <p:nvSpPr>
          <p:cNvPr id="10" name="Slide Number Placeholder 9"/>
          <p:cNvSpPr>
            <a:spLocks noGrp="1"/>
          </p:cNvSpPr>
          <p:nvPr>
            <p:ph type="sldNum" sz="quarter" idx="12"/>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pPr defTabSz="914338"/>
            <a:fld id="{727B4C2D-45E2-4621-8491-2995EB46A674}" type="slidenum">
              <a:rPr lang="en-US" smtClean="0">
                <a:gradFill>
                  <a:gsLst>
                    <a:gs pos="100000">
                      <a:srgbClr val="797A7D"/>
                    </a:gs>
                    <a:gs pos="0">
                      <a:srgbClr val="797A7D"/>
                    </a:gs>
                  </a:gsLst>
                  <a:lin ang="5400000" scaled="0"/>
                </a:gradFill>
              </a:rPr>
              <a:pPr defTabSz="914338"/>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839" y="2734991"/>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14" indent="-380922">
              <a:defRPr lang="en-US" sz="2133" kern="1200" dirty="0" smtClean="0">
                <a:solidFill>
                  <a:schemeClr val="bg2">
                    <a:lumMod val="50000"/>
                  </a:schemeClr>
                </a:solidFill>
                <a:latin typeface="+mn-lt"/>
                <a:ea typeface="+mn-ea"/>
                <a:cs typeface="Arial" pitchFamily="34" charset="0"/>
              </a:defRPr>
            </a:lvl2pPr>
            <a:lvl3pPr marL="914214" indent="-228554">
              <a:defRPr lang="en-US" sz="1867" kern="1200" dirty="0" smtClean="0">
                <a:solidFill>
                  <a:schemeClr val="bg2">
                    <a:lumMod val="50000"/>
                  </a:schemeClr>
                </a:solidFill>
                <a:latin typeface="+mn-lt"/>
                <a:ea typeface="+mn-ea"/>
                <a:cs typeface="Arial" pitchFamily="34" charset="0"/>
              </a:defRPr>
            </a:lvl3pPr>
            <a:lvl4pPr marL="1218954" indent="-228554">
              <a:defRPr lang="en-US" sz="1600" kern="1200" dirty="0" smtClean="0">
                <a:solidFill>
                  <a:schemeClr val="bg2">
                    <a:lumMod val="50000"/>
                  </a:schemeClr>
                </a:solidFill>
                <a:latin typeface="+mn-lt"/>
                <a:ea typeface="+mn-ea"/>
                <a:cs typeface="Arial" pitchFamily="34" charset="0"/>
              </a:defRPr>
            </a:lvl4pPr>
            <a:lvl5pPr marL="1447508" indent="-228554">
              <a:defRPr lang="en-US" sz="1600" kern="1200" dirty="0">
                <a:solidFill>
                  <a:schemeClr val="bg2">
                    <a:lumMod val="50000"/>
                  </a:schemeClr>
                </a:solidFill>
                <a:latin typeface="+mn-lt"/>
                <a:ea typeface="+mn-ea"/>
                <a:cs typeface="Arial" pitchFamily="34" charset="0"/>
              </a:defRPr>
            </a:lvl5pPr>
            <a:lvl6pPr>
              <a:defRPr sz="2133"/>
            </a:lvl6pPr>
            <a:lvl7pPr>
              <a:defRPr sz="2133"/>
            </a:lvl7pPr>
            <a:lvl8pPr>
              <a:defRPr sz="2133"/>
            </a:lvl8pPr>
            <a:lvl9pPr>
              <a:defRPr sz="2133"/>
            </a:lvl9pPr>
          </a:lstStyle>
          <a:p>
            <a:pPr lvl="0"/>
            <a:r>
              <a:rPr lang="en-US"/>
              <a:t>Click to edit Master text styles</a:t>
            </a:r>
          </a:p>
        </p:txBody>
      </p:sp>
      <p:sp>
        <p:nvSpPr>
          <p:cNvPr id="8" name="Picture Placeholder 3"/>
          <p:cNvSpPr>
            <a:spLocks noGrp="1"/>
          </p:cNvSpPr>
          <p:nvPr>
            <p:ph type="pic" sz="quarter" idx="14" hasCustomPrompt="1"/>
          </p:nvPr>
        </p:nvSpPr>
        <p:spPr>
          <a:xfrm>
            <a:off x="6210334" y="0"/>
            <a:ext cx="5981669" cy="6858000"/>
          </a:xfrm>
        </p:spPr>
        <p:txBody>
          <a:bodyPr lIns="137159" anchor="ctr"/>
          <a:lstStyle>
            <a:lvl1pPr marL="0" indent="0" algn="l">
              <a:buNone/>
              <a:defRPr/>
            </a:lvl1pPr>
          </a:lstStyle>
          <a:p>
            <a:r>
              <a:rPr lang="en-US" dirty="0"/>
              <a:t>Click to insert photo.</a:t>
            </a:r>
          </a:p>
        </p:txBody>
      </p:sp>
      <p:sp>
        <p:nvSpPr>
          <p:cNvPr id="11" name="TextBox 10"/>
          <p:cNvSpPr txBox="1"/>
          <p:nvPr userDrawn="1"/>
        </p:nvSpPr>
        <p:spPr>
          <a:xfrm>
            <a:off x="0" y="6492543"/>
            <a:ext cx="6223032" cy="164212"/>
          </a:xfrm>
          <a:prstGeom prst="rect">
            <a:avLst/>
          </a:prstGeom>
          <a:noFill/>
        </p:spPr>
        <p:txBody>
          <a:bodyPr wrap="square" lIns="0" tIns="0" rIns="0" bIns="0" rtlCol="0">
            <a:spAutoFit/>
          </a:bodyPr>
          <a:lstStyle/>
          <a:p>
            <a:pPr algn="ctr" defTabSz="914338"/>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68633085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2"/>
            <a:ext cx="5434948" cy="117844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77" indent="0">
              <a:buNone/>
              <a:defRPr sz="2667" b="1"/>
            </a:lvl2pPr>
            <a:lvl3pPr marL="1218954" indent="0">
              <a:buNone/>
              <a:defRPr sz="2400" b="1"/>
            </a:lvl3pPr>
            <a:lvl4pPr marL="1828430" indent="0">
              <a:buNone/>
              <a:defRPr sz="2133" b="1"/>
            </a:lvl4pPr>
            <a:lvl5pPr marL="2437907" indent="0">
              <a:buNone/>
              <a:defRPr sz="2133" b="1"/>
            </a:lvl5pPr>
            <a:lvl6pPr marL="3047384" indent="0">
              <a:buNone/>
              <a:defRPr sz="2133" b="1"/>
            </a:lvl6pPr>
            <a:lvl7pPr marL="3656861" indent="0">
              <a:buNone/>
              <a:defRPr sz="2133" b="1"/>
            </a:lvl7pPr>
            <a:lvl8pPr marL="4266336" indent="0">
              <a:buNone/>
              <a:defRPr sz="2133" b="1"/>
            </a:lvl8pPr>
            <a:lvl9pPr marL="4875814" indent="0">
              <a:buNone/>
              <a:defRPr sz="2133" b="1"/>
            </a:lvl9pPr>
          </a:lstStyle>
          <a:p>
            <a:pPr lvl="0"/>
            <a:r>
              <a:rPr lang="en-US" dirty="0"/>
              <a:t>Click to edit Master text styles.</a:t>
            </a:r>
          </a:p>
        </p:txBody>
      </p:sp>
      <p:sp>
        <p:nvSpPr>
          <p:cNvPr id="9" name="Content Placeholder 5"/>
          <p:cNvSpPr>
            <a:spLocks noGrp="1"/>
          </p:cNvSpPr>
          <p:nvPr>
            <p:ph sz="quarter" idx="13"/>
          </p:nvPr>
        </p:nvSpPr>
        <p:spPr>
          <a:xfrm>
            <a:off x="6219714" y="2734991"/>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14" indent="-380922">
              <a:defRPr lang="en-US" sz="2133" kern="1200" dirty="0" smtClean="0">
                <a:solidFill>
                  <a:schemeClr val="bg2">
                    <a:lumMod val="50000"/>
                  </a:schemeClr>
                </a:solidFill>
                <a:latin typeface="+mn-lt"/>
                <a:ea typeface="+mn-ea"/>
                <a:cs typeface="Arial" pitchFamily="34" charset="0"/>
              </a:defRPr>
            </a:lvl2pPr>
            <a:lvl3pPr marL="914214" indent="-228554">
              <a:defRPr lang="en-US" sz="1867" kern="1200" dirty="0" smtClean="0">
                <a:solidFill>
                  <a:schemeClr val="bg2">
                    <a:lumMod val="50000"/>
                  </a:schemeClr>
                </a:solidFill>
                <a:latin typeface="+mn-lt"/>
                <a:ea typeface="+mn-ea"/>
                <a:cs typeface="Arial" pitchFamily="34" charset="0"/>
              </a:defRPr>
            </a:lvl3pPr>
            <a:lvl4pPr marL="1218954" indent="-228554">
              <a:defRPr lang="en-US" sz="1600" kern="1200" dirty="0" smtClean="0">
                <a:solidFill>
                  <a:schemeClr val="bg2">
                    <a:lumMod val="50000"/>
                  </a:schemeClr>
                </a:solidFill>
                <a:latin typeface="+mn-lt"/>
                <a:ea typeface="+mn-ea"/>
                <a:cs typeface="Arial" pitchFamily="34" charset="0"/>
              </a:defRPr>
            </a:lvl4pPr>
            <a:lvl5pPr marL="1447508" indent="-228554">
              <a:defRPr lang="en-US" sz="1600" kern="1200" dirty="0">
                <a:solidFill>
                  <a:schemeClr val="bg2">
                    <a:lumMod val="50000"/>
                  </a:schemeClr>
                </a:solidFill>
                <a:latin typeface="+mn-lt"/>
                <a:ea typeface="+mn-ea"/>
                <a:cs typeface="Arial" pitchFamily="34" charset="0"/>
              </a:defRPr>
            </a:lvl5pPr>
            <a:lvl6pPr>
              <a:defRPr sz="2133"/>
            </a:lvl6pPr>
            <a:lvl7pPr>
              <a:defRPr sz="2133"/>
            </a:lvl7pPr>
            <a:lvl8pPr>
              <a:defRPr sz="2133"/>
            </a:lvl8pPr>
            <a:lvl9pPr>
              <a:defRPr sz="2133"/>
            </a:lvl9pPr>
          </a:lstStyle>
          <a:p>
            <a:pPr lvl="0"/>
            <a:r>
              <a:rPr lang="en-US"/>
              <a:t>Click to edit Master text styles</a:t>
            </a:r>
          </a:p>
        </p:txBody>
      </p:sp>
      <p:sp>
        <p:nvSpPr>
          <p:cNvPr id="4" name="Picture Placeholder 3"/>
          <p:cNvSpPr>
            <a:spLocks noGrp="1"/>
          </p:cNvSpPr>
          <p:nvPr>
            <p:ph type="pic" sz="quarter" idx="14" hasCustomPrompt="1"/>
          </p:nvPr>
        </p:nvSpPr>
        <p:spPr>
          <a:xfrm>
            <a:off x="3" y="0"/>
            <a:ext cx="5981669" cy="6858000"/>
          </a:xfrm>
        </p:spPr>
        <p:txBody>
          <a:bodyPr lIns="137159" anchor="ctr"/>
          <a:lstStyle>
            <a:lvl1pPr marL="0" indent="0" algn="l">
              <a:buNone/>
              <a:defRPr/>
            </a:lvl1pPr>
          </a:lstStyle>
          <a:p>
            <a:r>
              <a:rPr lang="en-US" dirty="0"/>
              <a:t>Click to insert photo.</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26735"/>
          <a:stretch/>
        </p:blipFill>
        <p:spPr>
          <a:xfrm>
            <a:off x="10417373" y="6153596"/>
            <a:ext cx="1410371" cy="548640"/>
          </a:xfrm>
          <a:prstGeom prst="rect">
            <a:avLst/>
          </a:prstGeom>
        </p:spPr>
      </p:pic>
      <p:sp>
        <p:nvSpPr>
          <p:cNvPr id="7" name="TextBox 6"/>
          <p:cNvSpPr txBox="1"/>
          <p:nvPr userDrawn="1"/>
        </p:nvSpPr>
        <p:spPr>
          <a:xfrm>
            <a:off x="5968971" y="6492543"/>
            <a:ext cx="6223032" cy="164212"/>
          </a:xfrm>
          <a:prstGeom prst="rect">
            <a:avLst/>
          </a:prstGeom>
          <a:noFill/>
        </p:spPr>
        <p:txBody>
          <a:bodyPr wrap="square" lIns="0" tIns="0" rIns="0" bIns="0" rtlCol="0">
            <a:spAutoFit/>
          </a:bodyPr>
          <a:lstStyle/>
          <a:p>
            <a:pPr defTabSz="914338"/>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78803272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80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074" fontAlgn="base">
              <a:spcBef>
                <a:spcPct val="0"/>
              </a:spcBef>
              <a:spcAft>
                <a:spcPct val="0"/>
              </a:spcAft>
            </a:pPr>
            <a:endParaRPr lang="en-US" sz="2267"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8" y="1447802"/>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77" indent="0">
              <a:buNone/>
              <a:defRPr sz="2667" b="1"/>
            </a:lvl2pPr>
            <a:lvl3pPr marL="1218954" indent="0">
              <a:buNone/>
              <a:defRPr sz="2400" b="1"/>
            </a:lvl3pPr>
            <a:lvl4pPr marL="1828430" indent="0">
              <a:buNone/>
              <a:defRPr sz="2133" b="1"/>
            </a:lvl4pPr>
            <a:lvl5pPr marL="2437907" indent="0">
              <a:buNone/>
              <a:defRPr sz="2133" b="1"/>
            </a:lvl5pPr>
            <a:lvl6pPr marL="3047384" indent="0">
              <a:buNone/>
              <a:defRPr sz="2133" b="1"/>
            </a:lvl6pPr>
            <a:lvl7pPr marL="3656861" indent="0">
              <a:buNone/>
              <a:defRPr sz="2133" b="1"/>
            </a:lvl7pPr>
            <a:lvl8pPr marL="4266336" indent="0">
              <a:buNone/>
              <a:defRPr sz="2133" b="1"/>
            </a:lvl8pPr>
            <a:lvl9pPr marL="4875814"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89765" y="1681909"/>
            <a:ext cx="5486169"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14" indent="-380922">
              <a:defRPr lang="en-US" sz="2133" kern="1200" dirty="0" smtClean="0">
                <a:solidFill>
                  <a:schemeClr val="bg2">
                    <a:lumMod val="50000"/>
                  </a:schemeClr>
                </a:solidFill>
                <a:latin typeface="+mn-lt"/>
                <a:ea typeface="+mn-ea"/>
                <a:cs typeface="Arial" pitchFamily="34" charset="0"/>
              </a:defRPr>
            </a:lvl2pPr>
            <a:lvl3pPr marL="914214" indent="-228554">
              <a:defRPr lang="en-US" sz="1867" kern="1200" dirty="0" smtClean="0">
                <a:solidFill>
                  <a:schemeClr val="bg2">
                    <a:lumMod val="50000"/>
                  </a:schemeClr>
                </a:solidFill>
                <a:latin typeface="+mn-lt"/>
                <a:ea typeface="+mn-ea"/>
                <a:cs typeface="Arial" pitchFamily="34" charset="0"/>
              </a:defRPr>
            </a:lvl3pPr>
            <a:lvl4pPr marL="1218954" indent="-228554">
              <a:defRPr lang="en-US" sz="1600" kern="1200" dirty="0" smtClean="0">
                <a:solidFill>
                  <a:schemeClr val="bg2">
                    <a:lumMod val="50000"/>
                  </a:schemeClr>
                </a:solidFill>
                <a:latin typeface="+mn-lt"/>
                <a:ea typeface="+mn-ea"/>
                <a:cs typeface="Arial" pitchFamily="34" charset="0"/>
              </a:defRPr>
            </a:lvl4pPr>
            <a:lvl5pPr marL="1447508" indent="-228554">
              <a:defRPr lang="en-US" sz="1600" kern="1200" dirty="0">
                <a:solidFill>
                  <a:schemeClr val="bg2">
                    <a:lumMod val="50000"/>
                  </a:schemeClr>
                </a:solidFill>
                <a:latin typeface="+mn-lt"/>
                <a:ea typeface="+mn-ea"/>
                <a:cs typeface="Arial" pitchFamily="34" charset="0"/>
              </a:defRPr>
            </a:lvl5pPr>
            <a:lvl6pPr>
              <a:defRPr sz="2133"/>
            </a:lvl6pPr>
            <a:lvl7pPr>
              <a:defRPr sz="2133"/>
            </a:lvl7pPr>
            <a:lvl8pPr>
              <a:defRPr sz="2133"/>
            </a:lvl8pPr>
            <a:lvl9pPr>
              <a:defRPr sz="2133"/>
            </a:lvl9pPr>
          </a:lstStyle>
          <a:p>
            <a:pPr lvl="0"/>
            <a:r>
              <a:rPr lang="en-US"/>
              <a:t>Click to edit Master text styles</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6735"/>
          <a:stretch/>
        </p:blipFill>
        <p:spPr>
          <a:xfrm>
            <a:off x="10417373" y="6153596"/>
            <a:ext cx="1410371" cy="548640"/>
          </a:xfrm>
          <a:prstGeom prst="rect">
            <a:avLst/>
          </a:prstGeom>
        </p:spPr>
      </p:pic>
      <p:sp>
        <p:nvSpPr>
          <p:cNvPr id="10" name="TextBox 9"/>
          <p:cNvSpPr txBox="1"/>
          <p:nvPr userDrawn="1"/>
        </p:nvSpPr>
        <p:spPr>
          <a:xfrm>
            <a:off x="0" y="6492543"/>
            <a:ext cx="5978499" cy="164212"/>
          </a:xfrm>
          <a:prstGeom prst="rect">
            <a:avLst/>
          </a:prstGeom>
          <a:noFill/>
        </p:spPr>
        <p:txBody>
          <a:bodyPr wrap="square" lIns="0" tIns="0" rIns="0" bIns="0" rtlCol="0">
            <a:spAutoFit/>
          </a:bodyPr>
          <a:lstStyle/>
          <a:p>
            <a:pPr algn="ctr" defTabSz="914338"/>
            <a:r>
              <a:rPr lang="en-US" sz="1067" b="1" dirty="0">
                <a:solidFill>
                  <a:srgbClr val="FFFFFF"/>
                </a:solidFill>
              </a:rPr>
              <a:t>                </a:t>
            </a:r>
            <a:r>
              <a:rPr lang="en-US" sz="1067" dirty="0">
                <a:solidFill>
                  <a:srgbClr val="FFFFFF"/>
                </a:solidFill>
              </a:rPr>
              <a:t>Copyright© Microsoft Corporation </a:t>
            </a:r>
          </a:p>
        </p:txBody>
      </p:sp>
    </p:spTree>
    <p:extLst>
      <p:ext uri="{BB962C8B-B14F-4D97-AF65-F5344CB8AC3E}">
        <p14:creationId xmlns:p14="http://schemas.microsoft.com/office/powerpoint/2010/main" val="400762748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7352"/>
          <a:stretch/>
        </p:blipFill>
        <p:spPr>
          <a:xfrm>
            <a:off x="10429251" y="6153596"/>
            <a:ext cx="1398492" cy="548640"/>
          </a:xfrm>
          <a:prstGeom prst="rect">
            <a:avLst/>
          </a:prstGeom>
        </p:spPr>
      </p:pic>
      <p:sp>
        <p:nvSpPr>
          <p:cNvPr id="7" name="Rectangle 6"/>
          <p:cNvSpPr/>
          <p:nvPr userDrawn="1"/>
        </p:nvSpPr>
        <p:spPr bwMode="white">
          <a:xfrm>
            <a:off x="0"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074" fontAlgn="base">
              <a:spcBef>
                <a:spcPct val="0"/>
              </a:spcBef>
              <a:spcAft>
                <a:spcPct val="0"/>
              </a:spcAft>
            </a:pPr>
            <a:endParaRPr lang="en-US" sz="2267"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434948" cy="117844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77" indent="0">
              <a:buNone/>
              <a:defRPr sz="2667" b="1"/>
            </a:lvl2pPr>
            <a:lvl3pPr marL="1218954" indent="0">
              <a:buNone/>
              <a:defRPr sz="2400" b="1"/>
            </a:lvl3pPr>
            <a:lvl4pPr marL="1828430" indent="0">
              <a:buNone/>
              <a:defRPr sz="2133" b="1"/>
            </a:lvl4pPr>
            <a:lvl5pPr marL="2437907" indent="0">
              <a:buNone/>
              <a:defRPr sz="2133" b="1"/>
            </a:lvl5pPr>
            <a:lvl6pPr marL="3047384" indent="0">
              <a:buNone/>
              <a:defRPr sz="2133" b="1"/>
            </a:lvl6pPr>
            <a:lvl7pPr marL="3656861" indent="0">
              <a:buNone/>
              <a:defRPr sz="2133" b="1"/>
            </a:lvl7pPr>
            <a:lvl8pPr marL="4266336" indent="0">
              <a:buNone/>
              <a:defRPr sz="2133" b="1"/>
            </a:lvl8pPr>
            <a:lvl9pPr marL="4875814" indent="0">
              <a:buNone/>
              <a:defRPr sz="2133" b="1"/>
            </a:lvl9pPr>
          </a:lstStyle>
          <a:p>
            <a:pPr lvl="0"/>
            <a:r>
              <a:rPr lang="en-US" dirty="0"/>
              <a:t>Click to edit Master text styles.</a:t>
            </a:r>
          </a:p>
        </p:txBody>
      </p:sp>
      <p:sp>
        <p:nvSpPr>
          <p:cNvPr id="9" name="Content Placeholder 5"/>
          <p:cNvSpPr>
            <a:spLocks noGrp="1"/>
          </p:cNvSpPr>
          <p:nvPr>
            <p:ph sz="quarter" idx="13"/>
          </p:nvPr>
        </p:nvSpPr>
        <p:spPr>
          <a:xfrm>
            <a:off x="520839" y="2734991"/>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14" indent="-380922">
              <a:defRPr lang="en-US" sz="2133" kern="1200" dirty="0" smtClean="0">
                <a:solidFill>
                  <a:schemeClr val="bg2">
                    <a:lumMod val="50000"/>
                  </a:schemeClr>
                </a:solidFill>
                <a:latin typeface="+mn-lt"/>
                <a:ea typeface="+mn-ea"/>
                <a:cs typeface="Arial" pitchFamily="34" charset="0"/>
              </a:defRPr>
            </a:lvl2pPr>
            <a:lvl3pPr marL="914214" indent="-228554">
              <a:defRPr lang="en-US" sz="1867" kern="1200" dirty="0" smtClean="0">
                <a:solidFill>
                  <a:schemeClr val="bg2">
                    <a:lumMod val="50000"/>
                  </a:schemeClr>
                </a:solidFill>
                <a:latin typeface="+mn-lt"/>
                <a:ea typeface="+mn-ea"/>
                <a:cs typeface="Arial" pitchFamily="34" charset="0"/>
              </a:defRPr>
            </a:lvl3pPr>
            <a:lvl4pPr marL="1218954" indent="-228554">
              <a:defRPr lang="en-US" sz="1600" kern="1200" dirty="0" smtClean="0">
                <a:solidFill>
                  <a:schemeClr val="bg2">
                    <a:lumMod val="50000"/>
                  </a:schemeClr>
                </a:solidFill>
                <a:latin typeface="+mn-lt"/>
                <a:ea typeface="+mn-ea"/>
                <a:cs typeface="Arial" pitchFamily="34" charset="0"/>
              </a:defRPr>
            </a:lvl4pPr>
            <a:lvl5pPr marL="1447508" indent="-228554">
              <a:defRPr lang="en-US" sz="1600" kern="1200" dirty="0">
                <a:solidFill>
                  <a:schemeClr val="bg2">
                    <a:lumMod val="50000"/>
                  </a:schemeClr>
                </a:solidFill>
                <a:latin typeface="+mn-lt"/>
                <a:ea typeface="+mn-ea"/>
                <a:cs typeface="Arial" pitchFamily="34" charset="0"/>
              </a:defRPr>
            </a:lvl5pPr>
            <a:lvl6pPr>
              <a:defRPr sz="2133"/>
            </a:lvl6pPr>
            <a:lvl7pPr>
              <a:defRPr sz="2133"/>
            </a:lvl7pPr>
            <a:lvl8pPr>
              <a:defRPr sz="2133"/>
            </a:lvl8pPr>
            <a:lvl9pPr>
              <a:defRPr sz="2133"/>
            </a:lvl9pPr>
          </a:lstStyle>
          <a:p>
            <a:pPr lvl="0"/>
            <a:r>
              <a:rPr lang="en-US"/>
              <a:t>Click to edit Master text styles</a:t>
            </a:r>
          </a:p>
        </p:txBody>
      </p:sp>
      <p:sp>
        <p:nvSpPr>
          <p:cNvPr id="10" name="Picture Placeholder 3"/>
          <p:cNvSpPr>
            <a:spLocks noGrp="1"/>
          </p:cNvSpPr>
          <p:nvPr>
            <p:ph type="pic" sz="quarter" idx="14" hasCustomPrompt="1"/>
          </p:nvPr>
        </p:nvSpPr>
        <p:spPr>
          <a:xfrm>
            <a:off x="6210334" y="0"/>
            <a:ext cx="5981669" cy="6858000"/>
          </a:xfrm>
        </p:spPr>
        <p:txBody>
          <a:bodyPr lIns="137159" anchor="ctr"/>
          <a:lstStyle>
            <a:lvl1pPr marL="0" indent="0" algn="l">
              <a:buNone/>
              <a:defRPr/>
            </a:lvl1pPr>
          </a:lstStyle>
          <a:p>
            <a:r>
              <a:rPr lang="en-US" dirty="0"/>
              <a:t>Click to insert photo.</a:t>
            </a:r>
          </a:p>
        </p:txBody>
      </p:sp>
      <p:sp>
        <p:nvSpPr>
          <p:cNvPr id="14" name="TextBox 13"/>
          <p:cNvSpPr txBox="1"/>
          <p:nvPr userDrawn="1"/>
        </p:nvSpPr>
        <p:spPr>
          <a:xfrm>
            <a:off x="0" y="6492543"/>
            <a:ext cx="6223032" cy="164212"/>
          </a:xfrm>
          <a:prstGeom prst="rect">
            <a:avLst/>
          </a:prstGeom>
          <a:noFill/>
        </p:spPr>
        <p:txBody>
          <a:bodyPr wrap="square" lIns="0" tIns="0" rIns="0" bIns="0" rtlCol="0">
            <a:spAutoFit/>
          </a:bodyPr>
          <a:lstStyle/>
          <a:p>
            <a:pPr algn="ctr" defTabSz="914338"/>
            <a:r>
              <a:rPr lang="en-US" sz="1067" b="1" dirty="0">
                <a:solidFill>
                  <a:srgbClr val="FFFFFF"/>
                </a:solidFill>
              </a:rPr>
              <a:t>                </a:t>
            </a:r>
            <a:r>
              <a:rPr lang="en-US" sz="1067" dirty="0">
                <a:solidFill>
                  <a:srgbClr val="FFFFFF"/>
                </a:solidFill>
              </a:rPr>
              <a:t>Copyright© Microsoft Corporation </a:t>
            </a:r>
          </a:p>
        </p:txBody>
      </p:sp>
    </p:spTree>
    <p:extLst>
      <p:ext uri="{BB962C8B-B14F-4D97-AF65-F5344CB8AC3E}">
        <p14:creationId xmlns:p14="http://schemas.microsoft.com/office/powerpoint/2010/main" val="414935415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71"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074" fontAlgn="base">
              <a:spcBef>
                <a:spcPct val="0"/>
              </a:spcBef>
              <a:spcAft>
                <a:spcPct val="0"/>
              </a:spcAft>
            </a:pPr>
            <a:endParaRPr lang="en-US" sz="2267"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2"/>
            <a:ext cx="5434948" cy="117844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77" indent="0">
              <a:buNone/>
              <a:defRPr sz="2667" b="1"/>
            </a:lvl2pPr>
            <a:lvl3pPr marL="1218954" indent="0">
              <a:buNone/>
              <a:defRPr sz="2400" b="1"/>
            </a:lvl3pPr>
            <a:lvl4pPr marL="1828430" indent="0">
              <a:buNone/>
              <a:defRPr sz="2133" b="1"/>
            </a:lvl4pPr>
            <a:lvl5pPr marL="2437907" indent="0">
              <a:buNone/>
              <a:defRPr sz="2133" b="1"/>
            </a:lvl5pPr>
            <a:lvl6pPr marL="3047384" indent="0">
              <a:buNone/>
              <a:defRPr sz="2133" b="1"/>
            </a:lvl6pPr>
            <a:lvl7pPr marL="3656861" indent="0">
              <a:buNone/>
              <a:defRPr sz="2133" b="1"/>
            </a:lvl7pPr>
            <a:lvl8pPr marL="4266336" indent="0">
              <a:buNone/>
              <a:defRPr sz="2133" b="1"/>
            </a:lvl8pPr>
            <a:lvl9pPr marL="4875814" indent="0">
              <a:buNone/>
              <a:defRPr sz="2133" b="1"/>
            </a:lvl9pPr>
          </a:lstStyle>
          <a:p>
            <a:pPr lvl="0"/>
            <a:r>
              <a:rPr lang="en-US" dirty="0"/>
              <a:t>Click to edit Master text styles.</a:t>
            </a:r>
          </a:p>
        </p:txBody>
      </p:sp>
      <p:sp>
        <p:nvSpPr>
          <p:cNvPr id="9" name="Content Placeholder 5"/>
          <p:cNvSpPr>
            <a:spLocks noGrp="1"/>
          </p:cNvSpPr>
          <p:nvPr>
            <p:ph sz="quarter" idx="13"/>
          </p:nvPr>
        </p:nvSpPr>
        <p:spPr>
          <a:xfrm>
            <a:off x="6219714" y="2734991"/>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14" indent="-380922">
              <a:defRPr lang="en-US" sz="2133" kern="1200" dirty="0" smtClean="0">
                <a:solidFill>
                  <a:schemeClr val="bg2">
                    <a:lumMod val="50000"/>
                  </a:schemeClr>
                </a:solidFill>
                <a:latin typeface="+mn-lt"/>
                <a:ea typeface="+mn-ea"/>
                <a:cs typeface="Arial" pitchFamily="34" charset="0"/>
              </a:defRPr>
            </a:lvl2pPr>
            <a:lvl3pPr marL="914214" indent="-228554">
              <a:defRPr lang="en-US" sz="1867" kern="1200" dirty="0" smtClean="0">
                <a:solidFill>
                  <a:schemeClr val="bg2">
                    <a:lumMod val="50000"/>
                  </a:schemeClr>
                </a:solidFill>
                <a:latin typeface="+mn-lt"/>
                <a:ea typeface="+mn-ea"/>
                <a:cs typeface="Arial" pitchFamily="34" charset="0"/>
              </a:defRPr>
            </a:lvl3pPr>
            <a:lvl4pPr marL="1218954" indent="-228554">
              <a:defRPr lang="en-US" sz="1600" kern="1200" dirty="0" smtClean="0">
                <a:solidFill>
                  <a:schemeClr val="bg2">
                    <a:lumMod val="50000"/>
                  </a:schemeClr>
                </a:solidFill>
                <a:latin typeface="+mn-lt"/>
                <a:ea typeface="+mn-ea"/>
                <a:cs typeface="Arial" pitchFamily="34" charset="0"/>
              </a:defRPr>
            </a:lvl4pPr>
            <a:lvl5pPr marL="1447508" indent="-228554">
              <a:defRPr lang="en-US" sz="1600" kern="1200" dirty="0">
                <a:solidFill>
                  <a:schemeClr val="bg2">
                    <a:lumMod val="50000"/>
                  </a:schemeClr>
                </a:solidFill>
                <a:latin typeface="+mn-lt"/>
                <a:ea typeface="+mn-ea"/>
                <a:cs typeface="Arial" pitchFamily="34" charset="0"/>
              </a:defRPr>
            </a:lvl5pPr>
            <a:lvl6pPr>
              <a:defRPr sz="2133"/>
            </a:lvl6pPr>
            <a:lvl7pPr>
              <a:defRPr sz="2133"/>
            </a:lvl7pPr>
            <a:lvl8pPr>
              <a:defRPr sz="2133"/>
            </a:lvl8pPr>
            <a:lvl9pPr>
              <a:defRPr sz="2133"/>
            </a:lvl9pPr>
          </a:lstStyle>
          <a:p>
            <a:pPr lvl="0"/>
            <a:r>
              <a:rPr lang="en-US"/>
              <a:t>Click to edit Master text styles</a:t>
            </a:r>
          </a:p>
        </p:txBody>
      </p:sp>
      <p:sp>
        <p:nvSpPr>
          <p:cNvPr id="4" name="Picture Placeholder 3"/>
          <p:cNvSpPr>
            <a:spLocks noGrp="1"/>
          </p:cNvSpPr>
          <p:nvPr>
            <p:ph type="pic" sz="quarter" idx="14" hasCustomPrompt="1"/>
          </p:nvPr>
        </p:nvSpPr>
        <p:spPr>
          <a:xfrm>
            <a:off x="3" y="0"/>
            <a:ext cx="5981669" cy="6858000"/>
          </a:xfrm>
        </p:spPr>
        <p:txBody>
          <a:bodyPr lIns="137159" anchor="ctr"/>
          <a:lstStyle>
            <a:lvl1pPr marL="0" indent="0" algn="l">
              <a:buNone/>
              <a:defRPr/>
            </a:lvl1pPr>
          </a:lstStyle>
          <a:p>
            <a:r>
              <a:rPr lang="en-US" dirty="0"/>
              <a:t>Click to insert photo.</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6118"/>
          <a:stretch/>
        </p:blipFill>
        <p:spPr bwMode="black">
          <a:xfrm>
            <a:off x="10405498" y="6153596"/>
            <a:ext cx="1422249" cy="548640"/>
          </a:xfrm>
          <a:prstGeom prst="rect">
            <a:avLst/>
          </a:prstGeom>
        </p:spPr>
      </p:pic>
      <p:sp>
        <p:nvSpPr>
          <p:cNvPr id="11" name="TextBox 10"/>
          <p:cNvSpPr txBox="1"/>
          <p:nvPr userDrawn="1"/>
        </p:nvSpPr>
        <p:spPr>
          <a:xfrm>
            <a:off x="5968971" y="6492543"/>
            <a:ext cx="6223032" cy="164212"/>
          </a:xfrm>
          <a:prstGeom prst="rect">
            <a:avLst/>
          </a:prstGeom>
          <a:noFill/>
        </p:spPr>
        <p:txBody>
          <a:bodyPr wrap="square" lIns="0" tIns="0" rIns="0" bIns="0" rtlCol="0">
            <a:spAutoFit/>
          </a:bodyPr>
          <a:lstStyle/>
          <a:p>
            <a:pPr defTabSz="914338"/>
            <a:r>
              <a:rPr lang="en-US" sz="1067" b="1" dirty="0">
                <a:solidFill>
                  <a:srgbClr val="FFFFFF"/>
                </a:solidFill>
              </a:rPr>
              <a:t>      </a:t>
            </a:r>
            <a:r>
              <a:rPr lang="en-US" sz="1067" dirty="0">
                <a:solidFill>
                  <a:srgbClr val="FFFFFF"/>
                </a:solidFill>
              </a:rPr>
              <a:t>Copyright© Microsoft Corporation </a:t>
            </a:r>
          </a:p>
        </p:txBody>
      </p:sp>
    </p:spTree>
    <p:extLst>
      <p:ext uri="{BB962C8B-B14F-4D97-AF65-F5344CB8AC3E}">
        <p14:creationId xmlns:p14="http://schemas.microsoft.com/office/powerpoint/2010/main" val="3171720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p>
        </p:txBody>
      </p:sp>
    </p:spTree>
    <p:extLst>
      <p:ext uri="{BB962C8B-B14F-4D97-AF65-F5344CB8AC3E}">
        <p14:creationId xmlns:p14="http://schemas.microsoft.com/office/powerpoint/2010/main" val="189524666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2"/>
            <a:ext cx="12192000" cy="51244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074" fontAlgn="base">
              <a:spcBef>
                <a:spcPct val="0"/>
              </a:spcBef>
              <a:spcAft>
                <a:spcPct val="0"/>
              </a:spcAft>
            </a:pPr>
            <a:endParaRPr lang="en-US" sz="2267"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9" y="1358056"/>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pPr defTabSz="914338"/>
            <a:fld id="{727B4C2D-45E2-4621-8491-2995EB46A674}" type="slidenum">
              <a:rPr lang="en-US" smtClean="0">
                <a:gradFill>
                  <a:gsLst>
                    <a:gs pos="100000">
                      <a:srgbClr val="797A7D"/>
                    </a:gs>
                    <a:gs pos="0">
                      <a:srgbClr val="797A7D"/>
                    </a:gs>
                  </a:gsLst>
                  <a:lin ang="5400000" scaled="0"/>
                </a:gradFill>
              </a:rPr>
              <a:pPr defTabSz="914338"/>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9" y="4343405"/>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6735"/>
          <a:stretch/>
        </p:blipFill>
        <p:spPr>
          <a:xfrm>
            <a:off x="10417373" y="6153596"/>
            <a:ext cx="1410371" cy="548640"/>
          </a:xfrm>
          <a:prstGeom prst="rect">
            <a:avLst/>
          </a:prstGeom>
        </p:spPr>
      </p:pic>
    </p:spTree>
    <p:extLst>
      <p:ext uri="{BB962C8B-B14F-4D97-AF65-F5344CB8AC3E}">
        <p14:creationId xmlns:p14="http://schemas.microsoft.com/office/powerpoint/2010/main" val="62593554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5387149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Box 3"/>
          <p:cNvSpPr txBox="1"/>
          <p:nvPr userDrawn="1"/>
        </p:nvSpPr>
        <p:spPr>
          <a:xfrm>
            <a:off x="3598414" y="6543211"/>
            <a:ext cx="4995175" cy="164212"/>
          </a:xfrm>
          <a:prstGeom prst="rect">
            <a:avLst/>
          </a:prstGeom>
          <a:noFill/>
        </p:spPr>
        <p:txBody>
          <a:bodyPr wrap="square" lIns="0" tIns="0" rIns="0" bIns="0" rtlCol="0">
            <a:spAutoFit/>
          </a:bodyPr>
          <a:lstStyle/>
          <a:p>
            <a:pPr algn="ctr" defTabSz="914338"/>
            <a:r>
              <a:rPr lang="en-US" sz="1067" b="1" dirty="0">
                <a:gradFill>
                  <a:gsLst>
                    <a:gs pos="2917">
                      <a:srgbClr val="797A7D"/>
                    </a:gs>
                    <a:gs pos="95000">
                      <a:srgbClr val="797A7D"/>
                    </a:gs>
                  </a:gsLst>
                  <a:lin ang="5400000" scaled="0"/>
                </a:gradFill>
              </a:rPr>
              <a:t> </a:t>
            </a:r>
            <a:r>
              <a:rPr lang="en-US" sz="1067" dirty="0">
                <a:gradFill>
                  <a:gsLst>
                    <a:gs pos="2917">
                      <a:srgbClr val="797A7D"/>
                    </a:gs>
                    <a:gs pos="95000">
                      <a:srgbClr val="797A7D"/>
                    </a:gs>
                  </a:gsLst>
                  <a:lin ang="5400000" scaled="0"/>
                </a:gradFill>
              </a:rPr>
              <a:t>Copyright© Microsoft Corporation </a:t>
            </a:r>
          </a:p>
        </p:txBody>
      </p:sp>
    </p:spTree>
    <p:extLst>
      <p:ext uri="{BB962C8B-B14F-4D97-AF65-F5344CB8AC3E}">
        <p14:creationId xmlns:p14="http://schemas.microsoft.com/office/powerpoint/2010/main" val="198389848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0" y="1155942"/>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074" fontAlgn="base">
              <a:spcBef>
                <a:spcPct val="0"/>
              </a:spcBef>
              <a:spcAft>
                <a:spcPct val="0"/>
              </a:spcAft>
            </a:pPr>
            <a:endParaRPr lang="en-US" sz="1867"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6" y="1447803"/>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1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7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6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943033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9" y="228600"/>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890" indent="-34289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32" indent="-28574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74" indent="-28574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69" indent="-22859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563" indent="-22859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5" y="6238880"/>
            <a:ext cx="12192001" cy="619125"/>
          </a:xfrm>
          <a:prstGeom prst="rect">
            <a:avLst/>
          </a:prstGeom>
          <a:solidFill>
            <a:srgbClr val="FFFF99"/>
          </a:solidFill>
        </p:spPr>
        <p:txBody>
          <a:bodyPr wrap="square" lIns="114296" tIns="57147" rIns="114296" bIns="57147"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8209171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5" cy="1218795"/>
          </a:xfrm>
        </p:spPr>
        <p:txBody>
          <a:bodyPr/>
          <a:lstStyle>
            <a:lvl1pPr marL="0" indent="0">
              <a:buNone/>
              <a:defRPr sz="8800" i="0" spc="-100" baseline="0">
                <a:gradFill>
                  <a:gsLst>
                    <a:gs pos="0">
                      <a:schemeClr val="tx1"/>
                    </a:gs>
                    <a:gs pos="100000">
                      <a:schemeClr val="tx1"/>
                    </a:gs>
                  </a:gsLst>
                  <a:lin ang="5400000" scaled="0"/>
                </a:gradFill>
                <a:latin typeface="Segoe UI Light" pitchFamily="34" charset="0"/>
              </a:defRPr>
            </a:lvl1pPr>
          </a:lstStyle>
          <a:p>
            <a:pPr lvl="0"/>
            <a:r>
              <a:rPr lang="en-US" dirty="0"/>
              <a:t>Click to edit title style</a:t>
            </a:r>
          </a:p>
        </p:txBody>
      </p:sp>
      <p:pic>
        <p:nvPicPr>
          <p:cNvPr id="7"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3378" y="6307016"/>
            <a:ext cx="1870135" cy="314448"/>
          </a:xfrm>
          <a:prstGeom prst="rect">
            <a:avLst/>
          </a:prstGeom>
          <a:noFill/>
          <a:ln>
            <a:noFill/>
          </a:ln>
        </p:spPr>
      </p:pic>
      <p:sp>
        <p:nvSpPr>
          <p:cNvPr id="9" name="Text Placeholder 8"/>
          <p:cNvSpPr>
            <a:spLocks noGrp="1"/>
          </p:cNvSpPr>
          <p:nvPr>
            <p:ph type="body" sz="quarter" idx="11" hasCustomPrompt="1"/>
          </p:nvPr>
        </p:nvSpPr>
        <p:spPr>
          <a:xfrm>
            <a:off x="512897" y="3219166"/>
            <a:ext cx="7515595" cy="443199"/>
          </a:xfrm>
        </p:spPr>
        <p:txBody>
          <a:bodyPr/>
          <a:lstStyle>
            <a:lvl1pPr marL="0" indent="0">
              <a:buNone/>
              <a:defRPr spc="-100" baseline="0">
                <a:gradFill>
                  <a:gsLst>
                    <a:gs pos="0">
                      <a:schemeClr val="tx1"/>
                    </a:gs>
                    <a:gs pos="100000">
                      <a:schemeClr val="tx1"/>
                    </a:gs>
                  </a:gsLst>
                  <a:lin ang="5400000" scaled="0"/>
                </a:gradFill>
                <a:latin typeface="Segoe UI Light" pitchFamily="34" charset="0"/>
              </a:defRPr>
            </a:lvl1pPr>
          </a:lstStyle>
          <a:p>
            <a:pPr lvl="0"/>
            <a:r>
              <a:rPr lang="en-US" dirty="0"/>
              <a:t>Speaker Title</a:t>
            </a:r>
          </a:p>
        </p:txBody>
      </p:sp>
    </p:spTree>
    <p:extLst>
      <p:ext uri="{BB962C8B-B14F-4D97-AF65-F5344CB8AC3E}">
        <p14:creationId xmlns:p14="http://schemas.microsoft.com/office/powerpoint/2010/main" val="187357764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78" indent="0">
              <a:buNone/>
              <a:defRPr sz="2700" b="1"/>
            </a:lvl2pPr>
            <a:lvl3pPr marL="1218956" indent="0">
              <a:buNone/>
              <a:defRPr sz="2400" b="1"/>
            </a:lvl3pPr>
            <a:lvl4pPr marL="1828434" indent="0">
              <a:buNone/>
              <a:defRPr sz="2100" b="1"/>
            </a:lvl4pPr>
            <a:lvl5pPr marL="2437912" indent="0">
              <a:buNone/>
              <a:defRPr sz="2100" b="1"/>
            </a:lvl5pPr>
            <a:lvl6pPr marL="3047390" indent="0">
              <a:buNone/>
              <a:defRPr sz="2100" b="1"/>
            </a:lvl6pPr>
            <a:lvl7pPr marL="3656869" indent="0">
              <a:buNone/>
              <a:defRPr sz="2100" b="1"/>
            </a:lvl7pPr>
            <a:lvl8pPr marL="4266347" indent="0">
              <a:buNone/>
              <a:defRPr sz="2100" b="1"/>
            </a:lvl8pPr>
            <a:lvl9pPr marL="4875825"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7" y="2734986"/>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17" indent="-380924">
              <a:defRPr lang="en-US" sz="2100" kern="1200" dirty="0" smtClean="0">
                <a:solidFill>
                  <a:schemeClr val="bg2">
                    <a:lumMod val="50000"/>
                  </a:schemeClr>
                </a:solidFill>
                <a:latin typeface="+mn-lt"/>
                <a:ea typeface="+mn-ea"/>
                <a:cs typeface="Arial" pitchFamily="34" charset="0"/>
              </a:defRPr>
            </a:lvl2pPr>
            <a:lvl3pPr marL="914217" indent="-228554">
              <a:defRPr lang="en-US" sz="1900" kern="1200" dirty="0" smtClean="0">
                <a:solidFill>
                  <a:schemeClr val="bg2">
                    <a:lumMod val="50000"/>
                  </a:schemeClr>
                </a:solidFill>
                <a:latin typeface="+mn-lt"/>
                <a:ea typeface="+mn-ea"/>
                <a:cs typeface="Arial" pitchFamily="34" charset="0"/>
              </a:defRPr>
            </a:lvl3pPr>
            <a:lvl4pPr marL="1218956" indent="-228554">
              <a:defRPr lang="en-US" sz="1600" kern="1200" dirty="0" smtClean="0">
                <a:solidFill>
                  <a:schemeClr val="bg2">
                    <a:lumMod val="50000"/>
                  </a:schemeClr>
                </a:solidFill>
                <a:latin typeface="+mn-lt"/>
                <a:ea typeface="+mn-ea"/>
                <a:cs typeface="Arial" pitchFamily="34" charset="0"/>
              </a:defRPr>
            </a:lvl4pPr>
            <a:lvl5pPr marL="1447510" indent="-228554">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6" y="6021143"/>
            <a:ext cx="1763728" cy="813816"/>
          </a:xfrm>
          <a:prstGeom prst="rect">
            <a:avLst/>
          </a:prstGeom>
        </p:spPr>
      </p:pic>
    </p:spTree>
    <p:extLst>
      <p:ext uri="{BB962C8B-B14F-4D97-AF65-F5344CB8AC3E}">
        <p14:creationId xmlns:p14="http://schemas.microsoft.com/office/powerpoint/2010/main" val="295928576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78" indent="0">
              <a:buNone/>
              <a:defRPr sz="2700" b="1"/>
            </a:lvl2pPr>
            <a:lvl3pPr marL="1218956" indent="0">
              <a:buNone/>
              <a:defRPr sz="2400" b="1"/>
            </a:lvl3pPr>
            <a:lvl4pPr marL="1828434" indent="0">
              <a:buNone/>
              <a:defRPr sz="2100" b="1"/>
            </a:lvl4pPr>
            <a:lvl5pPr marL="2437912" indent="0">
              <a:buNone/>
              <a:defRPr sz="2100" b="1"/>
            </a:lvl5pPr>
            <a:lvl6pPr marL="3047390" indent="0">
              <a:buNone/>
              <a:defRPr sz="2100" b="1"/>
            </a:lvl6pPr>
            <a:lvl7pPr marL="3656869" indent="0">
              <a:buNone/>
              <a:defRPr sz="2100" b="1"/>
            </a:lvl7pPr>
            <a:lvl8pPr marL="4266347" indent="0">
              <a:buNone/>
              <a:defRPr sz="2100" b="1"/>
            </a:lvl8pPr>
            <a:lvl9pPr marL="4875825"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7" y="2734986"/>
            <a:ext cx="5445583" cy="609399"/>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17" indent="-380924">
              <a:defRPr lang="en-US" sz="2100" kern="1200" dirty="0" smtClean="0">
                <a:solidFill>
                  <a:schemeClr val="bg2">
                    <a:lumMod val="50000"/>
                  </a:schemeClr>
                </a:solidFill>
                <a:latin typeface="+mn-lt"/>
                <a:ea typeface="+mn-ea"/>
                <a:cs typeface="Arial" pitchFamily="34" charset="0"/>
              </a:defRPr>
            </a:lvl2pPr>
            <a:lvl3pPr marL="914217" indent="-228554">
              <a:defRPr lang="en-US" sz="1900" kern="1200" dirty="0" smtClean="0">
                <a:solidFill>
                  <a:schemeClr val="bg2">
                    <a:lumMod val="50000"/>
                  </a:schemeClr>
                </a:solidFill>
                <a:latin typeface="+mn-lt"/>
                <a:ea typeface="+mn-ea"/>
                <a:cs typeface="Arial" pitchFamily="34" charset="0"/>
              </a:defRPr>
            </a:lvl3pPr>
            <a:lvl4pPr marL="1218956" indent="-228554">
              <a:defRPr lang="en-US" sz="1600" kern="1200" dirty="0" smtClean="0">
                <a:solidFill>
                  <a:schemeClr val="bg2">
                    <a:lumMod val="50000"/>
                  </a:schemeClr>
                </a:solidFill>
                <a:latin typeface="+mn-lt"/>
                <a:ea typeface="+mn-ea"/>
                <a:cs typeface="Arial" pitchFamily="34" charset="0"/>
              </a:defRPr>
            </a:lvl4pPr>
            <a:lvl5pPr marL="1447510" indent="-228554">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133148793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21068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Blank Slide Cyan">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90309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259615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59794"/>
            <a:ext cx="8964247" cy="1075884"/>
          </a:xfrm>
        </p:spPr>
        <p:txBody>
          <a:bodyPr lIns="146304" tIns="91440" rIns="146304" bIns="91440"/>
          <a:lstStyle>
            <a:lvl1pPr>
              <a:lnSpc>
                <a:spcPts val="6176"/>
              </a:lnSpc>
              <a:defRPr sz="5687" baseline="0">
                <a:solidFill>
                  <a:schemeClr val="accent2"/>
                </a:solidFill>
              </a:defRPr>
            </a:lvl1pPr>
          </a:lstStyle>
          <a:p>
            <a:r>
              <a:rPr lang="en-US"/>
              <a:t>Lorem ipsum dolor sit.</a:t>
            </a:r>
          </a:p>
        </p:txBody>
      </p:sp>
      <p:sp>
        <p:nvSpPr>
          <p:cNvPr id="4" name="Slide Number Placeholder 3"/>
          <p:cNvSpPr>
            <a:spLocks noGrp="1"/>
          </p:cNvSpPr>
          <p:nvPr>
            <p:ph type="sldNum" sz="quarter" idx="11"/>
          </p:nvPr>
        </p:nvSpPr>
        <p:spPr>
          <a:xfrm>
            <a:off x="8737600" y="6356352"/>
            <a:ext cx="2844800" cy="365125"/>
          </a:xfrm>
          <a:prstGeom prst="rect">
            <a:avLst/>
          </a:prstGeom>
        </p:spPr>
        <p:txBody>
          <a:bodyPr/>
          <a:lstStyle/>
          <a:p>
            <a:fld id="{27258FFF-F925-446B-8502-81C933981705}" type="slidenum">
              <a:rPr lang="en-US">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55043237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36269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432018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a:extLst>
              <a:ext uri="{FF2B5EF4-FFF2-40B4-BE49-F238E27FC236}">
                <a16:creationId xmlns:a16="http://schemas.microsoft.com/office/drawing/2014/main" id="{1BF72CD1-E16D-4B49-8D76-2658D3187AED}"/>
              </a:ext>
            </a:extLst>
          </p:cNvPr>
          <p:cNvSpPr txBox="1"/>
          <p:nvPr userDrawn="1"/>
        </p:nvSpPr>
        <p:spPr bwMode="white">
          <a:xfrm>
            <a:off x="4331207" y="6699571"/>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79757687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841723"/>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841723"/>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8965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11764997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150450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a:srcRect l="43746" t="7803" b="7803"/>
          <a:stretch/>
        </p:blipFill>
        <p:spPr>
          <a:xfrm>
            <a:off x="5332731" y="0"/>
            <a:ext cx="6857539" cy="6858000"/>
          </a:xfrm>
          <a:prstGeom prst="rect">
            <a:avLst/>
          </a:prstGeom>
        </p:spPr>
      </p:pic>
    </p:spTree>
    <p:extLst>
      <p:ext uri="{BB962C8B-B14F-4D97-AF65-F5344CB8AC3E}">
        <p14:creationId xmlns:p14="http://schemas.microsoft.com/office/powerpoint/2010/main" val="3641625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00054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00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Blank ">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15421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9319666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Slide Photo">
    <p:bg>
      <p:bgPr>
        <a:solidFill>
          <a:srgbClr val="0072C6"/>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ltGray">
          <a:xfrm>
            <a:off x="267683" y="2084173"/>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4146244"/>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471251"/>
            <a:ext cx="1522404" cy="326167"/>
          </a:xfrm>
          <a:prstGeom prst="rect">
            <a:avLst/>
          </a:prstGeom>
        </p:spPr>
      </p:pic>
      <p:pic>
        <p:nvPicPr>
          <p:cNvPr id="6" name="Picture 5"/>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7551" y="4950224"/>
            <a:ext cx="11276899" cy="1415713"/>
          </a:xfrm>
          <a:prstGeom prst="rect">
            <a:avLst/>
          </a:prstGeom>
        </p:spPr>
      </p:pic>
    </p:spTree>
    <p:extLst>
      <p:ext uri="{BB962C8B-B14F-4D97-AF65-F5344CB8AC3E}">
        <p14:creationId xmlns:p14="http://schemas.microsoft.com/office/powerpoint/2010/main" val="3835954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471251"/>
            <a:ext cx="1522404" cy="326167"/>
          </a:xfrm>
          <a:prstGeom prst="rect">
            <a:avLst/>
          </a:prstGeom>
        </p:spPr>
      </p:pic>
      <p:sp>
        <p:nvSpPr>
          <p:cNvPr id="6" name="Freeform 5"/>
          <p:cNvSpPr>
            <a:spLocks noChangeAspect="1" noEditPoints="1"/>
          </p:cNvSpPr>
          <p:nvPr userDrawn="1"/>
        </p:nvSpPr>
        <p:spPr bwMode="auto">
          <a:xfrm>
            <a:off x="-342355" y="5928340"/>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215890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383138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accent2"/>
                    </a:gs>
                    <a:gs pos="100000">
                      <a:schemeClr val="accent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405114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81652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accent2"/>
                    </a:gs>
                    <a:gs pos="100000">
                      <a:schemeClr val="accent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21847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133253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accent2"/>
                    </a:gs>
                    <a:gs pos="100000">
                      <a:schemeClr val="accent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accent2"/>
                    </a:gs>
                    <a:gs pos="0">
                      <a:schemeClr val="accent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366522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862588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accent2"/>
                    </a:gs>
                    <a:gs pos="100000">
                      <a:schemeClr val="accent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accent2"/>
                    </a:gs>
                    <a:gs pos="100000">
                      <a:schemeClr val="accent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88757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392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8339379"/>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10/10/2017</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mj-lt"/>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dirty="0"/>
              <a:t>Click to edit Master text styles</a:t>
            </a:r>
          </a:p>
        </p:txBody>
      </p:sp>
    </p:spTree>
    <p:extLst>
      <p:ext uri="{BB962C8B-B14F-4D97-AF65-F5344CB8AC3E}">
        <p14:creationId xmlns:p14="http://schemas.microsoft.com/office/powerpoint/2010/main" val="915777267"/>
      </p:ext>
    </p:extLst>
  </p:cSld>
  <p:clrMapOvr>
    <a:overrideClrMapping bg1="lt1" tx1="dk1" bg2="lt2" tx2="dk2" accent1="accent1" accent2="accent2" accent3="accent3" accent4="accent4" accent5="accent5" accent6="accent6" hlink="hlink" folHlink="folHlink"/>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06487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7537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97046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95715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3591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30995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89043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45289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67352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75071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252744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1603705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32282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941327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22517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1150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126772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6822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575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with photo and til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t="7803" b="7803"/>
          <a:stretch/>
        </p:blipFill>
        <p:spPr>
          <a:xfrm>
            <a:off x="-1" y="0"/>
            <a:ext cx="12190271" cy="6858000"/>
          </a:xfrm>
          <a:prstGeom prst="rect">
            <a:avLst/>
          </a:prstGeom>
        </p:spPr>
      </p:pic>
      <p:sp>
        <p:nvSpPr>
          <p:cNvPr id="8" name="Rectangle 7"/>
          <p:cNvSpPr/>
          <p:nvPr/>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vert="horz" wrap="square" lIns="146304" tIns="91440" rIns="146304" bIns="91440" rtlCol="0" anchor="t" anchorCtr="0">
            <a:noAutofit/>
          </a:bodyPr>
          <a:lstStyle>
            <a:lvl1pPr>
              <a:defRPr lang="en-US" spc="-98" dirty="0">
                <a:gradFill>
                  <a:gsLst>
                    <a:gs pos="91720">
                      <a:srgbClr val="FFFFFF"/>
                    </a:gs>
                    <a:gs pos="75796">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4904">
                      <a:srgbClr val="FFFFFF"/>
                    </a:gs>
                    <a:gs pos="75796">
                      <a:srgbClr val="FFFFFF"/>
                    </a:gs>
                  </a:gsLst>
                  <a:lin ang="5400000" scaled="0"/>
                </a:gradFill>
                <a:latin typeface="+mn-lt"/>
              </a:defRPr>
            </a:lvl1pPr>
          </a:lstStyle>
          <a:p>
            <a:pPr lvl="0"/>
            <a:r>
              <a:rPr lang="en-US" dirty="0"/>
              <a:t>Speaker name</a:t>
            </a:r>
          </a:p>
        </p:txBody>
      </p:sp>
      <p:pic>
        <p:nvPicPr>
          <p:cNvPr id="7" name="MS logo white - EMF"/>
          <p:cNvPicPr>
            <a:picLocks noChangeAspect="1"/>
          </p:cNvPicPr>
          <p:nvPr/>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6495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460960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93883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03281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92113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marL="0" indent="0">
              <a:buFontTx/>
              <a:buNone/>
              <a:defRPr sz="3528"/>
            </a:lvl1pPr>
            <a:lvl2pPr marL="336080" indent="0">
              <a:buFontTx/>
              <a:buNone/>
              <a:defRPr/>
            </a:lvl2pPr>
            <a:lvl3pPr marL="560134" indent="0">
              <a:buFontTx/>
              <a:buNone/>
              <a:defRPr/>
            </a:lvl3pPr>
            <a:lvl4pPr marL="784187" indent="0">
              <a:buFontTx/>
              <a:buNone/>
              <a:defRPr/>
            </a:lvl4pPr>
            <a:lvl5pPr marL="1008241"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586248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3644502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7"/>
          <p:cNvSpPr txBox="1"/>
          <p:nvPr userDrawn="1"/>
        </p:nvSpPr>
        <p:spPr bwMode="white">
          <a:xfrm>
            <a:off x="4505599" y="6574941"/>
            <a:ext cx="3180807" cy="142347"/>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78" rtl="0" eaLnBrk="1" fontAlgn="auto" latinLnBrk="0" hangingPunct="1">
              <a:lnSpc>
                <a:spcPct val="100000"/>
              </a:lnSpc>
              <a:spcBef>
                <a:spcPts val="0"/>
              </a:spcBef>
              <a:spcAft>
                <a:spcPts val="0"/>
              </a:spcAft>
              <a:buClrTx/>
              <a:buSzTx/>
              <a:buFontTx/>
              <a:buNone/>
              <a:tabLst/>
              <a:defRPr/>
            </a:pPr>
            <a:r>
              <a:rPr kumimoji="0" lang="en-US" sz="925" b="0" i="0" u="none" strike="noStrike" kern="1200" cap="none" spc="132"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4" name="Text Placeholder 3"/>
          <p:cNvSpPr>
            <a:spLocks noGrp="1"/>
          </p:cNvSpPr>
          <p:nvPr>
            <p:ph type="body" sz="quarter" idx="10"/>
          </p:nvPr>
        </p:nvSpPr>
        <p:spPr>
          <a:xfrm>
            <a:off x="269241" y="1189179"/>
            <a:ext cx="11653523" cy="205203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2330448"/>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1"/>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8" y="434680"/>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5" y="1413777"/>
            <a:ext cx="5332362" cy="2087516"/>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2"/>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129737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2699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3412143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8936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838533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92" anchor="t" anchorCtr="0">
            <a:normAutofit/>
          </a:bodyPr>
          <a:lstStyle>
            <a:lvl1pPr>
              <a:defRPr sz="6598">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063074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Tree>
    <p:extLst>
      <p:ext uri="{BB962C8B-B14F-4D97-AF65-F5344CB8AC3E}">
        <p14:creationId xmlns:p14="http://schemas.microsoft.com/office/powerpoint/2010/main" val="239426623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50202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2839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58020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6548"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067822"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1124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BDD3A76-216D-4FEC-9184-0EA9032FC830}" type="datetimeFigureOut">
              <a:rPr lang="en-US" smtClean="0"/>
              <a:t>10/10/2017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F227B-ED81-4668-9844-2185980AF174}" type="slidenum">
              <a:rPr lang="en-US" smtClean="0"/>
              <a:t>‹#›</a:t>
            </a:fld>
            <a:endParaRPr lang="en-US"/>
          </a:p>
        </p:txBody>
      </p:sp>
    </p:spTree>
    <p:extLst>
      <p:ext uri="{BB962C8B-B14F-4D97-AF65-F5344CB8AC3E}">
        <p14:creationId xmlns:p14="http://schemas.microsoft.com/office/powerpoint/2010/main" val="408342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DD3A76-216D-4FEC-9184-0EA9032FC830}" type="datetimeFigureOut">
              <a:rPr lang="en-US" smtClean="0"/>
              <a:t>10/10/2017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F227B-ED81-4668-9844-2185980AF174}" type="slidenum">
              <a:rPr lang="en-US" smtClean="0"/>
              <a:t>‹#›</a:t>
            </a:fld>
            <a:endParaRPr lang="en-US"/>
          </a:p>
        </p:txBody>
      </p:sp>
    </p:spTree>
    <p:extLst>
      <p:ext uri="{BB962C8B-B14F-4D97-AF65-F5344CB8AC3E}">
        <p14:creationId xmlns:p14="http://schemas.microsoft.com/office/powerpoint/2010/main" val="286136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BDD3A76-216D-4FEC-9184-0EA9032FC830}" type="datetimeFigureOut">
              <a:rPr lang="en-US" smtClean="0"/>
              <a:t>10/10/2017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F227B-ED81-4668-9844-2185980AF174}" type="slidenum">
              <a:rPr lang="en-US" smtClean="0"/>
              <a:t>‹#›</a:t>
            </a:fld>
            <a:endParaRPr lang="en-US"/>
          </a:p>
        </p:txBody>
      </p:sp>
    </p:spTree>
    <p:extLst>
      <p:ext uri="{BB962C8B-B14F-4D97-AF65-F5344CB8AC3E}">
        <p14:creationId xmlns:p14="http://schemas.microsoft.com/office/powerpoint/2010/main" val="156392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BDD3A76-216D-4FEC-9184-0EA9032FC830}" type="datetimeFigureOut">
              <a:rPr lang="en-US" smtClean="0"/>
              <a:t>10/10/2017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2F227B-ED81-4668-9844-2185980AF174}" type="slidenum">
              <a:rPr lang="en-US" smtClean="0"/>
              <a:t>‹#›</a:t>
            </a:fld>
            <a:endParaRPr lang="en-US"/>
          </a:p>
        </p:txBody>
      </p:sp>
    </p:spTree>
    <p:extLst>
      <p:ext uri="{BB962C8B-B14F-4D97-AF65-F5344CB8AC3E}">
        <p14:creationId xmlns:p14="http://schemas.microsoft.com/office/powerpoint/2010/main" val="195795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43746" t="7803" b="7803"/>
          <a:stretch/>
        </p:blipFill>
        <p:spPr>
          <a:xfrm>
            <a:off x="5332731" y="0"/>
            <a:ext cx="6857539" cy="6858000"/>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6" name="MS logo white - EMF"/>
          <p:cNvPicPr>
            <a:picLocks noChangeAspect="1"/>
          </p:cNvPicPr>
          <p:nvPr/>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36081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BDD3A76-216D-4FEC-9184-0EA9032FC830}" type="datetimeFigureOut">
              <a:rPr lang="en-US" smtClean="0"/>
              <a:t>10/10/2017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2F227B-ED81-4668-9844-2185980AF174}" type="slidenum">
              <a:rPr lang="en-US" smtClean="0"/>
              <a:t>‹#›</a:t>
            </a:fld>
            <a:endParaRPr lang="en-US"/>
          </a:p>
        </p:txBody>
      </p:sp>
    </p:spTree>
    <p:extLst>
      <p:ext uri="{BB962C8B-B14F-4D97-AF65-F5344CB8AC3E}">
        <p14:creationId xmlns:p14="http://schemas.microsoft.com/office/powerpoint/2010/main" val="129998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BDD3A76-216D-4FEC-9184-0EA9032FC830}" type="datetimeFigureOut">
              <a:rPr lang="en-US" smtClean="0"/>
              <a:t>10/10/2017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2F227B-ED81-4668-9844-2185980AF174}" type="slidenum">
              <a:rPr lang="en-US" smtClean="0"/>
              <a:t>‹#›</a:t>
            </a:fld>
            <a:endParaRPr lang="en-US"/>
          </a:p>
        </p:txBody>
      </p:sp>
    </p:spTree>
    <p:extLst>
      <p:ext uri="{BB962C8B-B14F-4D97-AF65-F5344CB8AC3E}">
        <p14:creationId xmlns:p14="http://schemas.microsoft.com/office/powerpoint/2010/main" val="3316988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DD3A76-216D-4FEC-9184-0EA9032FC830}" type="datetimeFigureOut">
              <a:rPr lang="en-US" smtClean="0"/>
              <a:t>10/10/2017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2F227B-ED81-4668-9844-2185980AF174}" type="slidenum">
              <a:rPr lang="en-US" smtClean="0"/>
              <a:t>‹#›</a:t>
            </a:fld>
            <a:endParaRPr lang="en-US"/>
          </a:p>
        </p:txBody>
      </p:sp>
    </p:spTree>
    <p:extLst>
      <p:ext uri="{BB962C8B-B14F-4D97-AF65-F5344CB8AC3E}">
        <p14:creationId xmlns:p14="http://schemas.microsoft.com/office/powerpoint/2010/main" val="64308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DD3A76-216D-4FEC-9184-0EA9032FC830}" type="datetimeFigureOut">
              <a:rPr lang="en-US" smtClean="0"/>
              <a:t>10/10/2017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2F227B-ED81-4668-9844-2185980AF174}" type="slidenum">
              <a:rPr lang="en-US" smtClean="0"/>
              <a:t>‹#›</a:t>
            </a:fld>
            <a:endParaRPr lang="en-US"/>
          </a:p>
        </p:txBody>
      </p:sp>
    </p:spTree>
    <p:extLst>
      <p:ext uri="{BB962C8B-B14F-4D97-AF65-F5344CB8AC3E}">
        <p14:creationId xmlns:p14="http://schemas.microsoft.com/office/powerpoint/2010/main" val="46971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DD3A76-216D-4FEC-9184-0EA9032FC830}" type="datetimeFigureOut">
              <a:rPr lang="en-US" smtClean="0"/>
              <a:t>10/10/2017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2F227B-ED81-4668-9844-2185980AF174}" type="slidenum">
              <a:rPr lang="en-US" smtClean="0"/>
              <a:t>‹#›</a:t>
            </a:fld>
            <a:endParaRPr lang="en-US"/>
          </a:p>
        </p:txBody>
      </p:sp>
    </p:spTree>
    <p:extLst>
      <p:ext uri="{BB962C8B-B14F-4D97-AF65-F5344CB8AC3E}">
        <p14:creationId xmlns:p14="http://schemas.microsoft.com/office/powerpoint/2010/main" val="364746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DD3A76-216D-4FEC-9184-0EA9032FC830}" type="datetimeFigureOut">
              <a:rPr lang="en-US" smtClean="0"/>
              <a:t>10/10/2017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F227B-ED81-4668-9844-2185980AF174}" type="slidenum">
              <a:rPr lang="en-US" smtClean="0"/>
              <a:t>‹#›</a:t>
            </a:fld>
            <a:endParaRPr lang="en-US"/>
          </a:p>
        </p:txBody>
      </p:sp>
    </p:spTree>
    <p:extLst>
      <p:ext uri="{BB962C8B-B14F-4D97-AF65-F5344CB8AC3E}">
        <p14:creationId xmlns:p14="http://schemas.microsoft.com/office/powerpoint/2010/main" val="168193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DD3A76-216D-4FEC-9184-0EA9032FC830}" type="datetimeFigureOut">
              <a:rPr lang="en-US" smtClean="0"/>
              <a:t>10/10/2017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F227B-ED81-4668-9844-2185980AF174}" type="slidenum">
              <a:rPr lang="en-US" smtClean="0"/>
              <a:t>‹#›</a:t>
            </a:fld>
            <a:endParaRPr lang="en-US"/>
          </a:p>
        </p:txBody>
      </p:sp>
    </p:spTree>
    <p:extLst>
      <p:ext uri="{BB962C8B-B14F-4D97-AF65-F5344CB8AC3E}">
        <p14:creationId xmlns:p14="http://schemas.microsoft.com/office/powerpoint/2010/main" val="178551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442446"/>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81" indent="-236500">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77" indent="-336080">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5985" rtl="0" eaLnBrk="1" latinLnBrk="0" hangingPunct="1">
              <a:spcBef>
                <a:spcPct val="20000"/>
              </a:spcBef>
              <a:spcAft>
                <a:spcPts val="800"/>
              </a:spcAft>
              <a:buFont typeface="Arial" pitchFamily="34" charset="0"/>
              <a:buNone/>
            </a:pPr>
            <a:r>
              <a:rPr lang="en-US"/>
              <a:t>Click to edit Master text styles</a:t>
            </a:r>
          </a:p>
          <a:p>
            <a:pPr marL="0" lvl="1" indent="0" algn="l" defTabSz="895985" rtl="0" eaLnBrk="1" latinLnBrk="0" hangingPunct="1">
              <a:spcBef>
                <a:spcPct val="20000"/>
              </a:spcBef>
              <a:spcAft>
                <a:spcPts val="800"/>
              </a:spcAft>
              <a:buFont typeface="Arial" pitchFamily="34" charset="0"/>
              <a:buNone/>
            </a:pPr>
            <a:r>
              <a:rPr lang="en-US"/>
              <a:t>Second level</a:t>
            </a:r>
          </a:p>
          <a:p>
            <a:pPr marL="0" lvl="2" indent="0" algn="l" defTabSz="895985"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883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080" indent="-33608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85"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36650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44898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129665"/>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47956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58960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6836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78371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9327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28561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188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47440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167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88981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0365982"/>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5967140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87542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442522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91603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3428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706008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508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408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7908979"/>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285232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94238221"/>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61119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dirty="0"/>
              <a:t>Click to edit Master title style</a:t>
            </a:r>
          </a:p>
        </p:txBody>
      </p:sp>
      <p:sp>
        <p:nvSpPr>
          <p:cNvPr id="5" name="Text Placeholder 4"/>
          <p:cNvSpPr>
            <a:spLocks noGrp="1"/>
          </p:cNvSpPr>
          <p:nvPr>
            <p:ph type="body" sz="quarter" idx="10"/>
          </p:nvPr>
        </p:nvSpPr>
        <p:spPr>
          <a:xfrm>
            <a:off x="269240" y="1635898"/>
            <a:ext cx="11653523" cy="2113955"/>
          </a:xfrm>
          <a:prstGeom prst="rect">
            <a:avLst/>
          </a:prstGeom>
        </p:spPr>
        <p:txBody>
          <a:bodyPr lIns="150602" tIns="120481" rIns="150602" bIns="120481"/>
          <a:lstStyle>
            <a:lvl1pPr>
              <a:defRPr>
                <a:solidFill>
                  <a:srgbClr val="00B0F0"/>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53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Walkin (event nam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8" name="MS logo white - EMF"/>
          <p:cNvPicPr>
            <a:picLocks noChangeAspect="1"/>
          </p:cNvPicPr>
          <p:nvPr userDrawn="1"/>
        </p:nvPicPr>
        <p:blipFill>
          <a:blip r:embed="rId2"/>
          <a:stretch>
            <a:fillRect/>
          </a:stretch>
        </p:blipFill>
        <p:spPr bwMode="black">
          <a:xfrm>
            <a:off x="451632" y="6083105"/>
            <a:ext cx="1423303" cy="304828"/>
          </a:xfrm>
          <a:prstGeom prst="rect">
            <a:avLst/>
          </a:prstGeom>
        </p:spPr>
      </p:pic>
    </p:spTree>
    <p:extLst>
      <p:ext uri="{BB962C8B-B14F-4D97-AF65-F5344CB8AC3E}">
        <p14:creationId xmlns:p14="http://schemas.microsoft.com/office/powerpoint/2010/main" val="16556621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5244" b="10360"/>
          <a:stretch/>
        </p:blipFill>
        <p:spPr>
          <a:xfrm>
            <a:off x="-1"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6083105"/>
            <a:ext cx="1423303" cy="304828"/>
          </a:xfrm>
          <a:prstGeom prst="rect">
            <a:avLst/>
          </a:prstGeom>
        </p:spPr>
      </p:pic>
    </p:spTree>
    <p:extLst>
      <p:ext uri="{BB962C8B-B14F-4D97-AF65-F5344CB8AC3E}">
        <p14:creationId xmlns:p14="http://schemas.microsoft.com/office/powerpoint/2010/main" val="3181501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7" name="MS logo white - EMF"/>
          <p:cNvPicPr>
            <a:picLocks noChangeAspect="1"/>
          </p:cNvPicPr>
          <p:nvPr userDrawn="1"/>
        </p:nvPicPr>
        <p:blipFill>
          <a:blip r:embed="rId2"/>
          <a:stretch>
            <a:fillRect/>
          </a:stretch>
        </p:blipFill>
        <p:spPr bwMode="black">
          <a:xfrm>
            <a:off x="451632" y="6083105"/>
            <a:ext cx="1423303" cy="304828"/>
          </a:xfrm>
          <a:prstGeom prst="rect">
            <a:avLst/>
          </a:prstGeom>
        </p:spPr>
      </p:pic>
    </p:spTree>
    <p:extLst>
      <p:ext uri="{BB962C8B-B14F-4D97-AF65-F5344CB8AC3E}">
        <p14:creationId xmlns:p14="http://schemas.microsoft.com/office/powerpoint/2010/main" val="186729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MS logo white - EMF"/>
          <p:cNvPicPr>
            <a:picLocks noChangeAspect="1"/>
          </p:cNvPicPr>
          <p:nvPr userDrawn="1"/>
        </p:nvPicPr>
        <p:blipFill>
          <a:blip r:embed="rId2"/>
          <a:stretch>
            <a:fillRect/>
          </a:stretch>
        </p:blipFill>
        <p:spPr bwMode="black">
          <a:xfrm>
            <a:off x="451632" y="6083105"/>
            <a:ext cx="1423303" cy="304828"/>
          </a:xfrm>
          <a:prstGeom prst="rect">
            <a:avLst/>
          </a:prstGeom>
        </p:spPr>
      </p:pic>
      <p:pic>
        <p:nvPicPr>
          <p:cNvPr id="6" name="Picture 5"/>
          <p:cNvPicPr>
            <a:picLocks noChangeAspect="1"/>
          </p:cNvPicPr>
          <p:nvPr userDrawn="1"/>
        </p:nvPicPr>
        <p:blipFill rotWithShape="1">
          <a:blip r:embed="rId3"/>
          <a:srcRect l="37330" t="11255" r="14683" b="16717"/>
          <a:stretch/>
        </p:blipFill>
        <p:spPr>
          <a:xfrm>
            <a:off x="5333417" y="2"/>
            <a:ext cx="6858583" cy="6860704"/>
          </a:xfrm>
          <a:prstGeom prst="rect">
            <a:avLst/>
          </a:prstGeom>
        </p:spPr>
      </p:pic>
    </p:spTree>
    <p:extLst>
      <p:ext uri="{BB962C8B-B14F-4D97-AF65-F5344CB8AC3E}">
        <p14:creationId xmlns:p14="http://schemas.microsoft.com/office/powerpoint/2010/main" val="26784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7168031"/>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9529500"/>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012951576"/>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07569533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096156464"/>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2637097"/>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464005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476017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2156945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5953555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4096394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42041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3946927"/>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7464710"/>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2017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1958323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2782270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97322734"/>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667777403"/>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559652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8"/>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294"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1" y="3878574"/>
            <a:ext cx="7171337" cy="1792326"/>
          </a:xfrm>
          <a:noFill/>
        </p:spPr>
        <p:txBody>
          <a:bodyPr tIns="109728"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4091326868"/>
      </p:ext>
    </p:extLst>
  </p:cSld>
  <p:clrMapOvr>
    <a:masterClrMapping/>
  </p:clrMapOvr>
  <p:transition spd="slow"/>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8894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5871771"/>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38619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4353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7275360"/>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6169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0" indent="0">
              <a:buNone/>
              <a:defRPr/>
            </a:lvl3pPr>
            <a:lvl4pPr marL="448060" indent="0">
              <a:buNone/>
              <a:defRPr/>
            </a:lvl4pPr>
            <a:lvl5pPr marL="6720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610562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203064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9898204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43294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2657059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1" hangingPunct="1">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p:nvPicPr>
        <p:blipFill>
          <a:blip r:embed="rId2"/>
          <a:stretch>
            <a:fillRect/>
          </a:stretch>
        </p:blipFill>
        <p:spPr>
          <a:xfrm>
            <a:off x="-241654" y="1927277"/>
            <a:ext cx="7744259" cy="2106897"/>
          </a:xfrm>
          <a:prstGeom prst="rect">
            <a:avLst/>
          </a:prstGeom>
        </p:spPr>
      </p:pic>
      <p:sp>
        <p:nvSpPr>
          <p:cNvPr id="6" name="Rectangle 5"/>
          <p:cNvSpPr/>
          <p:nvPr/>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eaLnBrk="1" hangingPunct="1">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991701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eaLnBrk="1" hangingPunct="1">
              <a:lnSpc>
                <a:spcPct val="90000"/>
              </a:lnSpc>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2" y="3441247"/>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05176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7524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1158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17173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3718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583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43916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59858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1509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6085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625993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9"/>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algn="ctr" defTabSz="913927" eaLnBrk="1" hangingPunct="1"/>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2" y="4773828"/>
            <a:ext cx="5826761" cy="1791549"/>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40131346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6548"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067822"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70769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7822"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65579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564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47663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004339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902029"/>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332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9278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eaLnBrk="1" hangingPunct="1"/>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4561413"/>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fontAlgn="auto">
              <a:spcBef>
                <a:spcPts val="0"/>
              </a:spcBef>
              <a:spcAft>
                <a:spcPts val="0"/>
              </a:spcAft>
            </a:pPr>
            <a:r>
              <a:rPr lang="en-US" sz="686" dirty="0">
                <a:gradFill>
                  <a:gsLst>
                    <a:gs pos="0">
                      <a:srgbClr val="FFFFFF"/>
                    </a:gs>
                    <a:gs pos="100000">
                      <a:srgbClr val="FFFFFF"/>
                    </a:gs>
                  </a:gsLst>
                  <a:lin ang="5400000" scaled="0"/>
                </a:gradFill>
                <a:latin typeface="Segoe UI"/>
                <a:ea typeface=""/>
                <a:cs typeface="Segoe UI" pitchFamily="34" charset="0"/>
              </a:rPr>
              <a:t>© 2016 Microsoft Corporation. All rights reserved. </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8707913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3395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811" y="5612011"/>
            <a:ext cx="2599604" cy="1165327"/>
          </a:xfrm>
          <a:prstGeom prst="rect">
            <a:avLst/>
          </a:prstGeom>
        </p:spPr>
      </p:pic>
      <p:pic>
        <p:nvPicPr>
          <p:cNvPr id="4" name="Picture 3"/>
          <p:cNvPicPr>
            <a:picLocks noChangeAspect="1"/>
          </p:cNvPicPr>
          <p:nvPr userDrawn="1"/>
        </p:nvPicPr>
        <p:blipFill>
          <a:blip r:embed="rId3"/>
          <a:stretch>
            <a:fillRect/>
          </a:stretch>
        </p:blipFill>
        <p:spPr>
          <a:xfrm>
            <a:off x="1460416" y="1592815"/>
            <a:ext cx="9271173" cy="3672373"/>
          </a:xfrm>
          <a:prstGeom prst="rect">
            <a:avLst/>
          </a:prstGeom>
        </p:spPr>
      </p:pic>
    </p:spTree>
    <p:extLst>
      <p:ext uri="{BB962C8B-B14F-4D97-AF65-F5344CB8AC3E}">
        <p14:creationId xmlns:p14="http://schemas.microsoft.com/office/powerpoint/2010/main" val="151746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stretch>
            <a:fillRect/>
          </a:stretch>
        </p:blipFill>
        <p:spPr>
          <a:xfrm>
            <a:off x="6096002" y="1019413"/>
            <a:ext cx="5374293" cy="5090553"/>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1" y="5612011"/>
            <a:ext cx="2599604" cy="1165327"/>
          </a:xfrm>
          <a:prstGeom prst="rect">
            <a:avLst/>
          </a:prstGeom>
        </p:spPr>
      </p:pic>
    </p:spTree>
    <p:extLst>
      <p:ext uri="{BB962C8B-B14F-4D97-AF65-F5344CB8AC3E}">
        <p14:creationId xmlns:p14="http://schemas.microsoft.com/office/powerpoint/2010/main" val="902038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stretch>
            <a:fillRect/>
          </a:stretch>
        </p:blipFill>
        <p:spPr>
          <a:xfrm>
            <a:off x="5942770" y="746577"/>
            <a:ext cx="5531719" cy="5364851"/>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1" y="5612011"/>
            <a:ext cx="2599604" cy="1165327"/>
          </a:xfrm>
          <a:prstGeom prst="rect">
            <a:avLst/>
          </a:prstGeom>
        </p:spPr>
      </p:pic>
    </p:spTree>
    <p:extLst>
      <p:ext uri="{BB962C8B-B14F-4D97-AF65-F5344CB8AC3E}">
        <p14:creationId xmlns:p14="http://schemas.microsoft.com/office/powerpoint/2010/main" val="221464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4" name="Picture 3"/>
          <p:cNvPicPr>
            <a:picLocks noChangeAspect="1"/>
          </p:cNvPicPr>
          <p:nvPr userDrawn="1"/>
        </p:nvPicPr>
        <p:blipFill>
          <a:blip r:embed="rId2"/>
          <a:stretch>
            <a:fillRect/>
          </a:stretch>
        </p:blipFill>
        <p:spPr>
          <a:xfrm>
            <a:off x="6006358" y="291104"/>
            <a:ext cx="5378490" cy="5814171"/>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1" y="5612011"/>
            <a:ext cx="2599604" cy="1165327"/>
          </a:xfrm>
          <a:prstGeom prst="rect">
            <a:avLst/>
          </a:prstGeom>
        </p:spPr>
      </p:pic>
    </p:spTree>
    <p:extLst>
      <p:ext uri="{BB962C8B-B14F-4D97-AF65-F5344CB8AC3E}">
        <p14:creationId xmlns:p14="http://schemas.microsoft.com/office/powerpoint/2010/main" val="1531107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2" name="Picture 1"/>
          <p:cNvPicPr>
            <a:picLocks noChangeAspect="1"/>
          </p:cNvPicPr>
          <p:nvPr userDrawn="1"/>
        </p:nvPicPr>
        <p:blipFill>
          <a:blip r:embed="rId2"/>
          <a:stretch>
            <a:fillRect/>
          </a:stretch>
        </p:blipFill>
        <p:spPr>
          <a:xfrm>
            <a:off x="6091088" y="470067"/>
            <a:ext cx="5392953" cy="56846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1" y="5612011"/>
            <a:ext cx="2599604" cy="1165327"/>
          </a:xfrm>
          <a:prstGeom prst="rect">
            <a:avLst/>
          </a:prstGeom>
        </p:spPr>
      </p:pic>
    </p:spTree>
    <p:extLst>
      <p:ext uri="{BB962C8B-B14F-4D97-AF65-F5344CB8AC3E}">
        <p14:creationId xmlns:p14="http://schemas.microsoft.com/office/powerpoint/2010/main" val="20563017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3964972"/>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28874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stretch>
            <a:fillRect/>
          </a:stretch>
        </p:blipFill>
        <p:spPr>
          <a:xfrm>
            <a:off x="6185641" y="1078296"/>
            <a:ext cx="5334758" cy="503431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1" y="5612011"/>
            <a:ext cx="2599604" cy="1165327"/>
          </a:xfrm>
          <a:prstGeom prst="rect">
            <a:avLst/>
          </a:prstGeom>
        </p:spPr>
      </p:pic>
    </p:spTree>
    <p:extLst>
      <p:ext uri="{BB962C8B-B14F-4D97-AF65-F5344CB8AC3E}">
        <p14:creationId xmlns:p14="http://schemas.microsoft.com/office/powerpoint/2010/main" val="1232751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2" name="Picture 1"/>
          <p:cNvPicPr>
            <a:picLocks noChangeAspect="1"/>
          </p:cNvPicPr>
          <p:nvPr userDrawn="1"/>
        </p:nvPicPr>
        <p:blipFill>
          <a:blip r:embed="rId2"/>
          <a:stretch>
            <a:fillRect/>
          </a:stretch>
        </p:blipFill>
        <p:spPr>
          <a:xfrm>
            <a:off x="6159468" y="918682"/>
            <a:ext cx="5428517" cy="52968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1" y="5612011"/>
            <a:ext cx="2599604" cy="1165327"/>
          </a:xfrm>
          <a:prstGeom prst="rect">
            <a:avLst/>
          </a:prstGeom>
        </p:spPr>
      </p:pic>
    </p:spTree>
    <p:extLst>
      <p:ext uri="{BB962C8B-B14F-4D97-AF65-F5344CB8AC3E}">
        <p14:creationId xmlns:p14="http://schemas.microsoft.com/office/powerpoint/2010/main" val="6879363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5892599" y="829029"/>
            <a:ext cx="5667588" cy="5364341"/>
          </a:xfrm>
          <a:prstGeom prst="rect">
            <a:avLst/>
          </a:prstGeom>
        </p:spPr>
      </p:pic>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1" y="5612011"/>
            <a:ext cx="2599604" cy="1165327"/>
          </a:xfrm>
          <a:prstGeom prst="rect">
            <a:avLst/>
          </a:prstGeom>
        </p:spPr>
      </p:pic>
    </p:spTree>
    <p:extLst>
      <p:ext uri="{BB962C8B-B14F-4D97-AF65-F5344CB8AC3E}">
        <p14:creationId xmlns:p14="http://schemas.microsoft.com/office/powerpoint/2010/main" val="34072883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6006358" y="739373"/>
            <a:ext cx="5559730" cy="5453995"/>
          </a:xfrm>
          <a:prstGeom prst="rect">
            <a:avLst/>
          </a:prstGeom>
        </p:spPr>
      </p:pic>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1" y="5612011"/>
            <a:ext cx="2599604" cy="1165327"/>
          </a:xfrm>
          <a:prstGeom prst="rect">
            <a:avLst/>
          </a:prstGeom>
        </p:spPr>
      </p:pic>
    </p:spTree>
    <p:extLst>
      <p:ext uri="{BB962C8B-B14F-4D97-AF65-F5344CB8AC3E}">
        <p14:creationId xmlns:p14="http://schemas.microsoft.com/office/powerpoint/2010/main" val="26050523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811" y="5612011"/>
            <a:ext cx="2599604" cy="1165327"/>
          </a:xfrm>
          <a:prstGeom prst="rect">
            <a:avLst/>
          </a:prstGeom>
        </p:spPr>
      </p:pic>
      <p:pic>
        <p:nvPicPr>
          <p:cNvPr id="7" name="Picture 6"/>
          <p:cNvPicPr>
            <a:picLocks noChangeAspect="1"/>
          </p:cNvPicPr>
          <p:nvPr userDrawn="1"/>
        </p:nvPicPr>
        <p:blipFill>
          <a:blip r:embed="rId3"/>
          <a:stretch>
            <a:fillRect/>
          </a:stretch>
        </p:blipFill>
        <p:spPr>
          <a:xfrm>
            <a:off x="6136133" y="1547451"/>
            <a:ext cx="5607657" cy="4566566"/>
          </a:xfrm>
          <a:prstGeom prst="rect">
            <a:avLst/>
          </a:prstGeom>
        </p:spPr>
      </p:pic>
    </p:spTree>
    <p:extLst>
      <p:ext uri="{BB962C8B-B14F-4D97-AF65-F5344CB8AC3E}">
        <p14:creationId xmlns:p14="http://schemas.microsoft.com/office/powerpoint/2010/main" val="1340074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1449763"/>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1278330"/>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29897"/>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0800439"/>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pic>
        <p:nvPicPr>
          <p:cNvPr id="4" name="Picture 3"/>
          <p:cNvPicPr>
            <a:picLocks noChangeAspect="1"/>
          </p:cNvPicPr>
          <p:nvPr userDrawn="1"/>
        </p:nvPicPr>
        <p:blipFill>
          <a:blip r:embed="rId3"/>
          <a:stretch>
            <a:fillRect/>
          </a:stretch>
        </p:blipFill>
        <p:spPr>
          <a:xfrm>
            <a:off x="1460415" y="1592814"/>
            <a:ext cx="9271173" cy="3672373"/>
          </a:xfrm>
          <a:prstGeom prst="rect">
            <a:avLst/>
          </a:prstGeom>
        </p:spPr>
      </p:pic>
    </p:spTree>
    <p:extLst>
      <p:ext uri="{BB962C8B-B14F-4D97-AF65-F5344CB8AC3E}">
        <p14:creationId xmlns:p14="http://schemas.microsoft.com/office/powerpoint/2010/main" val="32803891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93104171"/>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_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stretch>
            <a:fillRect/>
          </a:stretch>
        </p:blipFill>
        <p:spPr>
          <a:xfrm>
            <a:off x="6096001" y="1019412"/>
            <a:ext cx="5374293" cy="5090553"/>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30445846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stretch>
            <a:fillRect/>
          </a:stretch>
        </p:blipFill>
        <p:spPr>
          <a:xfrm>
            <a:off x="5942769" y="746576"/>
            <a:ext cx="5531719" cy="5364851"/>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26122675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4" name="Picture 3"/>
          <p:cNvPicPr>
            <a:picLocks noChangeAspect="1"/>
          </p:cNvPicPr>
          <p:nvPr userDrawn="1"/>
        </p:nvPicPr>
        <p:blipFill>
          <a:blip r:embed="rId2"/>
          <a:stretch>
            <a:fillRect/>
          </a:stretch>
        </p:blipFill>
        <p:spPr>
          <a:xfrm>
            <a:off x="6006358" y="291103"/>
            <a:ext cx="5378490" cy="5814171"/>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3953937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2" name="Picture 1"/>
          <p:cNvPicPr>
            <a:picLocks noChangeAspect="1"/>
          </p:cNvPicPr>
          <p:nvPr userDrawn="1"/>
        </p:nvPicPr>
        <p:blipFill>
          <a:blip r:embed="rId2"/>
          <a:stretch>
            <a:fillRect/>
          </a:stretch>
        </p:blipFill>
        <p:spPr>
          <a:xfrm>
            <a:off x="6091087" y="470067"/>
            <a:ext cx="5392953" cy="56846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11375131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stretch>
            <a:fillRect/>
          </a:stretch>
        </p:blipFill>
        <p:spPr>
          <a:xfrm>
            <a:off x="6185641" y="1078295"/>
            <a:ext cx="5334758" cy="5034317"/>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39648175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_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2" name="Picture 1"/>
          <p:cNvPicPr>
            <a:picLocks noChangeAspect="1"/>
          </p:cNvPicPr>
          <p:nvPr userDrawn="1"/>
        </p:nvPicPr>
        <p:blipFill>
          <a:blip r:embed="rId2"/>
          <a:stretch>
            <a:fillRect/>
          </a:stretch>
        </p:blipFill>
        <p:spPr>
          <a:xfrm>
            <a:off x="6159467" y="918682"/>
            <a:ext cx="5428517" cy="52968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297551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1_Atlanta title">
    <p:bg>
      <p:bgPr>
        <a:solidFill>
          <a:srgbClr val="00BCF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5892598" y="829028"/>
            <a:ext cx="5667588" cy="5364341"/>
          </a:xfrm>
          <a:prstGeom prst="rect">
            <a:avLst/>
          </a:prstGeom>
        </p:spPr>
      </p:pic>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42458830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Frankfurt title">
    <p:bg>
      <p:bgPr>
        <a:solidFill>
          <a:srgbClr val="00BCF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6006358" y="739373"/>
            <a:ext cx="5559730" cy="5453995"/>
          </a:xfrm>
          <a:prstGeom prst="rect">
            <a:avLst/>
          </a:prstGeom>
        </p:spPr>
      </p:pic>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3705336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1_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pic>
        <p:nvPicPr>
          <p:cNvPr id="7" name="Picture 6"/>
          <p:cNvPicPr>
            <a:picLocks noChangeAspect="1"/>
          </p:cNvPicPr>
          <p:nvPr userDrawn="1"/>
        </p:nvPicPr>
        <p:blipFill>
          <a:blip r:embed="rId3"/>
          <a:stretch>
            <a:fillRect/>
          </a:stretch>
        </p:blipFill>
        <p:spPr>
          <a:xfrm>
            <a:off x="6136132" y="1547451"/>
            <a:ext cx="5607657" cy="4566566"/>
          </a:xfrm>
          <a:prstGeom prst="rect">
            <a:avLst/>
          </a:prstGeom>
        </p:spPr>
      </p:pic>
    </p:spTree>
    <p:extLst>
      <p:ext uri="{BB962C8B-B14F-4D97-AF65-F5344CB8AC3E}">
        <p14:creationId xmlns:p14="http://schemas.microsoft.com/office/powerpoint/2010/main" val="3677872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16327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3324879"/>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6732446"/>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4043936"/>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8930616"/>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8156739"/>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3" spc="-98" baseline="0">
                <a:gradFill>
                  <a:gsLst>
                    <a:gs pos="0">
                      <a:schemeClr val="accent1">
                        <a:lumMod val="5000"/>
                        <a:lumOff val="95000"/>
                      </a:schemeClr>
                    </a:gs>
                    <a:gs pos="100000">
                      <a:schemeClr val="tx1"/>
                    </a:gs>
                  </a:gsLst>
                  <a:lin ang="5400000" scaled="1"/>
                </a:gradFill>
              </a:defRPr>
            </a:lvl1pPr>
          </a:lstStyle>
          <a:p>
            <a:r>
              <a:rPr lang="en-US"/>
              <a:t>Section title</a:t>
            </a:r>
          </a:p>
        </p:txBody>
      </p:sp>
    </p:spTree>
    <p:extLst>
      <p:ext uri="{BB962C8B-B14F-4D97-AF65-F5344CB8AC3E}">
        <p14:creationId xmlns:p14="http://schemas.microsoft.com/office/powerpoint/2010/main" val="1293471326"/>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gradFill>
                  <a:gsLst>
                    <a:gs pos="0">
                      <a:schemeClr val="accent1">
                        <a:lumMod val="5000"/>
                        <a:lumOff val="95000"/>
                      </a:schemeClr>
                    </a:gs>
                    <a:gs pos="100000">
                      <a:schemeClr val="tx1"/>
                    </a:gs>
                  </a:gsLst>
                  <a:lin ang="5400000" scaled="1"/>
                </a:gradFill>
              </a:defRPr>
            </a:lvl1pPr>
          </a:lstStyle>
          <a:p>
            <a:r>
              <a:rPr lang="en-US"/>
              <a:t>Section title</a:t>
            </a:r>
          </a:p>
        </p:txBody>
      </p:sp>
    </p:spTree>
    <p:extLst>
      <p:ext uri="{BB962C8B-B14F-4D97-AF65-F5344CB8AC3E}">
        <p14:creationId xmlns:p14="http://schemas.microsoft.com/office/powerpoint/2010/main" val="3274731927"/>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2375523"/>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16148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9764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250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510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2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0170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9600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2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0965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36860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2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23719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sp>
        <p:nvSpPr>
          <p:cNvPr id="5" name="TextBox 4"/>
          <p:cNvSpPr txBox="1"/>
          <p:nvPr userDrawn="1"/>
        </p:nvSpPr>
        <p:spPr>
          <a:xfrm>
            <a:off x="277021" y="2831300"/>
            <a:ext cx="4213151" cy="1862139"/>
          </a:xfrm>
          <a:prstGeom prst="rect">
            <a:avLst/>
          </a:prstGeom>
          <a:noFill/>
        </p:spPr>
        <p:txBody>
          <a:bodyPr wrap="square" lIns="179234" tIns="143387" rIns="179234" bIns="143387"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292"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292"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7" name="Picture 6"/>
          <p:cNvPicPr>
            <a:picLocks noChangeAspect="1"/>
          </p:cNvPicPr>
          <p:nvPr userDrawn="1"/>
        </p:nvPicPr>
        <p:blipFill>
          <a:blip r:embed="rId2"/>
          <a:stretch>
            <a:fillRect/>
          </a:stretch>
        </p:blipFill>
        <p:spPr>
          <a:xfrm>
            <a:off x="6096002" y="1019413"/>
            <a:ext cx="5374293" cy="509055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1" y="5612011"/>
            <a:ext cx="2599604" cy="1165327"/>
          </a:xfrm>
          <a:prstGeom prst="rect">
            <a:avLst/>
          </a:prstGeom>
        </p:spPr>
      </p:pic>
    </p:spTree>
    <p:extLst>
      <p:ext uri="{BB962C8B-B14F-4D97-AF65-F5344CB8AC3E}">
        <p14:creationId xmlns:p14="http://schemas.microsoft.com/office/powerpoint/2010/main" val="3098899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1" y="2831300"/>
            <a:ext cx="4213151" cy="1862139"/>
          </a:xfrm>
          <a:prstGeom prst="rect">
            <a:avLst/>
          </a:prstGeom>
          <a:noFill/>
        </p:spPr>
        <p:txBody>
          <a:bodyPr wrap="square" lIns="179234" tIns="143387" rIns="179234" bIns="143387"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292"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292"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2"/>
          <a:stretch>
            <a:fillRect/>
          </a:stretch>
        </p:blipFill>
        <p:spPr>
          <a:xfrm>
            <a:off x="5942770" y="746577"/>
            <a:ext cx="5531719" cy="5364851"/>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1" y="5612011"/>
            <a:ext cx="2599604" cy="1165327"/>
          </a:xfrm>
          <a:prstGeom prst="rect">
            <a:avLst/>
          </a:prstGeom>
        </p:spPr>
      </p:pic>
    </p:spTree>
    <p:extLst>
      <p:ext uri="{BB962C8B-B14F-4D97-AF65-F5344CB8AC3E}">
        <p14:creationId xmlns:p14="http://schemas.microsoft.com/office/powerpoint/2010/main" val="26720157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1" y="2831300"/>
            <a:ext cx="4213151" cy="1862139"/>
          </a:xfrm>
          <a:prstGeom prst="rect">
            <a:avLst/>
          </a:prstGeom>
          <a:noFill/>
        </p:spPr>
        <p:txBody>
          <a:bodyPr wrap="square" lIns="179234" tIns="143387" rIns="179234" bIns="143387"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292"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292"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2"/>
          <a:stretch>
            <a:fillRect/>
          </a:stretch>
        </p:blipFill>
        <p:spPr>
          <a:xfrm>
            <a:off x="6006358" y="291104"/>
            <a:ext cx="5378490" cy="581417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1" y="5612011"/>
            <a:ext cx="2599604" cy="1165327"/>
          </a:xfrm>
          <a:prstGeom prst="rect">
            <a:avLst/>
          </a:prstGeom>
        </p:spPr>
      </p:pic>
    </p:spTree>
    <p:extLst>
      <p:ext uri="{BB962C8B-B14F-4D97-AF65-F5344CB8AC3E}">
        <p14:creationId xmlns:p14="http://schemas.microsoft.com/office/powerpoint/2010/main" val="30451563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1" y="2831300"/>
            <a:ext cx="4213151" cy="1862139"/>
          </a:xfrm>
          <a:prstGeom prst="rect">
            <a:avLst/>
          </a:prstGeom>
          <a:noFill/>
        </p:spPr>
        <p:txBody>
          <a:bodyPr wrap="square" lIns="179234" tIns="143387" rIns="179234" bIns="143387"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292"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292"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2"/>
          <a:stretch>
            <a:fillRect/>
          </a:stretch>
        </p:blipFill>
        <p:spPr>
          <a:xfrm>
            <a:off x="6091088" y="470067"/>
            <a:ext cx="5392953" cy="56846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1" y="5612011"/>
            <a:ext cx="2599604" cy="1165327"/>
          </a:xfrm>
          <a:prstGeom prst="rect">
            <a:avLst/>
          </a:prstGeom>
        </p:spPr>
      </p:pic>
    </p:spTree>
    <p:extLst>
      <p:ext uri="{BB962C8B-B14F-4D97-AF65-F5344CB8AC3E}">
        <p14:creationId xmlns:p14="http://schemas.microsoft.com/office/powerpoint/2010/main" val="9402794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1" y="2831300"/>
            <a:ext cx="4213151" cy="1862139"/>
          </a:xfrm>
          <a:prstGeom prst="rect">
            <a:avLst/>
          </a:prstGeom>
          <a:noFill/>
        </p:spPr>
        <p:txBody>
          <a:bodyPr wrap="square" lIns="179234" tIns="143387" rIns="179234" bIns="143387"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292"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292"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2"/>
          <a:stretch>
            <a:fillRect/>
          </a:stretch>
        </p:blipFill>
        <p:spPr>
          <a:xfrm>
            <a:off x="6185641" y="1078296"/>
            <a:ext cx="5334758" cy="5034317"/>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1" y="5612011"/>
            <a:ext cx="2599604" cy="1165327"/>
          </a:xfrm>
          <a:prstGeom prst="rect">
            <a:avLst/>
          </a:prstGeom>
        </p:spPr>
      </p:pic>
    </p:spTree>
    <p:extLst>
      <p:ext uri="{BB962C8B-B14F-4D97-AF65-F5344CB8AC3E}">
        <p14:creationId xmlns:p14="http://schemas.microsoft.com/office/powerpoint/2010/main" val="17867808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1621232"/>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2" y="2831300"/>
            <a:ext cx="5468137" cy="1862139"/>
          </a:xfrm>
          <a:prstGeom prst="rect">
            <a:avLst/>
          </a:prstGeom>
          <a:noFill/>
        </p:spPr>
        <p:txBody>
          <a:bodyPr wrap="square" lIns="179234" tIns="143387" rIns="179234" bIns="143387"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292"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292"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2"/>
          <a:stretch>
            <a:fillRect/>
          </a:stretch>
        </p:blipFill>
        <p:spPr>
          <a:xfrm>
            <a:off x="6159468" y="918682"/>
            <a:ext cx="5428517" cy="52968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1" y="5612011"/>
            <a:ext cx="2599604" cy="1165327"/>
          </a:xfrm>
          <a:prstGeom prst="rect">
            <a:avLst/>
          </a:prstGeom>
        </p:spPr>
      </p:pic>
    </p:spTree>
    <p:extLst>
      <p:ext uri="{BB962C8B-B14F-4D97-AF65-F5344CB8AC3E}">
        <p14:creationId xmlns:p14="http://schemas.microsoft.com/office/powerpoint/2010/main" val="500275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1" y="2831300"/>
            <a:ext cx="4213151" cy="1862139"/>
          </a:xfrm>
          <a:prstGeom prst="rect">
            <a:avLst/>
          </a:prstGeom>
          <a:noFill/>
        </p:spPr>
        <p:txBody>
          <a:bodyPr wrap="square" lIns="179234" tIns="143387" rIns="179234" bIns="143387"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292"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292"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2"/>
          <a:stretch>
            <a:fillRect/>
          </a:stretch>
        </p:blipFill>
        <p:spPr>
          <a:xfrm>
            <a:off x="5892599" y="829029"/>
            <a:ext cx="5667588" cy="5364341"/>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1" y="5612011"/>
            <a:ext cx="2599604" cy="1165327"/>
          </a:xfrm>
          <a:prstGeom prst="rect">
            <a:avLst/>
          </a:prstGeom>
        </p:spPr>
      </p:pic>
    </p:spTree>
    <p:extLst>
      <p:ext uri="{BB962C8B-B14F-4D97-AF65-F5344CB8AC3E}">
        <p14:creationId xmlns:p14="http://schemas.microsoft.com/office/powerpoint/2010/main" val="2492480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1" y="2831300"/>
            <a:ext cx="4213151" cy="1862139"/>
          </a:xfrm>
          <a:prstGeom prst="rect">
            <a:avLst/>
          </a:prstGeom>
          <a:noFill/>
        </p:spPr>
        <p:txBody>
          <a:bodyPr wrap="square" lIns="179234" tIns="143387" rIns="179234" bIns="143387"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292"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292"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2"/>
          <a:stretch>
            <a:fillRect/>
          </a:stretch>
        </p:blipFill>
        <p:spPr>
          <a:xfrm>
            <a:off x="6006358" y="739373"/>
            <a:ext cx="5559730" cy="545399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1" y="5612011"/>
            <a:ext cx="2599604" cy="1165327"/>
          </a:xfrm>
          <a:prstGeom prst="rect">
            <a:avLst/>
          </a:prstGeom>
        </p:spPr>
      </p:pic>
    </p:spTree>
    <p:extLst>
      <p:ext uri="{BB962C8B-B14F-4D97-AF65-F5344CB8AC3E}">
        <p14:creationId xmlns:p14="http://schemas.microsoft.com/office/powerpoint/2010/main" val="15204356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1" y="2831300"/>
            <a:ext cx="4213151" cy="1862139"/>
          </a:xfrm>
          <a:prstGeom prst="rect">
            <a:avLst/>
          </a:prstGeom>
          <a:noFill/>
        </p:spPr>
        <p:txBody>
          <a:bodyPr wrap="square" lIns="179234" tIns="143387" rIns="179234" bIns="143387"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292"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5292"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2"/>
          <a:stretch>
            <a:fillRect/>
          </a:stretch>
        </p:blipFill>
        <p:spPr>
          <a:xfrm>
            <a:off x="6136133" y="1547451"/>
            <a:ext cx="5607657" cy="4566566"/>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1" y="5612011"/>
            <a:ext cx="2599604" cy="1165327"/>
          </a:xfrm>
          <a:prstGeom prst="rect">
            <a:avLst/>
          </a:prstGeom>
        </p:spPr>
      </p:pic>
    </p:spTree>
    <p:extLst>
      <p:ext uri="{BB962C8B-B14F-4D97-AF65-F5344CB8AC3E}">
        <p14:creationId xmlns:p14="http://schemas.microsoft.com/office/powerpoint/2010/main" val="13845394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76899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7959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07144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3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4836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1049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3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9582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351067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1152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3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30464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_Philadelphia Thank You!">
    <p:bg>
      <p:bgPr>
        <a:solidFill>
          <a:srgbClr val="00BCF2"/>
        </a:solidFill>
        <a:effectLst/>
      </p:bgPr>
    </p:bg>
    <p:spTree>
      <p:nvGrpSpPr>
        <p:cNvPr id="1" name=""/>
        <p:cNvGrpSpPr/>
        <p:nvPr/>
      </p:nvGrpSpPr>
      <p:grpSpPr>
        <a:xfrm>
          <a:off x="0" y="0"/>
          <a:ext cx="0" cy="0"/>
          <a:chOff x="0" y="0"/>
          <a:chExt cx="0" cy="0"/>
        </a:xfrm>
      </p:grpSpPr>
      <p:sp>
        <p:nvSpPr>
          <p:cNvPr id="5" name="TextBox 4"/>
          <p:cNvSpPr txBox="1"/>
          <p:nvPr userDrawn="1"/>
        </p:nvSpPr>
        <p:spPr>
          <a:xfrm>
            <a:off x="277020" y="2831299"/>
            <a:ext cx="4213151" cy="1862139"/>
          </a:xfrm>
          <a:prstGeom prst="rect">
            <a:avLst/>
          </a:prstGeom>
          <a:noFill/>
        </p:spPr>
        <p:txBody>
          <a:bodyPr wrap="square" lIns="179259" tIns="143407" rIns="179259" bIns="143407" rtlCol="0">
            <a:spAutoFit/>
          </a:bodyPr>
          <a:lstStyle/>
          <a:p>
            <a:pPr>
              <a:lnSpc>
                <a:spcPct val="90000"/>
              </a:lnSpc>
              <a:spcAft>
                <a:spcPts val="588"/>
              </a:spcAft>
            </a:pPr>
            <a:r>
              <a:rPr lang="en-US" sz="5293">
                <a:gradFill>
                  <a:gsLst>
                    <a:gs pos="2917">
                      <a:schemeClr val="tx1"/>
                    </a:gs>
                    <a:gs pos="30000">
                      <a:schemeClr val="tx1"/>
                    </a:gs>
                  </a:gsLst>
                  <a:lin ang="5400000" scaled="0"/>
                </a:gradFill>
                <a:latin typeface="+mj-lt"/>
              </a:rPr>
              <a:t>Thank you</a:t>
            </a:r>
          </a:p>
          <a:p>
            <a:pPr>
              <a:lnSpc>
                <a:spcPct val="90000"/>
              </a:lnSpc>
              <a:spcAft>
                <a:spcPts val="588"/>
              </a:spcAft>
            </a:pPr>
            <a:r>
              <a:rPr lang="en-US" sz="5293">
                <a:gradFill>
                  <a:gsLst>
                    <a:gs pos="2917">
                      <a:schemeClr val="tx1"/>
                    </a:gs>
                    <a:gs pos="30000">
                      <a:schemeClr val="tx1"/>
                    </a:gs>
                  </a:gsLst>
                  <a:lin ang="5400000" scaled="0"/>
                </a:gradFill>
                <a:latin typeface="+mj-lt"/>
              </a:rPr>
              <a:t>Philadelphia!</a:t>
            </a:r>
          </a:p>
        </p:txBody>
      </p:sp>
      <p:pic>
        <p:nvPicPr>
          <p:cNvPr id="7" name="Picture 6"/>
          <p:cNvPicPr>
            <a:picLocks noChangeAspect="1"/>
          </p:cNvPicPr>
          <p:nvPr userDrawn="1"/>
        </p:nvPicPr>
        <p:blipFill>
          <a:blip r:embed="rId2"/>
          <a:stretch>
            <a:fillRect/>
          </a:stretch>
        </p:blipFill>
        <p:spPr>
          <a:xfrm>
            <a:off x="6096001" y="1019412"/>
            <a:ext cx="5374293" cy="509055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1657436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Tokyo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a:lnSpc>
                <a:spcPct val="90000"/>
              </a:lnSpc>
              <a:spcAft>
                <a:spcPts val="588"/>
              </a:spcAft>
            </a:pPr>
            <a:r>
              <a:rPr lang="en-US" sz="5293">
                <a:gradFill>
                  <a:gsLst>
                    <a:gs pos="2917">
                      <a:schemeClr val="tx1"/>
                    </a:gs>
                    <a:gs pos="30000">
                      <a:schemeClr val="tx1"/>
                    </a:gs>
                  </a:gsLst>
                  <a:lin ang="5400000" scaled="0"/>
                </a:gradFill>
                <a:latin typeface="+mj-lt"/>
              </a:rPr>
              <a:t>Thank you</a:t>
            </a:r>
          </a:p>
          <a:p>
            <a:pPr>
              <a:lnSpc>
                <a:spcPct val="90000"/>
              </a:lnSpc>
              <a:spcAft>
                <a:spcPts val="588"/>
              </a:spcAft>
            </a:pPr>
            <a:r>
              <a:rPr lang="en-US" sz="5293">
                <a:gradFill>
                  <a:gsLst>
                    <a:gs pos="2917">
                      <a:schemeClr val="tx1"/>
                    </a:gs>
                    <a:gs pos="30000">
                      <a:schemeClr val="tx1"/>
                    </a:gs>
                  </a:gsLst>
                  <a:lin ang="5400000" scaled="0"/>
                </a:gradFill>
                <a:latin typeface="+mj-lt"/>
              </a:rPr>
              <a:t>Tokyo!</a:t>
            </a:r>
          </a:p>
        </p:txBody>
      </p:sp>
      <p:pic>
        <p:nvPicPr>
          <p:cNvPr id="5" name="Picture 4"/>
          <p:cNvPicPr>
            <a:picLocks noChangeAspect="1"/>
          </p:cNvPicPr>
          <p:nvPr userDrawn="1"/>
        </p:nvPicPr>
        <p:blipFill>
          <a:blip r:embed="rId2"/>
          <a:stretch>
            <a:fillRect/>
          </a:stretch>
        </p:blipFill>
        <p:spPr>
          <a:xfrm>
            <a:off x="5942769" y="746576"/>
            <a:ext cx="5531719" cy="5364851"/>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3998270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Stockholm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a:lnSpc>
                <a:spcPct val="90000"/>
              </a:lnSpc>
              <a:spcAft>
                <a:spcPts val="588"/>
              </a:spcAft>
            </a:pPr>
            <a:r>
              <a:rPr lang="en-US" sz="5293">
                <a:gradFill>
                  <a:gsLst>
                    <a:gs pos="2917">
                      <a:schemeClr val="tx1"/>
                    </a:gs>
                    <a:gs pos="30000">
                      <a:schemeClr val="tx1"/>
                    </a:gs>
                  </a:gsLst>
                  <a:lin ang="5400000" scaled="0"/>
                </a:gradFill>
                <a:latin typeface="+mj-lt"/>
              </a:rPr>
              <a:t>Thank you</a:t>
            </a:r>
          </a:p>
          <a:p>
            <a:pPr>
              <a:lnSpc>
                <a:spcPct val="90000"/>
              </a:lnSpc>
              <a:spcAft>
                <a:spcPts val="588"/>
              </a:spcAft>
            </a:pPr>
            <a:r>
              <a:rPr lang="en-US" sz="5293">
                <a:gradFill>
                  <a:gsLst>
                    <a:gs pos="2917">
                      <a:schemeClr val="tx1"/>
                    </a:gs>
                    <a:gs pos="30000">
                      <a:schemeClr val="tx1"/>
                    </a:gs>
                  </a:gsLst>
                  <a:lin ang="5400000" scaled="0"/>
                </a:gradFill>
                <a:latin typeface="+mj-lt"/>
              </a:rPr>
              <a:t>Stockholm!</a:t>
            </a:r>
          </a:p>
        </p:txBody>
      </p:sp>
      <p:pic>
        <p:nvPicPr>
          <p:cNvPr id="6" name="Picture 5"/>
          <p:cNvPicPr>
            <a:picLocks noChangeAspect="1"/>
          </p:cNvPicPr>
          <p:nvPr userDrawn="1"/>
        </p:nvPicPr>
        <p:blipFill>
          <a:blip r:embed="rId2"/>
          <a:stretch>
            <a:fillRect/>
          </a:stretch>
        </p:blipFill>
        <p:spPr>
          <a:xfrm>
            <a:off x="6006358" y="291103"/>
            <a:ext cx="5378490" cy="581417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10911618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Tel Aviv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a:lnSpc>
                <a:spcPct val="90000"/>
              </a:lnSpc>
              <a:spcAft>
                <a:spcPts val="588"/>
              </a:spcAft>
            </a:pPr>
            <a:r>
              <a:rPr lang="en-US" sz="5293">
                <a:gradFill>
                  <a:gsLst>
                    <a:gs pos="2917">
                      <a:schemeClr val="tx1"/>
                    </a:gs>
                    <a:gs pos="30000">
                      <a:schemeClr val="tx1"/>
                    </a:gs>
                  </a:gsLst>
                  <a:lin ang="5400000" scaled="0"/>
                </a:gradFill>
                <a:latin typeface="+mj-lt"/>
              </a:rPr>
              <a:t>Thank you</a:t>
            </a:r>
          </a:p>
          <a:p>
            <a:pPr>
              <a:lnSpc>
                <a:spcPct val="90000"/>
              </a:lnSpc>
              <a:spcAft>
                <a:spcPts val="588"/>
              </a:spcAft>
            </a:pPr>
            <a:r>
              <a:rPr lang="en-US" sz="5293">
                <a:gradFill>
                  <a:gsLst>
                    <a:gs pos="2917">
                      <a:schemeClr val="tx1"/>
                    </a:gs>
                    <a:gs pos="30000">
                      <a:schemeClr val="tx1"/>
                    </a:gs>
                  </a:gsLst>
                  <a:lin ang="5400000" scaled="0"/>
                </a:gradFill>
                <a:latin typeface="+mj-lt"/>
              </a:rPr>
              <a:t>Tel Aviv!</a:t>
            </a:r>
          </a:p>
        </p:txBody>
      </p:sp>
      <p:pic>
        <p:nvPicPr>
          <p:cNvPr id="6" name="Picture 5"/>
          <p:cNvPicPr>
            <a:picLocks noChangeAspect="1"/>
          </p:cNvPicPr>
          <p:nvPr userDrawn="1"/>
        </p:nvPicPr>
        <p:blipFill>
          <a:blip r:embed="rId2"/>
          <a:stretch>
            <a:fillRect/>
          </a:stretch>
        </p:blipFill>
        <p:spPr>
          <a:xfrm>
            <a:off x="6091087" y="470067"/>
            <a:ext cx="5392953" cy="56846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11411120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1_Paris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a:lnSpc>
                <a:spcPct val="90000"/>
              </a:lnSpc>
              <a:spcAft>
                <a:spcPts val="588"/>
              </a:spcAft>
            </a:pPr>
            <a:r>
              <a:rPr lang="en-US" sz="5293">
                <a:gradFill>
                  <a:gsLst>
                    <a:gs pos="2917">
                      <a:schemeClr val="tx1"/>
                    </a:gs>
                    <a:gs pos="30000">
                      <a:schemeClr val="tx1"/>
                    </a:gs>
                  </a:gsLst>
                  <a:lin ang="5400000" scaled="0"/>
                </a:gradFill>
                <a:latin typeface="+mj-lt"/>
              </a:rPr>
              <a:t>Thank you</a:t>
            </a:r>
          </a:p>
          <a:p>
            <a:pPr>
              <a:lnSpc>
                <a:spcPct val="90000"/>
              </a:lnSpc>
              <a:spcAft>
                <a:spcPts val="588"/>
              </a:spcAft>
            </a:pPr>
            <a:r>
              <a:rPr lang="en-US" sz="5293">
                <a:gradFill>
                  <a:gsLst>
                    <a:gs pos="2917">
                      <a:schemeClr val="tx1"/>
                    </a:gs>
                    <a:gs pos="30000">
                      <a:schemeClr val="tx1"/>
                    </a:gs>
                  </a:gsLst>
                  <a:lin ang="5400000" scaled="0"/>
                </a:gradFill>
                <a:latin typeface="+mj-lt"/>
              </a:rPr>
              <a:t>Paris!</a:t>
            </a:r>
          </a:p>
        </p:txBody>
      </p:sp>
      <p:pic>
        <p:nvPicPr>
          <p:cNvPr id="6" name="Picture 5"/>
          <p:cNvPicPr>
            <a:picLocks noChangeAspect="1"/>
          </p:cNvPicPr>
          <p:nvPr userDrawn="1"/>
        </p:nvPicPr>
        <p:blipFill>
          <a:blip r:embed="rId2"/>
          <a:stretch>
            <a:fillRect/>
          </a:stretch>
        </p:blipFill>
        <p:spPr>
          <a:xfrm>
            <a:off x="6185641" y="1078295"/>
            <a:ext cx="5334758" cy="5034317"/>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8715349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Washington, D.C.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1" y="2831299"/>
            <a:ext cx="5468137" cy="1862139"/>
          </a:xfrm>
          <a:prstGeom prst="rect">
            <a:avLst/>
          </a:prstGeom>
          <a:noFill/>
        </p:spPr>
        <p:txBody>
          <a:bodyPr wrap="square" lIns="179259" tIns="143407" rIns="179259" bIns="143407" rtlCol="0">
            <a:spAutoFit/>
          </a:bodyPr>
          <a:lstStyle/>
          <a:p>
            <a:pPr>
              <a:lnSpc>
                <a:spcPct val="90000"/>
              </a:lnSpc>
              <a:spcAft>
                <a:spcPts val="588"/>
              </a:spcAft>
            </a:pPr>
            <a:r>
              <a:rPr lang="en-US" sz="5293">
                <a:gradFill>
                  <a:gsLst>
                    <a:gs pos="2917">
                      <a:schemeClr val="tx1"/>
                    </a:gs>
                    <a:gs pos="30000">
                      <a:schemeClr val="tx1"/>
                    </a:gs>
                  </a:gsLst>
                  <a:lin ang="5400000" scaled="0"/>
                </a:gradFill>
                <a:latin typeface="+mj-lt"/>
              </a:rPr>
              <a:t>Thank you</a:t>
            </a:r>
          </a:p>
          <a:p>
            <a:pPr>
              <a:lnSpc>
                <a:spcPct val="90000"/>
              </a:lnSpc>
              <a:spcAft>
                <a:spcPts val="588"/>
              </a:spcAft>
            </a:pPr>
            <a:r>
              <a:rPr lang="en-US" sz="5293">
                <a:gradFill>
                  <a:gsLst>
                    <a:gs pos="2917">
                      <a:schemeClr val="tx1"/>
                    </a:gs>
                    <a:gs pos="30000">
                      <a:schemeClr val="tx1"/>
                    </a:gs>
                  </a:gsLst>
                  <a:lin ang="5400000" scaled="0"/>
                </a:gradFill>
                <a:latin typeface="+mj-lt"/>
              </a:rPr>
              <a:t>Washington, D.C.!</a:t>
            </a:r>
          </a:p>
        </p:txBody>
      </p:sp>
      <p:pic>
        <p:nvPicPr>
          <p:cNvPr id="6" name="Picture 5"/>
          <p:cNvPicPr>
            <a:picLocks noChangeAspect="1"/>
          </p:cNvPicPr>
          <p:nvPr userDrawn="1"/>
        </p:nvPicPr>
        <p:blipFill>
          <a:blip r:embed="rId2"/>
          <a:stretch>
            <a:fillRect/>
          </a:stretch>
        </p:blipFill>
        <p:spPr>
          <a:xfrm>
            <a:off x="6159467" y="918682"/>
            <a:ext cx="5428517" cy="529686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20300909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_Atlanta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a:lnSpc>
                <a:spcPct val="90000"/>
              </a:lnSpc>
              <a:spcAft>
                <a:spcPts val="588"/>
              </a:spcAft>
            </a:pPr>
            <a:r>
              <a:rPr lang="en-US" sz="5293">
                <a:gradFill>
                  <a:gsLst>
                    <a:gs pos="2917">
                      <a:schemeClr val="tx1"/>
                    </a:gs>
                    <a:gs pos="30000">
                      <a:schemeClr val="tx1"/>
                    </a:gs>
                  </a:gsLst>
                  <a:lin ang="5400000" scaled="0"/>
                </a:gradFill>
                <a:latin typeface="+mj-lt"/>
              </a:rPr>
              <a:t>Thank you</a:t>
            </a:r>
          </a:p>
          <a:p>
            <a:pPr>
              <a:lnSpc>
                <a:spcPct val="90000"/>
              </a:lnSpc>
              <a:spcAft>
                <a:spcPts val="588"/>
              </a:spcAft>
            </a:pPr>
            <a:r>
              <a:rPr lang="en-US" sz="5293">
                <a:gradFill>
                  <a:gsLst>
                    <a:gs pos="2917">
                      <a:schemeClr val="tx1"/>
                    </a:gs>
                    <a:gs pos="30000">
                      <a:schemeClr val="tx1"/>
                    </a:gs>
                  </a:gsLst>
                  <a:lin ang="5400000" scaled="0"/>
                </a:gradFill>
                <a:latin typeface="+mj-lt"/>
              </a:rPr>
              <a:t>Atlanta!</a:t>
            </a:r>
          </a:p>
        </p:txBody>
      </p:sp>
      <p:pic>
        <p:nvPicPr>
          <p:cNvPr id="6" name="Picture 5"/>
          <p:cNvPicPr>
            <a:picLocks noChangeAspect="1"/>
          </p:cNvPicPr>
          <p:nvPr userDrawn="1"/>
        </p:nvPicPr>
        <p:blipFill>
          <a:blip r:embed="rId2"/>
          <a:stretch>
            <a:fillRect/>
          </a:stretch>
        </p:blipFill>
        <p:spPr>
          <a:xfrm>
            <a:off x="5892598" y="829028"/>
            <a:ext cx="5667588" cy="5364341"/>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1320215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1_Frankfur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a:lnSpc>
                <a:spcPct val="90000"/>
              </a:lnSpc>
              <a:spcAft>
                <a:spcPts val="588"/>
              </a:spcAft>
            </a:pPr>
            <a:r>
              <a:rPr lang="en-US" sz="5293">
                <a:gradFill>
                  <a:gsLst>
                    <a:gs pos="2917">
                      <a:schemeClr val="tx1"/>
                    </a:gs>
                    <a:gs pos="30000">
                      <a:schemeClr val="tx1"/>
                    </a:gs>
                  </a:gsLst>
                  <a:lin ang="5400000" scaled="0"/>
                </a:gradFill>
                <a:latin typeface="+mj-lt"/>
              </a:rPr>
              <a:t>Thank you</a:t>
            </a:r>
          </a:p>
          <a:p>
            <a:pPr>
              <a:lnSpc>
                <a:spcPct val="90000"/>
              </a:lnSpc>
              <a:spcAft>
                <a:spcPts val="588"/>
              </a:spcAft>
            </a:pPr>
            <a:r>
              <a:rPr lang="en-US" sz="5293">
                <a:gradFill>
                  <a:gsLst>
                    <a:gs pos="2917">
                      <a:schemeClr val="tx1"/>
                    </a:gs>
                    <a:gs pos="30000">
                      <a:schemeClr val="tx1"/>
                    </a:gs>
                  </a:gsLst>
                  <a:lin ang="5400000" scaled="0"/>
                </a:gradFill>
                <a:latin typeface="+mj-lt"/>
              </a:rPr>
              <a:t>Frankfurt!</a:t>
            </a:r>
          </a:p>
        </p:txBody>
      </p:sp>
      <p:pic>
        <p:nvPicPr>
          <p:cNvPr id="6" name="Picture 5"/>
          <p:cNvPicPr>
            <a:picLocks noChangeAspect="1"/>
          </p:cNvPicPr>
          <p:nvPr userDrawn="1"/>
        </p:nvPicPr>
        <p:blipFill>
          <a:blip r:embed="rId2"/>
          <a:stretch>
            <a:fillRect/>
          </a:stretch>
        </p:blipFill>
        <p:spPr>
          <a:xfrm>
            <a:off x="6006358" y="739373"/>
            <a:ext cx="5559730" cy="545399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5199810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8729327"/>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1_Budapest  Thank You!">
    <p:bg>
      <p:bgPr>
        <a:solidFill>
          <a:srgbClr val="00BCF2"/>
        </a:solidFill>
        <a:effectLst/>
      </p:bgPr>
    </p:bg>
    <p:spTree>
      <p:nvGrpSpPr>
        <p:cNvPr id="1" name=""/>
        <p:cNvGrpSpPr/>
        <p:nvPr/>
      </p:nvGrpSpPr>
      <p:grpSpPr>
        <a:xfrm>
          <a:off x="0" y="0"/>
          <a:ext cx="0" cy="0"/>
          <a:chOff x="0" y="0"/>
          <a:chExt cx="0" cy="0"/>
        </a:xfrm>
      </p:grpSpPr>
      <p:sp>
        <p:nvSpPr>
          <p:cNvPr id="3" name="TextBox 2"/>
          <p:cNvSpPr txBox="1"/>
          <p:nvPr userDrawn="1"/>
        </p:nvSpPr>
        <p:spPr>
          <a:xfrm>
            <a:off x="277020" y="2831299"/>
            <a:ext cx="4213151" cy="1862139"/>
          </a:xfrm>
          <a:prstGeom prst="rect">
            <a:avLst/>
          </a:prstGeom>
          <a:noFill/>
        </p:spPr>
        <p:txBody>
          <a:bodyPr wrap="square" lIns="179259" tIns="143407" rIns="179259" bIns="143407" rtlCol="0">
            <a:spAutoFit/>
          </a:bodyPr>
          <a:lstStyle/>
          <a:p>
            <a:pPr>
              <a:lnSpc>
                <a:spcPct val="90000"/>
              </a:lnSpc>
              <a:spcAft>
                <a:spcPts val="588"/>
              </a:spcAft>
            </a:pPr>
            <a:r>
              <a:rPr lang="en-US" sz="5293">
                <a:gradFill>
                  <a:gsLst>
                    <a:gs pos="2917">
                      <a:schemeClr val="tx1"/>
                    </a:gs>
                    <a:gs pos="30000">
                      <a:schemeClr val="tx1"/>
                    </a:gs>
                  </a:gsLst>
                  <a:lin ang="5400000" scaled="0"/>
                </a:gradFill>
                <a:latin typeface="+mj-lt"/>
              </a:rPr>
              <a:t>Thank you</a:t>
            </a:r>
          </a:p>
          <a:p>
            <a:pPr>
              <a:lnSpc>
                <a:spcPct val="90000"/>
              </a:lnSpc>
              <a:spcAft>
                <a:spcPts val="588"/>
              </a:spcAft>
            </a:pPr>
            <a:r>
              <a:rPr lang="en-US" sz="5293">
                <a:gradFill>
                  <a:gsLst>
                    <a:gs pos="2917">
                      <a:schemeClr val="tx1"/>
                    </a:gs>
                    <a:gs pos="30000">
                      <a:schemeClr val="tx1"/>
                    </a:gs>
                  </a:gsLst>
                  <a:lin ang="5400000" scaled="0"/>
                </a:gradFill>
                <a:latin typeface="+mj-lt"/>
              </a:rPr>
              <a:t>Budapest!</a:t>
            </a:r>
          </a:p>
        </p:txBody>
      </p:sp>
      <p:pic>
        <p:nvPicPr>
          <p:cNvPr id="6" name="Picture 5"/>
          <p:cNvPicPr>
            <a:picLocks noChangeAspect="1"/>
          </p:cNvPicPr>
          <p:nvPr userDrawn="1"/>
        </p:nvPicPr>
        <p:blipFill>
          <a:blip r:embed="rId2"/>
          <a:stretch>
            <a:fillRect/>
          </a:stretch>
        </p:blipFill>
        <p:spPr>
          <a:xfrm>
            <a:off x="6136132" y="1547451"/>
            <a:ext cx="5607657" cy="4566566"/>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810" y="5612010"/>
            <a:ext cx="2599604" cy="1165327"/>
          </a:xfrm>
          <a:prstGeom prst="rect">
            <a:avLst/>
          </a:prstGeom>
        </p:spPr>
      </p:pic>
    </p:spTree>
    <p:extLst>
      <p:ext uri="{BB962C8B-B14F-4D97-AF65-F5344CB8AC3E}">
        <p14:creationId xmlns:p14="http://schemas.microsoft.com/office/powerpoint/2010/main" val="8101204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54392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nk_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0865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2989676"/>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902617696"/>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_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1016266"/>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3656619688"/>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38945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0553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0553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13874">
              <a:defRPr/>
            </a:pPr>
            <a:fld id="{E35FFCD0-55DC-4FA1-A75B-CAC7F2FFA607}" type="datetimeFigureOut">
              <a:rPr lang="en-US" smtClean="0">
                <a:solidFill>
                  <a:prstClr val="black">
                    <a:tint val="75000"/>
                  </a:prstClr>
                </a:solidFill>
              </a:rPr>
              <a:pPr defTabSz="913874">
                <a:defRPr/>
              </a:pPr>
              <a:t>10/10/2017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3874">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3874">
              <a:defRPr/>
            </a:pPr>
            <a:fld id="{6A59D5AF-717C-4F63-B565-3835D17431FA}" type="slidenum">
              <a:rPr lang="en-US" smtClean="0">
                <a:solidFill>
                  <a:prstClr val="black">
                    <a:tint val="75000"/>
                  </a:prstClr>
                </a:solidFill>
              </a:rPr>
              <a:pPr defTabSz="913874">
                <a:defRPr/>
              </a:pPr>
              <a:t>‹#›</a:t>
            </a:fld>
            <a:endParaRPr lang="en-US">
              <a:solidFill>
                <a:prstClr val="black">
                  <a:tint val="75000"/>
                </a:prstClr>
              </a:solidFill>
            </a:endParaRPr>
          </a:p>
        </p:txBody>
      </p:sp>
    </p:spTree>
    <p:extLst>
      <p:ext uri="{BB962C8B-B14F-4D97-AF65-F5344CB8AC3E}">
        <p14:creationId xmlns:p14="http://schemas.microsoft.com/office/powerpoint/2010/main" val="2390342862"/>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F8C212-8FB1-49E3-AE70-F067F0F16744}" type="datetimeFigureOut">
              <a:rPr lang="en-US" smtClean="0"/>
              <a:t>10/10/2017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7762B8-209F-4065-BC86-D6AAC8E8F243}" type="slidenum">
              <a:rPr lang="en-US" smtClean="0"/>
              <a:t>‹#›</a:t>
            </a:fld>
            <a:endParaRPr lang="en-US"/>
          </a:p>
        </p:txBody>
      </p:sp>
    </p:spTree>
    <p:extLst>
      <p:ext uri="{BB962C8B-B14F-4D97-AF65-F5344CB8AC3E}">
        <p14:creationId xmlns:p14="http://schemas.microsoft.com/office/powerpoint/2010/main" val="36009571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13000">
                <a:srgbClr val="000000">
                  <a:alpha val="35000"/>
                  <a:lumMod val="0"/>
                </a:srgbClr>
              </a:gs>
              <a:gs pos="43000">
                <a:srgbClr val="000000">
                  <a:alpha val="59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295167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76842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0553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0553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14049">
              <a:defRPr/>
            </a:pPr>
            <a:fld id="{E35FFCD0-55DC-4FA1-A75B-CAC7F2FFA607}" type="datetimeFigureOut">
              <a:rPr lang="en-US" smtClean="0">
                <a:solidFill>
                  <a:prstClr val="black">
                    <a:tint val="75000"/>
                  </a:prstClr>
                </a:solidFill>
              </a:rPr>
              <a:pPr defTabSz="914049">
                <a:defRPr/>
              </a:pPr>
              <a:t>10/10/2017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049">
              <a:defRPr/>
            </a:pP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049">
              <a:defRPr/>
            </a:pPr>
            <a:fld id="{6A59D5AF-717C-4F63-B565-3835D17431FA}" type="slidenum">
              <a:rPr lang="en-US" smtClean="0">
                <a:solidFill>
                  <a:prstClr val="black">
                    <a:tint val="75000"/>
                  </a:prstClr>
                </a:solidFill>
              </a:rPr>
              <a:pPr defTabSz="914049">
                <a:defRPr/>
              </a:pPr>
              <a:t>‹#›</a:t>
            </a:fld>
            <a:endParaRPr lang="en-US">
              <a:solidFill>
                <a:prstClr val="black">
                  <a:tint val="75000"/>
                </a:prstClr>
              </a:solidFill>
            </a:endParaRPr>
          </a:p>
        </p:txBody>
      </p:sp>
    </p:spTree>
    <p:extLst>
      <p:ext uri="{BB962C8B-B14F-4D97-AF65-F5344CB8AC3E}">
        <p14:creationId xmlns:p14="http://schemas.microsoft.com/office/powerpoint/2010/main" val="215618343"/>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2_start screen">
    <p:bg>
      <p:bgPr>
        <a:solidFill>
          <a:srgbClr val="002050"/>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811" y="5612011"/>
            <a:ext cx="2599604" cy="1165327"/>
          </a:xfrm>
          <a:prstGeom prst="rect">
            <a:avLst/>
          </a:prstGeom>
        </p:spPr>
      </p:pic>
      <p:pic>
        <p:nvPicPr>
          <p:cNvPr id="4" name="Picture 3"/>
          <p:cNvPicPr>
            <a:picLocks noChangeAspect="1"/>
          </p:cNvPicPr>
          <p:nvPr userDrawn="1"/>
        </p:nvPicPr>
        <p:blipFill>
          <a:blip r:embed="rId3"/>
          <a:stretch>
            <a:fillRect/>
          </a:stretch>
        </p:blipFill>
        <p:spPr>
          <a:xfrm>
            <a:off x="5239657" y="3634975"/>
            <a:ext cx="6094273" cy="2413982"/>
          </a:xfrm>
          <a:prstGeom prst="rect">
            <a:avLst/>
          </a:prstGeom>
        </p:spPr>
      </p:pic>
      <p:sp>
        <p:nvSpPr>
          <p:cNvPr id="5"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6"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2017270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4688482"/>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Blank ">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2453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4_Title and Content">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990390" y="440494"/>
            <a:ext cx="4932372" cy="930455"/>
          </a:xfrm>
        </p:spPr>
        <p:txBody>
          <a:bodyPr wrap="square" rIns="0">
            <a:spAutoFit/>
          </a:bodyPr>
          <a:lstStyle>
            <a:lvl1pPr marL="0" indent="0">
              <a:lnSpc>
                <a:spcPct val="100000"/>
              </a:lnSpc>
              <a:spcBef>
                <a:spcPts val="980"/>
              </a:spcBef>
              <a:spcAft>
                <a:spcPts val="980"/>
              </a:spcAft>
              <a:buNone/>
              <a:defRPr sz="2353">
                <a:solidFill>
                  <a:schemeClr val="bg1"/>
                </a:solidFill>
              </a:defRPr>
            </a:lvl1pPr>
            <a:lvl2pPr>
              <a:defRPr>
                <a:solidFill>
                  <a:schemeClr val="bg1"/>
                </a:solidFill>
              </a:defRPr>
            </a:lvl2pPr>
            <a:lvl3pPr marL="224097">
              <a:lnSpc>
                <a:spcPct val="100000"/>
              </a:lnSpc>
              <a:spcBef>
                <a:spcPts val="392"/>
              </a:spcBef>
              <a:spcAft>
                <a:spcPts val="392"/>
              </a:spcAft>
              <a:defRPr>
                <a:solidFill>
                  <a:schemeClr val="bg1"/>
                </a:solidFill>
                <a:latin typeface="+mj-lt"/>
              </a:defRPr>
            </a:lvl3pPr>
            <a:lvl4pPr>
              <a:defRPr>
                <a:solidFill>
                  <a:schemeClr val="bg1"/>
                </a:solidFill>
              </a:defRPr>
            </a:lvl4pPr>
            <a:lvl5pPr>
              <a:defRPr>
                <a:solidFill>
                  <a:schemeClr val="bg1"/>
                </a:solidFill>
              </a:defRPr>
            </a:lvl5pPr>
          </a:lstStyle>
          <a:p>
            <a:pPr lvl="0"/>
            <a:r>
              <a:rPr lang="en-US"/>
              <a:t>Click to edit Master text styles</a:t>
            </a:r>
          </a:p>
          <a:p>
            <a:pPr lvl="2"/>
            <a:endParaRPr lang="en-US"/>
          </a:p>
        </p:txBody>
      </p:sp>
      <p:sp>
        <p:nvSpPr>
          <p:cNvPr id="5" name="Rectangle 4"/>
          <p:cNvSpPr/>
          <p:nvPr userDrawn="1"/>
        </p:nvSpPr>
        <p:spPr bwMode="auto">
          <a:xfrm>
            <a:off x="866" y="5698978"/>
            <a:ext cx="12190271" cy="116788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2196385" tIns="140568" rIns="175710" bIns="140568" numCol="1" spcCol="0" rtlCol="0" fromWordArt="0" anchor="t" anchorCtr="0" forceAA="0" compatLnSpc="1">
            <a:prstTxWarp prst="textNoShape">
              <a:avLst/>
            </a:prstTxWarp>
            <a:noAutofit/>
          </a:bodyPr>
          <a:lstStyle/>
          <a:p>
            <a:pPr defTabSz="896046">
              <a:defRPr/>
            </a:pPr>
            <a:endParaRPr lang="en-US" sz="3458">
              <a:gradFill>
                <a:gsLst>
                  <a:gs pos="0">
                    <a:srgbClr val="FFFFFF"/>
                  </a:gs>
                  <a:gs pos="100000">
                    <a:srgbClr val="FFFFFF"/>
                  </a:gs>
                </a:gsLst>
                <a:lin ang="5400000" scaled="0"/>
              </a:gradFill>
              <a:latin typeface="Segoe UI Light"/>
              <a:cs typeface="Segoe UI Semilight" panose="020B0402040204020203" pitchFamily="34" charset="0"/>
            </a:endParaRPr>
          </a:p>
        </p:txBody>
      </p:sp>
      <p:sp>
        <p:nvSpPr>
          <p:cNvPr id="8" name="Oval 7"/>
          <p:cNvSpPr/>
          <p:nvPr/>
        </p:nvSpPr>
        <p:spPr bwMode="auto">
          <a:xfrm>
            <a:off x="602115" y="5025138"/>
            <a:ext cx="1347125" cy="1344828"/>
          </a:xfrm>
          <a:prstGeom prst="ellipse">
            <a:avLst/>
          </a:prstGeom>
          <a:solidFill>
            <a:srgbClr val="002050"/>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99" fontAlgn="base">
              <a:lnSpc>
                <a:spcPct val="90000"/>
              </a:lnSpc>
              <a:spcBef>
                <a:spcPct val="0"/>
              </a:spcBef>
              <a:spcAft>
                <a:spcPct val="0"/>
              </a:spcAft>
              <a:defRPr/>
            </a:pPr>
            <a:endParaRPr lang="en-US" sz="1729" kern="0">
              <a:gradFill>
                <a:gsLst>
                  <a:gs pos="0">
                    <a:srgbClr val="FFFFFF"/>
                  </a:gs>
                  <a:gs pos="100000">
                    <a:srgbClr val="FFFFFF"/>
                  </a:gs>
                </a:gsLst>
                <a:lin ang="5400000" scaled="0"/>
              </a:gradFill>
              <a:latin typeface="Segoe UI"/>
            </a:endParaRPr>
          </a:p>
        </p:txBody>
      </p:sp>
      <p:sp>
        <p:nvSpPr>
          <p:cNvPr id="3" name="Text Placeholder 2"/>
          <p:cNvSpPr>
            <a:spLocks noGrp="1"/>
          </p:cNvSpPr>
          <p:nvPr>
            <p:ph type="body" sz="quarter" idx="11"/>
          </p:nvPr>
        </p:nvSpPr>
        <p:spPr>
          <a:xfrm>
            <a:off x="2205740" y="5983728"/>
            <a:ext cx="9588794" cy="581121"/>
          </a:xfrm>
        </p:spPr>
        <p:txBody>
          <a:bodyPr/>
          <a:lstStyle>
            <a:lvl1pPr marL="0" indent="0">
              <a:buNone/>
              <a:defRPr sz="3529"/>
            </a:lvl1pPr>
            <a:lvl2pPr marL="336081" indent="0">
              <a:buNone/>
              <a:defRPr/>
            </a:lvl2pPr>
            <a:lvl3pPr marL="560133" indent="0">
              <a:buNone/>
              <a:defRPr/>
            </a:lvl3pPr>
            <a:lvl4pPr marL="784187" indent="0">
              <a:buNone/>
              <a:defRPr/>
            </a:lvl4pPr>
            <a:lvl5pPr marL="1008240" indent="0">
              <a:buNone/>
              <a:defRPr/>
            </a:lvl5pPr>
          </a:lstStyle>
          <a:p>
            <a:pPr lvl="0"/>
            <a:r>
              <a:rPr lang="en-US"/>
              <a:t>Click to edit Master text styles</a:t>
            </a:r>
          </a:p>
        </p:txBody>
      </p:sp>
    </p:spTree>
    <p:extLst>
      <p:ext uri="{BB962C8B-B14F-4D97-AF65-F5344CB8AC3E}">
        <p14:creationId xmlns:p14="http://schemas.microsoft.com/office/powerpoint/2010/main" val="351579872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96410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p>
        </p:txBody>
      </p:sp>
    </p:spTree>
    <p:extLst>
      <p:ext uri="{BB962C8B-B14F-4D97-AF65-F5344CB8AC3E}">
        <p14:creationId xmlns:p14="http://schemas.microsoft.com/office/powerpoint/2010/main" val="45481136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062993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902281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t="7803" b="7803"/>
          <a:stretch/>
        </p:blipFill>
        <p:spPr>
          <a:xfrm>
            <a:off x="-1"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dirty="0"/>
              <a:t>Speaker name</a:t>
            </a:r>
          </a:p>
        </p:txBody>
      </p:sp>
      <p:pic>
        <p:nvPicPr>
          <p:cNvPr id="13"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70515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742534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a:srcRect l="43746" t="7803" b="7803"/>
          <a:stretch/>
        </p:blipFill>
        <p:spPr>
          <a:xfrm>
            <a:off x="5332731" y="0"/>
            <a:ext cx="6857539" cy="6858000"/>
          </a:xfrm>
          <a:prstGeom prst="rect">
            <a:avLst/>
          </a:prstGeom>
        </p:spPr>
      </p:pic>
    </p:spTree>
    <p:extLst>
      <p:ext uri="{BB962C8B-B14F-4D97-AF65-F5344CB8AC3E}">
        <p14:creationId xmlns:p14="http://schemas.microsoft.com/office/powerpoint/2010/main" val="3637431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2170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756009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97172649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46761480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2966615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70459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emplate_36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16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8"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3"/>
            <a:ext cx="11005512" cy="1075884"/>
          </a:xfrm>
        </p:spPr>
        <p:txBody>
          <a:bodyPr lIns="0" tIns="91440" rIns="146304" bIns="91440"/>
          <a:lstStyle>
            <a:lvl1pPr>
              <a:lnSpc>
                <a:spcPts val="4804"/>
              </a:lnSpc>
              <a:defRPr sz="3529" baseline="0">
                <a:solidFill>
                  <a:srgbClr val="0078D7"/>
                </a:solidFill>
              </a:defRPr>
            </a:lvl1pPr>
          </a:lstStyle>
          <a:p>
            <a:r>
              <a:rPr lang="en-US" dirty="0"/>
              <a:t>Lorem ipsum dolor sit.</a:t>
            </a:r>
          </a:p>
        </p:txBody>
      </p:sp>
      <p:sp>
        <p:nvSpPr>
          <p:cNvPr id="9" name="Footer Placeholder 2"/>
          <p:cNvSpPr>
            <a:spLocks noGrp="1"/>
          </p:cNvSpPr>
          <p:nvPr>
            <p:ph type="ftr" sz="quarter" idx="3"/>
          </p:nvPr>
        </p:nvSpPr>
        <p:spPr>
          <a:xfrm>
            <a:off x="591642" y="6550312"/>
            <a:ext cx="2816465" cy="134483"/>
          </a:xfrm>
          <a:prstGeom prst="rect">
            <a:avLst/>
          </a:prstGeom>
        </p:spPr>
        <p:txBody>
          <a:bodyPr anchor="ctr"/>
          <a:lstStyle>
            <a:lvl1pPr algn="l">
              <a:defRPr sz="883">
                <a:solidFill>
                  <a:schemeClr val="tx2"/>
                </a:solidFill>
              </a:defRPr>
            </a:lvl1pPr>
          </a:lstStyle>
          <a:p>
            <a:r>
              <a:rPr lang="en-US"/>
              <a:t>Microsoft Confidential</a:t>
            </a:r>
          </a:p>
        </p:txBody>
      </p:sp>
      <p:sp>
        <p:nvSpPr>
          <p:cNvPr id="10" name="Slide Number Placeholder 3"/>
          <p:cNvSpPr>
            <a:spLocks noGrp="1"/>
          </p:cNvSpPr>
          <p:nvPr>
            <p:ph type="sldNum" sz="quarter" idx="4"/>
          </p:nvPr>
        </p:nvSpPr>
        <p:spPr>
          <a:xfrm>
            <a:off x="11083470" y="6550312"/>
            <a:ext cx="555596" cy="134483"/>
          </a:xfrm>
          <a:prstGeom prst="rect">
            <a:avLst/>
          </a:prstGeom>
        </p:spPr>
        <p:txBody>
          <a:bodyPr anchor="ctr"/>
          <a:lstStyle>
            <a:lvl1pPr algn="r">
              <a:defRPr sz="883">
                <a:solidFill>
                  <a:schemeClr val="tx2"/>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373133903"/>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783186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4134517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02892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25995881"/>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38406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6668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320955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4007836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82965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51844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615967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t="7803" b="7803"/>
          <a:stretch/>
        </p:blipFill>
        <p:spPr>
          <a:xfrm>
            <a:off x="-1" y="0"/>
            <a:ext cx="12190271" cy="6858000"/>
          </a:xfrm>
          <a:prstGeom prst="rect">
            <a:avLst/>
          </a:prstGeom>
        </p:spPr>
      </p:pic>
      <p:sp>
        <p:nvSpPr>
          <p:cNvPr id="8" name="Rectangle 7"/>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vert="horz" wrap="square" lIns="146304" tIns="91440" rIns="146304" bIns="91440" rtlCol="0" anchor="t" anchorCtr="0">
            <a:noAutofit/>
          </a:bodyPr>
          <a:lstStyle>
            <a:lvl1pPr>
              <a:defRPr lang="en-US" spc="-98" dirty="0">
                <a:gradFill>
                  <a:gsLst>
                    <a:gs pos="91720">
                      <a:srgbClr val="FFFFFF"/>
                    </a:gs>
                    <a:gs pos="75796">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89172">
                      <a:srgbClr val="FFFFFF"/>
                    </a:gs>
                    <a:gs pos="75796">
                      <a:srgbClr val="FFFFFF"/>
                    </a:gs>
                  </a:gsLst>
                  <a:lin ang="5400000" scaled="0"/>
                </a:gradFill>
                <a:latin typeface="+mn-lt"/>
              </a:defRPr>
            </a:lvl1pPr>
          </a:lstStyle>
          <a:p>
            <a:pPr lvl="0"/>
            <a:r>
              <a:rPr lang="en-US" dirty="0"/>
              <a:t>Speaker name</a:t>
            </a:r>
          </a:p>
        </p:txBody>
      </p:sp>
      <p:pic>
        <p:nvPicPr>
          <p:cNvPr id="7" name="MS logo white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292761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27881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a:srcRect l="43746" t="7803" b="7803"/>
          <a:stretch/>
        </p:blipFill>
        <p:spPr>
          <a:xfrm>
            <a:off x="5332731" y="0"/>
            <a:ext cx="6857539" cy="6858000"/>
          </a:xfrm>
          <a:prstGeom prst="rect">
            <a:avLst/>
          </a:prstGeom>
        </p:spPr>
      </p:pic>
    </p:spTree>
    <p:extLst>
      <p:ext uri="{BB962C8B-B14F-4D97-AF65-F5344CB8AC3E}">
        <p14:creationId xmlns:p14="http://schemas.microsoft.com/office/powerpoint/2010/main" val="749807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650897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781406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61669627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1906559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9119738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35071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15616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86290B25-FD31-4B94-BC6D-A3120C4AA8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60501" y="0"/>
            <a:ext cx="1231499" cy="810838"/>
          </a:xfrm>
          <a:prstGeom prst="rect">
            <a:avLst/>
          </a:prstGeom>
        </p:spPr>
      </p:pic>
    </p:spTree>
    <p:extLst>
      <p:ext uri="{BB962C8B-B14F-4D97-AF65-F5344CB8AC3E}">
        <p14:creationId xmlns:p14="http://schemas.microsoft.com/office/powerpoint/2010/main" val="42853927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4019406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7095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489404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894640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483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353230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2706289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17554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445984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658455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15033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748066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5252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5306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2616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6508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8843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21128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5970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00190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6238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FFE254E-BB81-442E-971E-651B6DCAA1A7}" type="datetimeFigureOut">
              <a:rPr kumimoji="0" lang="en-GB"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10/10/2017</a:t>
            </a:fld>
            <a:endParaRPr kumimoji="0" lang="en-GB"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4" name="Slide Number Placeholder 3"/>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4B06763-0E04-4E34-B495-754EDD122674}" type="slidenum">
              <a:rPr kumimoji="0" lang="en-GB"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37274053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4538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7214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972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3437797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8759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79282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20665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407207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66262855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6516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image" Target="../media/image5.png"/></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6.emf"/><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image" Target="../media/image6.emf"/><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theme" Target="../theme/theme15.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image" Target="../media/image6.emf"/><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theme" Target="../theme/theme16.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image" Target="../media/image6.emf"/><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theme" Target="../theme/theme1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image" Target="../media/image6.emf"/><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theme" Target="../theme/theme1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image" Target="../media/image6.emf"/><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theme" Target="../theme/theme19.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20.xml.rels><?xml version="1.0" encoding="UTF-8" standalone="yes"?>
<Relationships xmlns="http://schemas.openxmlformats.org/package/2006/relationships"><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21" Type="http://schemas.openxmlformats.org/officeDocument/2006/relationships/slideLayout" Target="../slideLayouts/slideLayout144.xml"/><Relationship Id="rId34" Type="http://schemas.openxmlformats.org/officeDocument/2006/relationships/slideLayout" Target="../slideLayouts/slideLayout157.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theme" Target="../theme/theme20.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 Id="rId8" Type="http://schemas.openxmlformats.org/officeDocument/2006/relationships/slideLayout" Target="../slideLayouts/slideLayout131.xml"/><Relationship Id="rId3" Type="http://schemas.openxmlformats.org/officeDocument/2006/relationships/slideLayout" Target="../slideLayouts/slideLayout126.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theme" Target="../theme/theme21.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image" Target="../media/image27.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theme" Target="../theme/theme22.xml"/><Relationship Id="rId3" Type="http://schemas.openxmlformats.org/officeDocument/2006/relationships/slideLayout" Target="../slideLayouts/slideLayout174.xml"/><Relationship Id="rId21" Type="http://schemas.openxmlformats.org/officeDocument/2006/relationships/slideLayout" Target="../slideLayouts/slideLayout192.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04.xml"/><Relationship Id="rId3" Type="http://schemas.openxmlformats.org/officeDocument/2006/relationships/slideLayout" Target="../slideLayouts/slideLayout199.xml"/><Relationship Id="rId7" Type="http://schemas.openxmlformats.org/officeDocument/2006/relationships/slideLayout" Target="../slideLayouts/slideLayout203.xml"/><Relationship Id="rId2" Type="http://schemas.openxmlformats.org/officeDocument/2006/relationships/slideLayout" Target="../slideLayouts/slideLayout198.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5" Type="http://schemas.openxmlformats.org/officeDocument/2006/relationships/slideLayout" Target="../slideLayouts/slideLayout201.xml"/><Relationship Id="rId10" Type="http://schemas.openxmlformats.org/officeDocument/2006/relationships/theme" Target="../theme/theme23.xml"/><Relationship Id="rId4" Type="http://schemas.openxmlformats.org/officeDocument/2006/relationships/slideLayout" Target="../slideLayouts/slideLayout200.xml"/><Relationship Id="rId9" Type="http://schemas.openxmlformats.org/officeDocument/2006/relationships/slideLayout" Target="../slideLayouts/slideLayout205.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24" Type="http://schemas.openxmlformats.org/officeDocument/2006/relationships/theme" Target="../theme/theme25.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slideLayout" Target="../slideLayouts/slideLayout241.xml"/><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slideLayout" Target="../slideLayouts/slideLayout240.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49.xml"/><Relationship Id="rId13" Type="http://schemas.openxmlformats.org/officeDocument/2006/relationships/slideLayout" Target="../slideLayouts/slideLayout254.xml"/><Relationship Id="rId18" Type="http://schemas.openxmlformats.org/officeDocument/2006/relationships/slideLayout" Target="../slideLayouts/slideLayout259.xml"/><Relationship Id="rId3" Type="http://schemas.openxmlformats.org/officeDocument/2006/relationships/slideLayout" Target="../slideLayouts/slideLayout244.xml"/><Relationship Id="rId21" Type="http://schemas.openxmlformats.org/officeDocument/2006/relationships/theme" Target="../theme/theme26.xml"/><Relationship Id="rId7" Type="http://schemas.openxmlformats.org/officeDocument/2006/relationships/slideLayout" Target="../slideLayouts/slideLayout248.xml"/><Relationship Id="rId12" Type="http://schemas.openxmlformats.org/officeDocument/2006/relationships/slideLayout" Target="../slideLayouts/slideLayout253.xml"/><Relationship Id="rId17" Type="http://schemas.openxmlformats.org/officeDocument/2006/relationships/slideLayout" Target="../slideLayouts/slideLayout258.xml"/><Relationship Id="rId2" Type="http://schemas.openxmlformats.org/officeDocument/2006/relationships/slideLayout" Target="../slideLayouts/slideLayout243.xml"/><Relationship Id="rId16" Type="http://schemas.openxmlformats.org/officeDocument/2006/relationships/slideLayout" Target="../slideLayouts/slideLayout257.xml"/><Relationship Id="rId20" Type="http://schemas.openxmlformats.org/officeDocument/2006/relationships/slideLayout" Target="../slideLayouts/slideLayout261.xml"/><Relationship Id="rId1" Type="http://schemas.openxmlformats.org/officeDocument/2006/relationships/slideLayout" Target="../slideLayouts/slideLayout242.xml"/><Relationship Id="rId6" Type="http://schemas.openxmlformats.org/officeDocument/2006/relationships/slideLayout" Target="../slideLayouts/slideLayout247.xml"/><Relationship Id="rId11" Type="http://schemas.openxmlformats.org/officeDocument/2006/relationships/slideLayout" Target="../slideLayouts/slideLayout252.xml"/><Relationship Id="rId5" Type="http://schemas.openxmlformats.org/officeDocument/2006/relationships/slideLayout" Target="../slideLayouts/slideLayout246.xml"/><Relationship Id="rId15" Type="http://schemas.openxmlformats.org/officeDocument/2006/relationships/slideLayout" Target="../slideLayouts/slideLayout256.xml"/><Relationship Id="rId10" Type="http://schemas.openxmlformats.org/officeDocument/2006/relationships/slideLayout" Target="../slideLayouts/slideLayout251.xml"/><Relationship Id="rId19" Type="http://schemas.openxmlformats.org/officeDocument/2006/relationships/slideLayout" Target="../slideLayouts/slideLayout260.xml"/><Relationship Id="rId4" Type="http://schemas.openxmlformats.org/officeDocument/2006/relationships/slideLayout" Target="../slideLayouts/slideLayout245.xml"/><Relationship Id="rId9" Type="http://schemas.openxmlformats.org/officeDocument/2006/relationships/slideLayout" Target="../slideLayouts/slideLayout250.xml"/><Relationship Id="rId14" Type="http://schemas.openxmlformats.org/officeDocument/2006/relationships/slideLayout" Target="../slideLayouts/slideLayout255.xml"/><Relationship Id="rId22" Type="http://schemas.openxmlformats.org/officeDocument/2006/relationships/image" Target="../media/image6.emf"/></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69.xml"/><Relationship Id="rId3" Type="http://schemas.openxmlformats.org/officeDocument/2006/relationships/slideLayout" Target="../slideLayouts/slideLayout264.xml"/><Relationship Id="rId7" Type="http://schemas.openxmlformats.org/officeDocument/2006/relationships/slideLayout" Target="../slideLayouts/slideLayout268.xml"/><Relationship Id="rId12" Type="http://schemas.openxmlformats.org/officeDocument/2006/relationships/theme" Target="../theme/theme27.xml"/><Relationship Id="rId2" Type="http://schemas.openxmlformats.org/officeDocument/2006/relationships/slideLayout" Target="../slideLayouts/slideLayout263.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5" Type="http://schemas.openxmlformats.org/officeDocument/2006/relationships/slideLayout" Target="../slideLayouts/slideLayout266.xml"/><Relationship Id="rId10" Type="http://schemas.openxmlformats.org/officeDocument/2006/relationships/slideLayout" Target="../slideLayouts/slideLayout271.xml"/><Relationship Id="rId4" Type="http://schemas.openxmlformats.org/officeDocument/2006/relationships/slideLayout" Target="../slideLayouts/slideLayout265.xml"/><Relationship Id="rId9" Type="http://schemas.openxmlformats.org/officeDocument/2006/relationships/slideLayout" Target="../slideLayouts/slideLayout270.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3" Type="http://schemas.openxmlformats.org/officeDocument/2006/relationships/slideLayout" Target="../slideLayouts/slideLayout275.xml"/><Relationship Id="rId21" Type="http://schemas.openxmlformats.org/officeDocument/2006/relationships/slideLayout" Target="../slideLayouts/slideLayout293.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23" Type="http://schemas.openxmlformats.org/officeDocument/2006/relationships/theme" Target="../theme/theme28.xml"/><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slideLayout" Target="../slideLayouts/slideLayout294.xml"/></Relationships>
</file>

<file path=ppt/slideMasters/_rels/slideMaster29.xml.rels><?xml version="1.0" encoding="UTF-8" standalone="yes"?>
<Relationships xmlns="http://schemas.openxmlformats.org/package/2006/relationships"><Relationship Id="rId26" Type="http://schemas.openxmlformats.org/officeDocument/2006/relationships/slideLayout" Target="../slideLayouts/slideLayout320.xml"/><Relationship Id="rId21" Type="http://schemas.openxmlformats.org/officeDocument/2006/relationships/slideLayout" Target="../slideLayouts/slideLayout315.xml"/><Relationship Id="rId42" Type="http://schemas.openxmlformats.org/officeDocument/2006/relationships/slideLayout" Target="../slideLayouts/slideLayout336.xml"/><Relationship Id="rId47" Type="http://schemas.openxmlformats.org/officeDocument/2006/relationships/slideLayout" Target="../slideLayouts/slideLayout341.xml"/><Relationship Id="rId63" Type="http://schemas.openxmlformats.org/officeDocument/2006/relationships/slideLayout" Target="../slideLayouts/slideLayout357.xml"/><Relationship Id="rId68" Type="http://schemas.openxmlformats.org/officeDocument/2006/relationships/slideLayout" Target="../slideLayouts/slideLayout362.xml"/><Relationship Id="rId16" Type="http://schemas.openxmlformats.org/officeDocument/2006/relationships/slideLayout" Target="../slideLayouts/slideLayout310.xml"/><Relationship Id="rId11" Type="http://schemas.openxmlformats.org/officeDocument/2006/relationships/slideLayout" Target="../slideLayouts/slideLayout305.xml"/><Relationship Id="rId32" Type="http://schemas.openxmlformats.org/officeDocument/2006/relationships/slideLayout" Target="../slideLayouts/slideLayout326.xml"/><Relationship Id="rId37" Type="http://schemas.openxmlformats.org/officeDocument/2006/relationships/slideLayout" Target="../slideLayouts/slideLayout331.xml"/><Relationship Id="rId53" Type="http://schemas.openxmlformats.org/officeDocument/2006/relationships/slideLayout" Target="../slideLayouts/slideLayout347.xml"/><Relationship Id="rId58" Type="http://schemas.openxmlformats.org/officeDocument/2006/relationships/slideLayout" Target="../slideLayouts/slideLayout352.xml"/><Relationship Id="rId74" Type="http://schemas.openxmlformats.org/officeDocument/2006/relationships/slideLayout" Target="../slideLayouts/slideLayout368.xml"/><Relationship Id="rId79" Type="http://schemas.openxmlformats.org/officeDocument/2006/relationships/slideLayout" Target="../slideLayouts/slideLayout373.xml"/><Relationship Id="rId5" Type="http://schemas.openxmlformats.org/officeDocument/2006/relationships/slideLayout" Target="../slideLayouts/slideLayout299.xml"/><Relationship Id="rId61" Type="http://schemas.openxmlformats.org/officeDocument/2006/relationships/slideLayout" Target="../slideLayouts/slideLayout355.xml"/><Relationship Id="rId82" Type="http://schemas.openxmlformats.org/officeDocument/2006/relationships/theme" Target="../theme/theme29.xml"/><Relationship Id="rId19" Type="http://schemas.openxmlformats.org/officeDocument/2006/relationships/slideLayout" Target="../slideLayouts/slideLayout313.xml"/><Relationship Id="rId14" Type="http://schemas.openxmlformats.org/officeDocument/2006/relationships/slideLayout" Target="../slideLayouts/slideLayout308.xml"/><Relationship Id="rId22" Type="http://schemas.openxmlformats.org/officeDocument/2006/relationships/slideLayout" Target="../slideLayouts/slideLayout316.xml"/><Relationship Id="rId27" Type="http://schemas.openxmlformats.org/officeDocument/2006/relationships/slideLayout" Target="../slideLayouts/slideLayout321.xml"/><Relationship Id="rId30" Type="http://schemas.openxmlformats.org/officeDocument/2006/relationships/slideLayout" Target="../slideLayouts/slideLayout324.xml"/><Relationship Id="rId35" Type="http://schemas.openxmlformats.org/officeDocument/2006/relationships/slideLayout" Target="../slideLayouts/slideLayout329.xml"/><Relationship Id="rId43" Type="http://schemas.openxmlformats.org/officeDocument/2006/relationships/slideLayout" Target="../slideLayouts/slideLayout337.xml"/><Relationship Id="rId48" Type="http://schemas.openxmlformats.org/officeDocument/2006/relationships/slideLayout" Target="../slideLayouts/slideLayout342.xml"/><Relationship Id="rId56" Type="http://schemas.openxmlformats.org/officeDocument/2006/relationships/slideLayout" Target="../slideLayouts/slideLayout350.xml"/><Relationship Id="rId64" Type="http://schemas.openxmlformats.org/officeDocument/2006/relationships/slideLayout" Target="../slideLayouts/slideLayout358.xml"/><Relationship Id="rId69" Type="http://schemas.openxmlformats.org/officeDocument/2006/relationships/slideLayout" Target="../slideLayouts/slideLayout363.xml"/><Relationship Id="rId77" Type="http://schemas.openxmlformats.org/officeDocument/2006/relationships/slideLayout" Target="../slideLayouts/slideLayout371.xml"/><Relationship Id="rId8" Type="http://schemas.openxmlformats.org/officeDocument/2006/relationships/slideLayout" Target="../slideLayouts/slideLayout302.xml"/><Relationship Id="rId51" Type="http://schemas.openxmlformats.org/officeDocument/2006/relationships/slideLayout" Target="../slideLayouts/slideLayout345.xml"/><Relationship Id="rId72" Type="http://schemas.openxmlformats.org/officeDocument/2006/relationships/slideLayout" Target="../slideLayouts/slideLayout366.xml"/><Relationship Id="rId80" Type="http://schemas.openxmlformats.org/officeDocument/2006/relationships/slideLayout" Target="../slideLayouts/slideLayout374.xml"/><Relationship Id="rId3" Type="http://schemas.openxmlformats.org/officeDocument/2006/relationships/slideLayout" Target="../slideLayouts/slideLayout297.xml"/><Relationship Id="rId12" Type="http://schemas.openxmlformats.org/officeDocument/2006/relationships/slideLayout" Target="../slideLayouts/slideLayout306.xml"/><Relationship Id="rId17" Type="http://schemas.openxmlformats.org/officeDocument/2006/relationships/slideLayout" Target="../slideLayouts/slideLayout311.xml"/><Relationship Id="rId25" Type="http://schemas.openxmlformats.org/officeDocument/2006/relationships/slideLayout" Target="../slideLayouts/slideLayout319.xml"/><Relationship Id="rId33" Type="http://schemas.openxmlformats.org/officeDocument/2006/relationships/slideLayout" Target="../slideLayouts/slideLayout327.xml"/><Relationship Id="rId38" Type="http://schemas.openxmlformats.org/officeDocument/2006/relationships/slideLayout" Target="../slideLayouts/slideLayout332.xml"/><Relationship Id="rId46" Type="http://schemas.openxmlformats.org/officeDocument/2006/relationships/slideLayout" Target="../slideLayouts/slideLayout340.xml"/><Relationship Id="rId59" Type="http://schemas.openxmlformats.org/officeDocument/2006/relationships/slideLayout" Target="../slideLayouts/slideLayout353.xml"/><Relationship Id="rId67" Type="http://schemas.openxmlformats.org/officeDocument/2006/relationships/slideLayout" Target="../slideLayouts/slideLayout361.xml"/><Relationship Id="rId20" Type="http://schemas.openxmlformats.org/officeDocument/2006/relationships/slideLayout" Target="../slideLayouts/slideLayout314.xml"/><Relationship Id="rId41" Type="http://schemas.openxmlformats.org/officeDocument/2006/relationships/slideLayout" Target="../slideLayouts/slideLayout335.xml"/><Relationship Id="rId54" Type="http://schemas.openxmlformats.org/officeDocument/2006/relationships/slideLayout" Target="../slideLayouts/slideLayout348.xml"/><Relationship Id="rId62" Type="http://schemas.openxmlformats.org/officeDocument/2006/relationships/slideLayout" Target="../slideLayouts/slideLayout356.xml"/><Relationship Id="rId70" Type="http://schemas.openxmlformats.org/officeDocument/2006/relationships/slideLayout" Target="../slideLayouts/slideLayout364.xml"/><Relationship Id="rId75" Type="http://schemas.openxmlformats.org/officeDocument/2006/relationships/slideLayout" Target="../slideLayouts/slideLayout369.xml"/><Relationship Id="rId83" Type="http://schemas.openxmlformats.org/officeDocument/2006/relationships/image" Target="../media/image3.png"/><Relationship Id="rId1" Type="http://schemas.openxmlformats.org/officeDocument/2006/relationships/slideLayout" Target="../slideLayouts/slideLayout295.xml"/><Relationship Id="rId6" Type="http://schemas.openxmlformats.org/officeDocument/2006/relationships/slideLayout" Target="../slideLayouts/slideLayout300.xml"/><Relationship Id="rId15" Type="http://schemas.openxmlformats.org/officeDocument/2006/relationships/slideLayout" Target="../slideLayouts/slideLayout309.xml"/><Relationship Id="rId23" Type="http://schemas.openxmlformats.org/officeDocument/2006/relationships/slideLayout" Target="../slideLayouts/slideLayout317.xml"/><Relationship Id="rId28" Type="http://schemas.openxmlformats.org/officeDocument/2006/relationships/slideLayout" Target="../slideLayouts/slideLayout322.xml"/><Relationship Id="rId36" Type="http://schemas.openxmlformats.org/officeDocument/2006/relationships/slideLayout" Target="../slideLayouts/slideLayout330.xml"/><Relationship Id="rId49" Type="http://schemas.openxmlformats.org/officeDocument/2006/relationships/slideLayout" Target="../slideLayouts/slideLayout343.xml"/><Relationship Id="rId57" Type="http://schemas.openxmlformats.org/officeDocument/2006/relationships/slideLayout" Target="../slideLayouts/slideLayout351.xml"/><Relationship Id="rId10" Type="http://schemas.openxmlformats.org/officeDocument/2006/relationships/slideLayout" Target="../slideLayouts/slideLayout304.xml"/><Relationship Id="rId31" Type="http://schemas.openxmlformats.org/officeDocument/2006/relationships/slideLayout" Target="../slideLayouts/slideLayout325.xml"/><Relationship Id="rId44" Type="http://schemas.openxmlformats.org/officeDocument/2006/relationships/slideLayout" Target="../slideLayouts/slideLayout338.xml"/><Relationship Id="rId52" Type="http://schemas.openxmlformats.org/officeDocument/2006/relationships/slideLayout" Target="../slideLayouts/slideLayout346.xml"/><Relationship Id="rId60" Type="http://schemas.openxmlformats.org/officeDocument/2006/relationships/slideLayout" Target="../slideLayouts/slideLayout354.xml"/><Relationship Id="rId65" Type="http://schemas.openxmlformats.org/officeDocument/2006/relationships/slideLayout" Target="../slideLayouts/slideLayout359.xml"/><Relationship Id="rId73" Type="http://schemas.openxmlformats.org/officeDocument/2006/relationships/slideLayout" Target="../slideLayouts/slideLayout367.xml"/><Relationship Id="rId78" Type="http://schemas.openxmlformats.org/officeDocument/2006/relationships/slideLayout" Target="../slideLayouts/slideLayout372.xml"/><Relationship Id="rId81" Type="http://schemas.openxmlformats.org/officeDocument/2006/relationships/slideLayout" Target="../slideLayouts/slideLayout375.xml"/><Relationship Id="rId4" Type="http://schemas.openxmlformats.org/officeDocument/2006/relationships/slideLayout" Target="../slideLayouts/slideLayout298.xml"/><Relationship Id="rId9" Type="http://schemas.openxmlformats.org/officeDocument/2006/relationships/slideLayout" Target="../slideLayouts/slideLayout303.xml"/><Relationship Id="rId13" Type="http://schemas.openxmlformats.org/officeDocument/2006/relationships/slideLayout" Target="../slideLayouts/slideLayout307.xml"/><Relationship Id="rId18" Type="http://schemas.openxmlformats.org/officeDocument/2006/relationships/slideLayout" Target="../slideLayouts/slideLayout312.xml"/><Relationship Id="rId39" Type="http://schemas.openxmlformats.org/officeDocument/2006/relationships/slideLayout" Target="../slideLayouts/slideLayout333.xml"/><Relationship Id="rId34" Type="http://schemas.openxmlformats.org/officeDocument/2006/relationships/slideLayout" Target="../slideLayouts/slideLayout328.xml"/><Relationship Id="rId50" Type="http://schemas.openxmlformats.org/officeDocument/2006/relationships/slideLayout" Target="../slideLayouts/slideLayout344.xml"/><Relationship Id="rId55" Type="http://schemas.openxmlformats.org/officeDocument/2006/relationships/slideLayout" Target="../slideLayouts/slideLayout349.xml"/><Relationship Id="rId76" Type="http://schemas.openxmlformats.org/officeDocument/2006/relationships/slideLayout" Target="../slideLayouts/slideLayout370.xml"/><Relationship Id="rId7" Type="http://schemas.openxmlformats.org/officeDocument/2006/relationships/slideLayout" Target="../slideLayouts/slideLayout301.xml"/><Relationship Id="rId71" Type="http://schemas.openxmlformats.org/officeDocument/2006/relationships/slideLayout" Target="../slideLayouts/slideLayout365.xml"/><Relationship Id="rId2" Type="http://schemas.openxmlformats.org/officeDocument/2006/relationships/slideLayout" Target="../slideLayouts/slideLayout296.xml"/><Relationship Id="rId29" Type="http://schemas.openxmlformats.org/officeDocument/2006/relationships/slideLayout" Target="../slideLayouts/slideLayout323.xml"/><Relationship Id="rId24" Type="http://schemas.openxmlformats.org/officeDocument/2006/relationships/slideLayout" Target="../slideLayouts/slideLayout318.xml"/><Relationship Id="rId40" Type="http://schemas.openxmlformats.org/officeDocument/2006/relationships/slideLayout" Target="../slideLayouts/slideLayout334.xml"/><Relationship Id="rId45" Type="http://schemas.openxmlformats.org/officeDocument/2006/relationships/slideLayout" Target="../slideLayouts/slideLayout339.xml"/><Relationship Id="rId66" Type="http://schemas.openxmlformats.org/officeDocument/2006/relationships/slideLayout" Target="../slideLayouts/slideLayout360.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0.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7.xml"/><Relationship Id="rId1" Type="http://schemas.openxmlformats.org/officeDocument/2006/relationships/slideLayout" Target="../slideLayouts/slideLayout11.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2.xml"/></Relationships>
</file>

<file path=ppt/slideMasters/_rels/slideMaster9.xml.rels><?xml version="1.0" encoding="UTF-8" standalone="yes"?>
<Relationships xmlns="http://schemas.openxmlformats.org/package/2006/relationships"><Relationship Id="rId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6249777"/>
      </p:ext>
    </p:extLst>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alphaModFix amt="30000"/>
            <a:extLst>
              <a:ext uri="{BEBA8EAE-BF5A-486C-A8C5-ECC9F3942E4B}">
                <a14:imgProps xmlns:a14="http://schemas.microsoft.com/office/drawing/2010/main">
                  <a14:imgLayer r:embed="rId3">
                    <a14:imgEffect>
                      <a14:brightnessContrast bright="-27000" contrast="57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5379" y="232780"/>
            <a:ext cx="10515600" cy="99444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1CDDDA-8F46-48C5-811E-CA42F79E8AF7}" type="datetimeFigureOut">
              <a:rPr lang="en-US" smtClean="0"/>
              <a:t>10/10/2017</a:t>
            </a:fld>
            <a:endParaRPr lang="en-US"/>
          </a:p>
        </p:txBody>
      </p:sp>
      <p:sp>
        <p:nvSpPr>
          <p:cNvPr id="5" name="Footer Placeholder 4"/>
          <p:cNvSpPr>
            <a:spLocks noGrp="1"/>
          </p:cNvSpPr>
          <p:nvPr>
            <p:ph type="ftr" sz="quarter" idx="3"/>
          </p:nvPr>
        </p:nvSpPr>
        <p:spPr>
          <a:xfrm>
            <a:off x="4038601"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5B51C0-F513-4542-A0BB-5F8F10FD3D6E}" type="slidenum">
              <a:rPr lang="en-US" smtClean="0"/>
              <a:t>‹#›</a:t>
            </a:fld>
            <a:endParaRPr lang="en-US"/>
          </a:p>
        </p:txBody>
      </p:sp>
    </p:spTree>
    <p:extLst>
      <p:ext uri="{BB962C8B-B14F-4D97-AF65-F5344CB8AC3E}">
        <p14:creationId xmlns:p14="http://schemas.microsoft.com/office/powerpoint/2010/main" val="2394411940"/>
      </p:ext>
    </p:extLst>
  </p:cSld>
  <p:clrMap bg1="lt1" tx1="dk1" bg2="lt2" tx2="dk2" accent1="accent1" accent2="accent2" accent3="accent3" accent4="accent4" accent5="accent5" accent6="accent6" hlink="hlink" folHlink="folHlink"/>
  <p:txStyles>
    <p:titleStyle>
      <a:lvl1pPr algn="l" defTabSz="914126" rtl="0" eaLnBrk="1" latinLnBrk="0" hangingPunct="1">
        <a:lnSpc>
          <a:spcPct val="90000"/>
        </a:lnSpc>
        <a:spcBef>
          <a:spcPct val="0"/>
        </a:spcBef>
        <a:buNone/>
        <a:defRPr sz="4699" b="1"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Segoe UI" panose="020B0502040204020203" pitchFamily="34" charset="0"/>
          <a:ea typeface="+mn-ea"/>
          <a:cs typeface="Segoe UI" panose="020B0502040204020203" pitchFamily="34" charset="0"/>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Segoe UI" panose="020B0502040204020203" pitchFamily="34" charset="0"/>
          <a:ea typeface="+mn-ea"/>
          <a:cs typeface="Segoe UI" panose="020B0502040204020203" pitchFamily="34" charset="0"/>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Segoe UI" panose="020B0502040204020203" pitchFamily="34" charset="0"/>
          <a:ea typeface="+mn-ea"/>
          <a:cs typeface="Segoe UI" panose="020B0502040204020203" pitchFamily="34" charset="0"/>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Segoe UI" panose="020B0502040204020203" pitchFamily="34" charset="0"/>
          <a:ea typeface="+mn-ea"/>
          <a:cs typeface="Segoe UI" panose="020B0502040204020203" pitchFamily="34" charset="0"/>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Segoe UI" panose="020B0502040204020203" pitchFamily="34" charset="0"/>
          <a:ea typeface="+mn-ea"/>
          <a:cs typeface="Segoe UI" panose="020B0502040204020203"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029878608"/>
      </p:ext>
    </p:extLst>
  </p:cSld>
  <p:clrMap bg1="dk1" tx1="lt1" bg2="dk2" tx2="lt2" accent1="accent1" accent2="accent2" accent3="accent3" accent4="accent4" accent5="accent5" accent6="accent6" hlink="hlink" folHlink="folHlink"/>
  <p:sldLayoutIdLst>
    <p:sldLayoutId id="2147483761" r:id="rId1"/>
    <p:sldLayoutId id="2147483762" r:id="rId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17278424"/>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86" r:id="rId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65538926"/>
      </p:ext>
    </p:extLst>
  </p:cSld>
  <p:clrMap bg1="lt1" tx1="dk1" bg2="lt2" tx2="dk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275472477"/>
      </p:ext>
    </p:extLst>
  </p:cSld>
  <p:clrMap bg1="dk1" tx1="lt1" bg2="dk2" tx2="lt2" accent1="accent1" accent2="accent2" accent3="accent3" accent4="accent4" accent5="accent5" accent6="accent6" hlink="hlink" folHlink="folHlink"/>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5802985"/>
      </p:ext>
    </p:extLst>
  </p:cSld>
  <p:clrMap bg1="dk1" tx1="lt1" bg2="dk2" tx2="lt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920" r:id="rId20"/>
    <p:sldLayoutId id="2147484032" r:id="rId21"/>
    <p:sldLayoutId id="2147484165"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14235350"/>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64157596"/>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 id="2147483918" r:id="rId18"/>
    <p:sldLayoutId id="2147483919"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5077630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 id="2147483942" r:id="rId21"/>
    <p:sldLayoutId id="2147483943" r:id="rId22"/>
    <p:sldLayoutId id="2147483944"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001963621"/>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 id="2147483964" r:id="rId19"/>
    <p:sldLayoutId id="2147483965" r:id="rId20"/>
    <p:sldLayoutId id="2147483966" r:id="rId21"/>
    <p:sldLayoutId id="2147483967" r:id="rId22"/>
    <p:sldLayoutId id="2147483968"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190847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93" r:id="rId3"/>
    <p:sldLayoutId id="2147483831" r:id="rId4"/>
    <p:sldLayoutId id="2147483859" r:id="rId5"/>
  </p:sldLayoutIdLst>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5"/>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9" y="1447805"/>
            <a:ext cx="11155093"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2809892"/>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 id="2147483987" r:id="rId18"/>
    <p:sldLayoutId id="2147483988" r:id="rId19"/>
    <p:sldLayoutId id="2147483989" r:id="rId20"/>
    <p:sldLayoutId id="2147483990" r:id="rId21"/>
    <p:sldLayoutId id="2147483991" r:id="rId22"/>
    <p:sldLayoutId id="2147483992" r:id="rId23"/>
    <p:sldLayoutId id="2147483993" r:id="rId24"/>
    <p:sldLayoutId id="2147483994" r:id="rId25"/>
    <p:sldLayoutId id="2147483995" r:id="rId26"/>
    <p:sldLayoutId id="2147483996" r:id="rId27"/>
    <p:sldLayoutId id="2147483997" r:id="rId28"/>
    <p:sldLayoutId id="2147483998" r:id="rId29"/>
    <p:sldLayoutId id="2147484000" r:id="rId30"/>
    <p:sldLayoutId id="2147484001" r:id="rId31"/>
    <p:sldLayoutId id="2147484002" r:id="rId32"/>
    <p:sldLayoutId id="2147484003" r:id="rId33"/>
    <p:sldLayoutId id="2147484030" r:id="rId34"/>
    <p:sldLayoutId id="2147484031" r:id="rId35"/>
    <p:sldLayoutId id="2147484166" r:id="rId36"/>
  </p:sldLayoutIdLst>
  <p:transition>
    <p:fade/>
  </p:transition>
  <p:hf hdr="0" ftr="0" dt="0"/>
  <p:txStyles>
    <p:titleStyle>
      <a:lvl1pPr algn="l" defTabSz="914338" rtl="0" eaLnBrk="1" latinLnBrk="0" hangingPunct="1">
        <a:lnSpc>
          <a:spcPct val="90000"/>
        </a:lnSpc>
        <a:spcBef>
          <a:spcPct val="0"/>
        </a:spcBef>
        <a:buNone/>
        <a:defRPr lang="en-US" sz="546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16" marR="0" indent="-339716" algn="l" defTabSz="914338" rtl="0" eaLnBrk="1" fontAlgn="auto" latinLnBrk="0" hangingPunct="1">
        <a:lnSpc>
          <a:spcPct val="90000"/>
        </a:lnSpc>
        <a:spcBef>
          <a:spcPct val="20000"/>
        </a:spcBef>
        <a:spcAft>
          <a:spcPts val="0"/>
        </a:spcAft>
        <a:buClrTx/>
        <a:buSzPct val="80000"/>
        <a:buFont typeface="Arial" pitchFamily="34" charset="0"/>
        <a:buChar char="•"/>
        <a:tabLst/>
        <a:defRPr sz="3600" kern="1200" spc="-71" baseline="0">
          <a:gradFill>
            <a:gsLst>
              <a:gs pos="1250">
                <a:schemeClr val="bg2"/>
              </a:gs>
              <a:gs pos="100000">
                <a:schemeClr val="bg2"/>
              </a:gs>
            </a:gsLst>
            <a:lin ang="5400000" scaled="0"/>
          </a:gradFill>
          <a:latin typeface="+mj-lt"/>
          <a:ea typeface="+mn-ea"/>
          <a:cs typeface="+mn-cs"/>
        </a:defRPr>
      </a:lvl1pPr>
      <a:lvl2pPr marL="573072" marR="0" indent="-233357" algn="l" defTabSz="914338"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492" marR="0" indent="-225418" algn="l" defTabSz="914338" rtl="0" eaLnBrk="1" fontAlgn="auto" latinLnBrk="0" hangingPunct="1">
        <a:lnSpc>
          <a:spcPct val="90000"/>
        </a:lnSpc>
        <a:spcBef>
          <a:spcPct val="20000"/>
        </a:spcBef>
        <a:spcAft>
          <a:spcPts val="0"/>
        </a:spcAft>
        <a:buClrTx/>
        <a:buSzPct val="90000"/>
        <a:buFont typeface="Wingdings" pitchFamily="2" charset="2"/>
        <a:buChar char=""/>
        <a:tabLst>
          <a:tab pos="798492" algn="l"/>
        </a:tabLst>
        <a:defRPr sz="2400" kern="1200" spc="0" baseline="0">
          <a:gradFill>
            <a:gsLst>
              <a:gs pos="1250">
                <a:schemeClr val="bg2"/>
              </a:gs>
              <a:gs pos="100000">
                <a:schemeClr val="bg2"/>
              </a:gs>
            </a:gsLst>
            <a:lin ang="5400000" scaled="0"/>
          </a:gradFill>
          <a:latin typeface="+mn-lt"/>
          <a:ea typeface="+mn-ea"/>
          <a:cs typeface="+mn-cs"/>
        </a:defRPr>
      </a:lvl3pPr>
      <a:lvl4pPr marL="1030260" marR="0" indent="-231768" algn="l" defTabSz="91433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679" marR="0" indent="-225418" algn="l" defTabSz="914338" rtl="0" eaLnBrk="1" fontAlgn="auto" latinLnBrk="0" hangingPunct="1">
        <a:lnSpc>
          <a:spcPct val="90000"/>
        </a:lnSpc>
        <a:spcBef>
          <a:spcPct val="20000"/>
        </a:spcBef>
        <a:spcAft>
          <a:spcPts val="0"/>
        </a:spcAft>
        <a:buClrTx/>
        <a:buSzPct val="90000"/>
        <a:buFont typeface="Wingdings" pitchFamily="2" charset="2"/>
        <a:buChar char=""/>
        <a:tabLst>
          <a:tab pos="1255679" algn="l"/>
        </a:tabLst>
        <a:defRPr sz="2000" kern="1200" spc="0" baseline="0">
          <a:gradFill>
            <a:gsLst>
              <a:gs pos="1250">
                <a:schemeClr val="bg2"/>
              </a:gs>
              <a:gs pos="100000">
                <a:schemeClr val="bg2"/>
              </a:gs>
            </a:gsLst>
            <a:lin ang="5400000" scaled="0"/>
          </a:gradFill>
          <a:latin typeface="+mn-lt"/>
          <a:ea typeface="+mn-ea"/>
          <a:cs typeface="+mn-cs"/>
        </a:defRPr>
      </a:lvl5pPr>
      <a:lvl6pPr marL="2514430" indent="-228585" algn="l" defTabSz="91433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00" indent="-228585" algn="l" defTabSz="91433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69" indent="-228585" algn="l" defTabSz="91433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38" indent="-228585" algn="l" defTabSz="91433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38" rtl="0" eaLnBrk="1" latinLnBrk="0" hangingPunct="1">
        <a:defRPr sz="1867" kern="1200">
          <a:solidFill>
            <a:schemeClr val="tx1"/>
          </a:solidFill>
          <a:latin typeface="+mn-lt"/>
          <a:ea typeface="+mn-ea"/>
          <a:cs typeface="+mn-cs"/>
        </a:defRPr>
      </a:lvl1pPr>
      <a:lvl2pPr marL="457169" algn="l" defTabSz="914338" rtl="0" eaLnBrk="1" latinLnBrk="0" hangingPunct="1">
        <a:defRPr sz="1867" kern="1200">
          <a:solidFill>
            <a:schemeClr val="tx1"/>
          </a:solidFill>
          <a:latin typeface="+mn-lt"/>
          <a:ea typeface="+mn-ea"/>
          <a:cs typeface="+mn-cs"/>
        </a:defRPr>
      </a:lvl2pPr>
      <a:lvl3pPr marL="914338" algn="l" defTabSz="914338" rtl="0" eaLnBrk="1" latinLnBrk="0" hangingPunct="1">
        <a:defRPr sz="1867" kern="1200">
          <a:solidFill>
            <a:schemeClr val="tx1"/>
          </a:solidFill>
          <a:latin typeface="+mn-lt"/>
          <a:ea typeface="+mn-ea"/>
          <a:cs typeface="+mn-cs"/>
        </a:defRPr>
      </a:lvl3pPr>
      <a:lvl4pPr marL="1371507" algn="l" defTabSz="914338" rtl="0" eaLnBrk="1" latinLnBrk="0" hangingPunct="1">
        <a:defRPr sz="1867" kern="1200">
          <a:solidFill>
            <a:schemeClr val="tx1"/>
          </a:solidFill>
          <a:latin typeface="+mn-lt"/>
          <a:ea typeface="+mn-ea"/>
          <a:cs typeface="+mn-cs"/>
        </a:defRPr>
      </a:lvl4pPr>
      <a:lvl5pPr marL="1828677" algn="l" defTabSz="914338" rtl="0" eaLnBrk="1" latinLnBrk="0" hangingPunct="1">
        <a:defRPr sz="1867" kern="1200">
          <a:solidFill>
            <a:schemeClr val="tx1"/>
          </a:solidFill>
          <a:latin typeface="+mn-lt"/>
          <a:ea typeface="+mn-ea"/>
          <a:cs typeface="+mn-cs"/>
        </a:defRPr>
      </a:lvl5pPr>
      <a:lvl6pPr marL="2285846" algn="l" defTabSz="914338" rtl="0" eaLnBrk="1" latinLnBrk="0" hangingPunct="1">
        <a:defRPr sz="1867" kern="1200">
          <a:solidFill>
            <a:schemeClr val="tx1"/>
          </a:solidFill>
          <a:latin typeface="+mn-lt"/>
          <a:ea typeface="+mn-ea"/>
          <a:cs typeface="+mn-cs"/>
        </a:defRPr>
      </a:lvl6pPr>
      <a:lvl7pPr marL="2743014" algn="l" defTabSz="914338" rtl="0" eaLnBrk="1" latinLnBrk="0" hangingPunct="1">
        <a:defRPr sz="1867" kern="1200">
          <a:solidFill>
            <a:schemeClr val="tx1"/>
          </a:solidFill>
          <a:latin typeface="+mn-lt"/>
          <a:ea typeface="+mn-ea"/>
          <a:cs typeface="+mn-cs"/>
        </a:defRPr>
      </a:lvl7pPr>
      <a:lvl8pPr marL="3200185" algn="l" defTabSz="914338" rtl="0" eaLnBrk="1" latinLnBrk="0" hangingPunct="1">
        <a:defRPr sz="1867" kern="1200">
          <a:solidFill>
            <a:schemeClr val="tx1"/>
          </a:solidFill>
          <a:latin typeface="+mn-lt"/>
          <a:ea typeface="+mn-ea"/>
          <a:cs typeface="+mn-cs"/>
        </a:defRPr>
      </a:lvl8pPr>
      <a:lvl9pPr marL="3657354" algn="l" defTabSz="914338" rtl="0" eaLnBrk="1" latinLnBrk="0" hangingPunct="1">
        <a:defRPr sz="1867"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44235616"/>
      </p:ext>
    </p:extLst>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 id="2147484017" r:id="rId1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spTree>
    <p:extLst>
      <p:ext uri="{BB962C8B-B14F-4D97-AF65-F5344CB8AC3E}">
        <p14:creationId xmlns:p14="http://schemas.microsoft.com/office/powerpoint/2010/main" val="3673421983"/>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 id="2147484046" r:id="rId13"/>
    <p:sldLayoutId id="2147484047" r:id="rId14"/>
    <p:sldLayoutId id="2147484048" r:id="rId15"/>
    <p:sldLayoutId id="2147484049" r:id="rId16"/>
    <p:sldLayoutId id="2147484050" r:id="rId17"/>
    <p:sldLayoutId id="2147484051" r:id="rId18"/>
    <p:sldLayoutId id="2147484052" r:id="rId19"/>
    <p:sldLayoutId id="2147484053" r:id="rId20"/>
    <p:sldLayoutId id="2147484054" r:id="rId21"/>
    <p:sldLayoutId id="2147484055" r:id="rId22"/>
    <p:sldLayoutId id="2147484056" r:id="rId23"/>
    <p:sldLayoutId id="2147484057" r:id="rId24"/>
    <p:sldLayoutId id="2147484058"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7BCF1-EDE9-46B3-A8B3-659212B54243}" type="datetimeFigureOut">
              <a:rPr lang="en-US" smtClean="0"/>
              <a:t>10/10/2017</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297562515"/>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DD3A76-216D-4FEC-9184-0EA9032FC830}" type="datetimeFigureOut">
              <a:rPr lang="en-US" smtClean="0"/>
              <a:t>10/10/2017</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2F227B-ED81-4668-9844-2185980AF174}" type="slidenum">
              <a:rPr lang="en-US" smtClean="0"/>
              <a:t>‹#›</a:t>
            </a:fld>
            <a:endParaRPr lang="en-US"/>
          </a:p>
        </p:txBody>
      </p:sp>
    </p:spTree>
    <p:extLst>
      <p:ext uri="{BB962C8B-B14F-4D97-AF65-F5344CB8AC3E}">
        <p14:creationId xmlns:p14="http://schemas.microsoft.com/office/powerpoint/2010/main" val="3872183822"/>
      </p:ext>
    </p:extLst>
  </p:cSld>
  <p:clrMap bg1="lt1" tx1="dk1" bg2="lt2" tx2="dk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 id="2147484082" r:id="rId12"/>
    <p:sldLayoutId id="2147484083"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014537080"/>
      </p:ext>
    </p:extLst>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5" r:id="rId11"/>
    <p:sldLayoutId id="2147484096" r:id="rId12"/>
    <p:sldLayoutId id="2147484097" r:id="rId13"/>
    <p:sldLayoutId id="2147484098" r:id="rId14"/>
    <p:sldLayoutId id="2147484099" r:id="rId15"/>
    <p:sldLayoutId id="2147484100" r:id="rId16"/>
    <p:sldLayoutId id="2147484101" r:id="rId17"/>
    <p:sldLayoutId id="2147484102" r:id="rId18"/>
    <p:sldLayoutId id="2147484103" r:id="rId19"/>
    <p:sldLayoutId id="2147484104" r:id="rId20"/>
    <p:sldLayoutId id="2147484105" r:id="rId21"/>
    <p:sldLayoutId id="2147484106" r:id="rId22"/>
    <p:sldLayoutId id="2147484107"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20010863"/>
      </p:ext>
    </p:extLst>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 id="2147484119" r:id="rId11"/>
    <p:sldLayoutId id="2147484120" r:id="rId12"/>
    <p:sldLayoutId id="2147484121" r:id="rId13"/>
    <p:sldLayoutId id="2147484122" r:id="rId14"/>
    <p:sldLayoutId id="2147484123" r:id="rId15"/>
    <p:sldLayoutId id="2147484124" r:id="rId16"/>
    <p:sldLayoutId id="2147484125" r:id="rId17"/>
    <p:sldLayoutId id="2147484126" r:id="rId18"/>
    <p:sldLayoutId id="2147484127" r:id="rId19"/>
    <p:sldLayoutId id="2147484128"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4999251"/>
      </p:ext>
    </p:extLst>
  </p:cSld>
  <p:clrMap bg1="dk1" tx1="lt1" bg2="dk2" tx2="lt2" accent1="accent1" accent2="accent2" accent3="accent3" accent4="accent4" accent5="accent5" accent6="accent6" hlink="hlink" folHlink="folHlink"/>
  <p:sldLayoutIdLst>
    <p:sldLayoutId id="2147484130" r:id="rId1"/>
    <p:sldLayoutId id="2147484131" r:id="rId2"/>
    <p:sldLayoutId id="2147484132" r:id="rId3"/>
    <p:sldLayoutId id="2147484133" r:id="rId4"/>
    <p:sldLayoutId id="2147484134" r:id="rId5"/>
    <p:sldLayoutId id="2147484135" r:id="rId6"/>
    <p:sldLayoutId id="2147484136" r:id="rId7"/>
    <p:sldLayoutId id="2147484137" r:id="rId8"/>
    <p:sldLayoutId id="2147484138" r:id="rId9"/>
    <p:sldLayoutId id="2147484139" r:id="rId10"/>
    <p:sldLayoutId id="2147484140" r:id="rId1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p:nvGrpSpPr>
        <p:grpSpPr>
          <a:xfrm>
            <a:off x="12370902" y="-8231"/>
            <a:ext cx="936855" cy="5662635"/>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eaLnBrk="1" hangingPunct="1"/>
                <a:r>
                  <a:rPr lang="en-US" sz="490" b="1" dirty="0" err="1">
                    <a:gradFill>
                      <a:gsLst>
                        <a:gs pos="0">
                          <a:srgbClr val="FFFFFF"/>
                        </a:gs>
                        <a:gs pos="100000">
                          <a:srgbClr val="FFFFFF"/>
                        </a:gs>
                      </a:gsLst>
                      <a:lin ang="5400000" scaled="0"/>
                    </a:gradFill>
                    <a:ea typeface="Segoe UI" pitchFamily="34" charset="0"/>
                    <a:cs typeface="Segoe UI" pitchFamily="34" charset="0"/>
                  </a:rPr>
                  <a:t>Oragen</a:t>
                </a:r>
                <a:endParaRPr lang="en-US" sz="490" b="1" dirty="0">
                  <a:gradFill>
                    <a:gsLst>
                      <a:gs pos="0">
                        <a:srgbClr val="FFFFFF"/>
                      </a:gs>
                      <a:gs pos="100000">
                        <a:srgbClr val="FFFFFF"/>
                      </a:gs>
                    </a:gsLst>
                    <a:lin ang="5400000" scaled="0"/>
                  </a:gradFill>
                  <a:ea typeface="Segoe UI" pitchFamily="34" charset="0"/>
                  <a:cs typeface="Segoe UI" pitchFamily="34" charset="0"/>
                </a:endParaRPr>
              </a:p>
              <a:p>
                <a:pPr defTabSz="913927" eaLnBrk="1" hangingPunct="1"/>
                <a:r>
                  <a:rPr lang="en-US" sz="490" dirty="0">
                    <a:gradFill>
                      <a:gsLst>
                        <a:gs pos="0">
                          <a:srgbClr val="FFFFFF"/>
                        </a:gs>
                        <a:gs pos="100000">
                          <a:srgbClr val="FFFFFF"/>
                        </a:gs>
                      </a:gsLst>
                      <a:lin ang="5400000" scaled="0"/>
                    </a:gradFill>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eaLnBrk="1" hangingPunct="1"/>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3927" eaLnBrk="1" hangingPunct="1"/>
                <a:r>
                  <a:rPr lang="en-US" sz="49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eaLnBrk="1" hangingPunct="1"/>
                <a:r>
                  <a:rPr lang="en-US" sz="490" b="1" dirty="0">
                    <a:gradFill>
                      <a:gsLst>
                        <a:gs pos="0">
                          <a:srgbClr val="FFFFFF"/>
                        </a:gs>
                        <a:gs pos="100000">
                          <a:srgbClr val="FFFFFF"/>
                        </a:gs>
                      </a:gsLst>
                      <a:lin ang="5400000" scaled="0"/>
                    </a:gradFill>
                    <a:ea typeface="Segoe UI" pitchFamily="34" charset="0"/>
                    <a:cs typeface="Segoe UI" pitchFamily="34" charset="0"/>
                  </a:rPr>
                  <a:t>Dark Gray</a:t>
                </a:r>
              </a:p>
              <a:p>
                <a:pPr defTabSz="913927" eaLnBrk="1" hangingPunct="1"/>
                <a:r>
                  <a:rPr lang="en-US" sz="49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eaLnBrk="1" hangingPunct="1"/>
                <a:r>
                  <a:rPr lang="en-US" sz="490" b="1" dirty="0">
                    <a:gradFill>
                      <a:gsLst>
                        <a:gs pos="37168">
                          <a:srgbClr val="292929"/>
                        </a:gs>
                        <a:gs pos="72000">
                          <a:srgbClr val="292929"/>
                        </a:gs>
                      </a:gsLst>
                      <a:lin ang="5400000" scaled="0"/>
                    </a:gradFill>
                    <a:ea typeface="Segoe UI" pitchFamily="34" charset="0"/>
                    <a:cs typeface="Segoe UI" pitchFamily="34" charset="0"/>
                  </a:rPr>
                  <a:t>Yellow</a:t>
                </a:r>
              </a:p>
              <a:p>
                <a:pPr defTabSz="913927" eaLnBrk="1" hangingPunct="1"/>
                <a:r>
                  <a:rPr lang="en-US" sz="490" dirty="0">
                    <a:gradFill>
                      <a:gsLst>
                        <a:gs pos="37168">
                          <a:srgbClr val="292929"/>
                        </a:gs>
                        <a:gs pos="72000">
                          <a:srgbClr val="292929"/>
                        </a:gs>
                      </a:gsLst>
                      <a:lin ang="5400000" scaled="0"/>
                    </a:gradFill>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eaLnBrk="1" hangingPunct="1"/>
                <a:r>
                  <a:rPr lang="en-US" sz="490" b="1" dirty="0">
                    <a:gradFill>
                      <a:gsLst>
                        <a:gs pos="37168">
                          <a:srgbClr val="292929"/>
                        </a:gs>
                        <a:gs pos="72000">
                          <a:srgbClr val="292929"/>
                        </a:gs>
                      </a:gsLst>
                      <a:lin ang="5400000" scaled="0"/>
                    </a:gradFill>
                    <a:ea typeface="Segoe UI" pitchFamily="34" charset="0"/>
                    <a:cs typeface="Segoe UI" pitchFamily="34" charset="0"/>
                  </a:rPr>
                  <a:t>Light Orange</a:t>
                </a:r>
              </a:p>
              <a:p>
                <a:pPr defTabSz="913927" eaLnBrk="1" hangingPunct="1"/>
                <a:r>
                  <a:rPr lang="en-US" sz="490" dirty="0">
                    <a:gradFill>
                      <a:gsLst>
                        <a:gs pos="37168">
                          <a:srgbClr val="292929"/>
                        </a:gs>
                        <a:gs pos="72000">
                          <a:srgbClr val="292929"/>
                        </a:gs>
                      </a:gsLst>
                      <a:lin ang="5400000" scaled="0"/>
                    </a:gradFill>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eaLnBrk="1" hangingPunct="1"/>
                <a:r>
                  <a:rPr lang="en-US" sz="490" b="1" dirty="0">
                    <a:gradFill>
                      <a:gsLst>
                        <a:gs pos="37168">
                          <a:srgbClr val="292929"/>
                        </a:gs>
                        <a:gs pos="72000">
                          <a:srgbClr val="292929"/>
                        </a:gs>
                      </a:gsLst>
                      <a:lin ang="5400000" scaled="0"/>
                    </a:gradFill>
                    <a:ea typeface="Segoe UI" pitchFamily="34" charset="0"/>
                    <a:cs typeface="Segoe UI" pitchFamily="34" charset="0"/>
                  </a:rPr>
                  <a:t>Light Gray</a:t>
                </a:r>
              </a:p>
              <a:p>
                <a:pPr defTabSz="913927" eaLnBrk="1" hangingPunct="1"/>
                <a:r>
                  <a:rPr lang="en-US" sz="490" dirty="0">
                    <a:gradFill>
                      <a:gsLst>
                        <a:gs pos="37168">
                          <a:srgbClr val="292929"/>
                        </a:gs>
                        <a:gs pos="72000">
                          <a:srgbClr val="292929"/>
                        </a:gs>
                      </a:gsLst>
                      <a:lin ang="5400000" scaled="0"/>
                    </a:gradFill>
                    <a:ea typeface="Segoe UI" pitchFamily="34" charset="0"/>
                    <a:cs typeface="Segoe UI" pitchFamily="34" charset="0"/>
                  </a:rPr>
                  <a:t>R:210 G:210 B:210</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defTabSz="914192" eaLnBrk="1" fontAlgn="auto" hangingPunct="1">
                <a:lnSpc>
                  <a:spcPct val="90000"/>
                </a:lnSpc>
                <a:spcBef>
                  <a:spcPts val="0"/>
                </a:spcBef>
                <a:spcAft>
                  <a:spcPts val="588"/>
                </a:spcAft>
              </a:pPr>
              <a:r>
                <a:rPr lang="en-US" sz="980" dirty="0">
                  <a:gradFill>
                    <a:gsLst>
                      <a:gs pos="82301">
                        <a:srgbClr val="292929"/>
                      </a:gs>
                      <a:gs pos="62000">
                        <a:srgbClr val="292929"/>
                      </a:gs>
                    </a:gsLst>
                    <a:lin ang="5400000" scaled="0"/>
                  </a:gradFill>
                  <a:latin typeface="Segoe UI"/>
                  <a:ea typeface=""/>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defTabSz="914192" eaLnBrk="1" fontAlgn="auto" hangingPunct="1">
                <a:lnSpc>
                  <a:spcPct val="90000"/>
                </a:lnSpc>
                <a:spcBef>
                  <a:spcPts val="0"/>
                </a:spcBef>
                <a:spcAft>
                  <a:spcPts val="588"/>
                </a:spcAft>
              </a:pPr>
              <a:r>
                <a:rPr lang="en-US" sz="980" dirty="0">
                  <a:gradFill>
                    <a:gsLst>
                      <a:gs pos="82301">
                        <a:srgbClr val="292929"/>
                      </a:gs>
                      <a:gs pos="62000">
                        <a:srgbClr val="292929"/>
                      </a:gs>
                    </a:gsLst>
                    <a:lin ang="5400000" scaled="0"/>
                  </a:gradFill>
                  <a:latin typeface="Segoe UI"/>
                  <a:ea typeface=""/>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eaLnBrk="1" hangingPunct="1"/>
              <a:r>
                <a:rPr lang="en-US" sz="490" b="1" dirty="0">
                  <a:gradFill>
                    <a:gsLst>
                      <a:gs pos="0">
                        <a:srgbClr val="FFFFFF"/>
                      </a:gs>
                      <a:gs pos="100000">
                        <a:srgbClr val="FFFFFF"/>
                      </a:gs>
                    </a:gsLst>
                    <a:lin ang="5400000" scaled="0"/>
                  </a:gradFill>
                  <a:ea typeface="Segoe UI" pitchFamily="34" charset="0"/>
                  <a:cs typeface="Segoe UI" pitchFamily="34" charset="0"/>
                </a:rPr>
                <a:t>Dark Red</a:t>
              </a:r>
            </a:p>
            <a:p>
              <a:pPr defTabSz="913927" eaLnBrk="1" hangingPunct="1"/>
              <a:r>
                <a:rPr lang="en-US" sz="490" dirty="0">
                  <a:gradFill>
                    <a:gsLst>
                      <a:gs pos="2092">
                        <a:srgbClr val="F8F8F8"/>
                      </a:gs>
                      <a:gs pos="10042">
                        <a:srgbClr val="F8F8F8"/>
                      </a:gs>
                    </a:gsLst>
                    <a:lin ang="5400000" scaled="0"/>
                  </a:gradFill>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eaLnBrk="1" hangingPunct="1"/>
              <a:r>
                <a:rPr lang="en-US" sz="490" b="1" dirty="0">
                  <a:gradFill>
                    <a:gsLst>
                      <a:gs pos="0">
                        <a:srgbClr val="FFFFFF"/>
                      </a:gs>
                      <a:gs pos="100000">
                        <a:srgbClr val="FFFFFF"/>
                      </a:gs>
                    </a:gsLst>
                    <a:lin ang="5400000" scaled="0"/>
                  </a:gradFill>
                  <a:ea typeface="Segoe UI" pitchFamily="34" charset="0"/>
                  <a:cs typeface="Segoe UI" pitchFamily="34" charset="0"/>
                </a:rPr>
                <a:t>Light Blue</a:t>
              </a:r>
            </a:p>
            <a:p>
              <a:pPr defTabSz="913927" eaLnBrk="1" hangingPunct="1"/>
              <a:r>
                <a:rPr lang="en-US" sz="490" dirty="0">
                  <a:gradFill>
                    <a:gsLst>
                      <a:gs pos="2092">
                        <a:srgbClr val="F8F8F8"/>
                      </a:gs>
                      <a:gs pos="10042">
                        <a:srgbClr val="F8F8F8"/>
                      </a:gs>
                    </a:gsLst>
                    <a:lin ang="5400000" scaled="0"/>
                  </a:gradFill>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eaLnBrk="1" hangingPunct="1"/>
              <a:r>
                <a:rPr lang="en-US" sz="490" b="1" dirty="0">
                  <a:gradFill>
                    <a:gsLst>
                      <a:gs pos="0">
                        <a:srgbClr val="FFFFFF"/>
                      </a:gs>
                      <a:gs pos="100000">
                        <a:srgbClr val="FFFFFF"/>
                      </a:gs>
                    </a:gsLst>
                    <a:lin ang="5400000" scaled="0"/>
                  </a:gradFill>
                  <a:ea typeface="Segoe UI" pitchFamily="34" charset="0"/>
                  <a:cs typeface="Segoe UI" pitchFamily="34" charset="0"/>
                </a:rPr>
                <a:t>Dark Blue</a:t>
              </a:r>
            </a:p>
            <a:p>
              <a:pPr defTabSz="913927" eaLnBrk="1" hangingPunct="1"/>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638884070"/>
      </p:ext>
    </p:extLst>
  </p:cSld>
  <p:clrMap bg1="lt1" tx1="dk1" bg2="lt2" tx2="dk2" accent1="accent1" accent2="accent2" accent3="accent3" accent4="accent4" accent5="accent5" accent6="accent6" hlink="hlink" folHlink="folHlink"/>
  <p:sldLayoutIdLst>
    <p:sldLayoutId id="2147484142" r:id="rId1"/>
    <p:sldLayoutId id="2147484143" r:id="rId2"/>
    <p:sldLayoutId id="2147484144" r:id="rId3"/>
    <p:sldLayoutId id="2147484145" r:id="rId4"/>
    <p:sldLayoutId id="2147484146" r:id="rId5"/>
    <p:sldLayoutId id="2147484147" r:id="rId6"/>
    <p:sldLayoutId id="2147484148" r:id="rId7"/>
    <p:sldLayoutId id="2147484149" r:id="rId8"/>
    <p:sldLayoutId id="2147484150" r:id="rId9"/>
    <p:sldLayoutId id="2147484151" r:id="rId10"/>
    <p:sldLayoutId id="2147484152" r:id="rId11"/>
    <p:sldLayoutId id="2147484153" r:id="rId12"/>
    <p:sldLayoutId id="2147484154" r:id="rId13"/>
    <p:sldLayoutId id="2147484155" r:id="rId14"/>
    <p:sldLayoutId id="2147484156" r:id="rId15"/>
    <p:sldLayoutId id="2147484157" r:id="rId16"/>
    <p:sldLayoutId id="2147484158" r:id="rId17"/>
    <p:sldLayoutId id="2147484159" r:id="rId18"/>
    <p:sldLayoutId id="2147484160" r:id="rId19"/>
    <p:sldLayoutId id="2147484161" r:id="rId20"/>
    <p:sldLayoutId id="2147484162" r:id="rId21"/>
    <p:sldLayoutId id="2147484163" r:id="rId2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83"/>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737730673"/>
      </p:ext>
    </p:extLst>
  </p:cSld>
  <p:clrMap bg1="dk1" tx1="lt1" bg2="dk2" tx2="lt2" accent1="accent1" accent2="accent2" accent3="accent3" accent4="accent4" accent5="accent5" accent6="accent6" hlink="hlink" folHlink="folHlink"/>
  <p:sldLayoutIdLst>
    <p:sldLayoutId id="2147484168" r:id="rId1"/>
    <p:sldLayoutId id="2147484169" r:id="rId2"/>
    <p:sldLayoutId id="2147484170" r:id="rId3"/>
    <p:sldLayoutId id="2147484171" r:id="rId4"/>
    <p:sldLayoutId id="2147484172" r:id="rId5"/>
    <p:sldLayoutId id="2147484173" r:id="rId6"/>
    <p:sldLayoutId id="2147484174" r:id="rId7"/>
    <p:sldLayoutId id="2147484175" r:id="rId8"/>
    <p:sldLayoutId id="2147484176" r:id="rId9"/>
    <p:sldLayoutId id="2147484177" r:id="rId10"/>
    <p:sldLayoutId id="2147484178" r:id="rId11"/>
    <p:sldLayoutId id="2147484179" r:id="rId12"/>
    <p:sldLayoutId id="2147484180" r:id="rId13"/>
    <p:sldLayoutId id="2147484181" r:id="rId14"/>
    <p:sldLayoutId id="2147484182" r:id="rId15"/>
    <p:sldLayoutId id="2147484183" r:id="rId16"/>
    <p:sldLayoutId id="2147484184" r:id="rId17"/>
    <p:sldLayoutId id="2147484185" r:id="rId18"/>
    <p:sldLayoutId id="2147484186" r:id="rId19"/>
    <p:sldLayoutId id="2147484187" r:id="rId20"/>
    <p:sldLayoutId id="2147484188" r:id="rId21"/>
    <p:sldLayoutId id="2147484189" r:id="rId22"/>
    <p:sldLayoutId id="2147484190" r:id="rId23"/>
    <p:sldLayoutId id="2147484191" r:id="rId24"/>
    <p:sldLayoutId id="2147484192" r:id="rId25"/>
    <p:sldLayoutId id="2147484193" r:id="rId26"/>
    <p:sldLayoutId id="2147484194" r:id="rId27"/>
    <p:sldLayoutId id="2147484195" r:id="rId28"/>
    <p:sldLayoutId id="2147484196" r:id="rId29"/>
    <p:sldLayoutId id="2147484197" r:id="rId30"/>
    <p:sldLayoutId id="2147484198" r:id="rId31"/>
    <p:sldLayoutId id="2147484199" r:id="rId32"/>
    <p:sldLayoutId id="2147484200" r:id="rId33"/>
    <p:sldLayoutId id="2147484201" r:id="rId34"/>
    <p:sldLayoutId id="2147484202" r:id="rId35"/>
    <p:sldLayoutId id="2147484203" r:id="rId36"/>
    <p:sldLayoutId id="2147484204" r:id="rId37"/>
    <p:sldLayoutId id="2147484205" r:id="rId38"/>
    <p:sldLayoutId id="2147484206" r:id="rId39"/>
    <p:sldLayoutId id="2147484207" r:id="rId40"/>
    <p:sldLayoutId id="2147484208" r:id="rId41"/>
    <p:sldLayoutId id="2147484209" r:id="rId42"/>
    <p:sldLayoutId id="2147484210" r:id="rId43"/>
    <p:sldLayoutId id="2147484211" r:id="rId44"/>
    <p:sldLayoutId id="2147484212" r:id="rId45"/>
    <p:sldLayoutId id="2147484213" r:id="rId46"/>
    <p:sldLayoutId id="2147484214" r:id="rId47"/>
    <p:sldLayoutId id="2147484215" r:id="rId48"/>
    <p:sldLayoutId id="2147484216" r:id="rId49"/>
    <p:sldLayoutId id="2147484217" r:id="rId50"/>
    <p:sldLayoutId id="2147484218" r:id="rId51"/>
    <p:sldLayoutId id="2147484219" r:id="rId52"/>
    <p:sldLayoutId id="2147484220" r:id="rId53"/>
    <p:sldLayoutId id="2147484221" r:id="rId54"/>
    <p:sldLayoutId id="2147484222" r:id="rId55"/>
    <p:sldLayoutId id="2147484223" r:id="rId56"/>
    <p:sldLayoutId id="2147484224" r:id="rId57"/>
    <p:sldLayoutId id="2147484225" r:id="rId58"/>
    <p:sldLayoutId id="2147484226" r:id="rId59"/>
    <p:sldLayoutId id="2147484227" r:id="rId60"/>
    <p:sldLayoutId id="2147484228" r:id="rId61"/>
    <p:sldLayoutId id="2147484229" r:id="rId62"/>
    <p:sldLayoutId id="2147484230" r:id="rId63"/>
    <p:sldLayoutId id="2147484231" r:id="rId64"/>
    <p:sldLayoutId id="2147484232" r:id="rId65"/>
    <p:sldLayoutId id="2147484233" r:id="rId66"/>
    <p:sldLayoutId id="2147484234" r:id="rId67"/>
    <p:sldLayoutId id="2147484235" r:id="rId68"/>
    <p:sldLayoutId id="2147484236" r:id="rId69"/>
    <p:sldLayoutId id="2147484237" r:id="rId70"/>
    <p:sldLayoutId id="2147484238" r:id="rId71"/>
    <p:sldLayoutId id="2147484239" r:id="rId72"/>
    <p:sldLayoutId id="2147484240" r:id="rId73"/>
    <p:sldLayoutId id="2147484241" r:id="rId74"/>
    <p:sldLayoutId id="2147484242" r:id="rId75"/>
    <p:sldLayoutId id="2147484243" r:id="rId76"/>
    <p:sldLayoutId id="2147484244" r:id="rId77"/>
    <p:sldLayoutId id="2147484245" r:id="rId78"/>
    <p:sldLayoutId id="2147484246" r:id="rId79"/>
    <p:sldLayoutId id="2147484247" r:id="rId80"/>
    <p:sldLayoutId id="2147484248" r:id="rId8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366230" y="-217"/>
            <a:ext cx="940152" cy="5654619"/>
            <a:chOff x="12614198" y="-221"/>
            <a:chExt cx="959004" cy="5767187"/>
          </a:xfrm>
        </p:grpSpPr>
        <p:grpSp>
          <p:nvGrpSpPr>
            <p:cNvPr id="37" name="Group 36"/>
            <p:cNvGrpSpPr/>
            <p:nvPr userDrawn="1"/>
          </p:nvGrpSpPr>
          <p:grpSpPr>
            <a:xfrm>
              <a:off x="12614198" y="-221"/>
              <a:ext cx="959004" cy="5716010"/>
              <a:chOff x="12614198" y="-221"/>
              <a:chExt cx="959004" cy="5716010"/>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Purple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1775">
                            <a:schemeClr val="bg1"/>
                          </a:gs>
                          <a:gs pos="14000">
                            <a:schemeClr val="bg1"/>
                          </a:gs>
                        </a:gsLst>
                        <a:lin ang="5400000" scaled="0"/>
                      </a:gradFill>
                      <a:effectLst/>
                      <a:uLnTx/>
                      <a:uFillTx/>
                      <a:latin typeface="+mn-lt"/>
                      <a:ea typeface="Segoe UI" pitchFamily="34" charset="0"/>
                      <a:cs typeface="Segoe UI" pitchFamily="34" charset="0"/>
                    </a:rPr>
                    <a:t>Dark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1775">
                            <a:schemeClr val="bg1"/>
                          </a:gs>
                          <a:gs pos="14000">
                            <a:schemeClr val="bg1"/>
                          </a:gs>
                        </a:gsLst>
                        <a:lin ang="5400000" scaled="0"/>
                      </a:gradFill>
                      <a:effectLst/>
                      <a:uLnTx/>
                      <a:uFillTx/>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Magenta</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grpSp>
          <p:sp>
            <p:nvSpPr>
              <p:cNvPr id="34" name="TextBox 33"/>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5" name="TextBox 34"/>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18584">
                        <a:srgbClr val="FFFFFF"/>
                      </a:gs>
                      <a:gs pos="52000">
                        <a:srgbClr val="FFFFFF"/>
                      </a:gs>
                    </a:gsLst>
                    <a:lin ang="5400000" scaled="0"/>
                  </a:gradFill>
                  <a:effectLst/>
                  <a:uLnTx/>
                  <a:uFillTx/>
                  <a:latin typeface="+mn-lt"/>
                  <a:ea typeface="Segoe UI" pitchFamily="34" charset="0"/>
                  <a:cs typeface="Segoe UI" pitchFamily="34" charset="0"/>
                </a:rPr>
                <a:t>Mid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18584">
                        <a:srgbClr val="FFFFFF"/>
                      </a:gs>
                      <a:gs pos="52000">
                        <a:srgbClr val="FFFFFF"/>
                      </a:gs>
                    </a:gsLst>
                    <a:lin ang="5400000" scaled="0"/>
                  </a:gradFill>
                  <a:effectLst/>
                  <a:uLnTx/>
                  <a:uFillTx/>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66272">
                        <a:srgbClr val="000000"/>
                      </a:gs>
                      <a:gs pos="44000">
                        <a:srgbClr val="000000"/>
                      </a:gs>
                    </a:gsLst>
                    <a:lin ang="5400000" scaled="1"/>
                  </a:gradFill>
                  <a:effectLst/>
                  <a:uLnTx/>
                  <a:uFillTx/>
                  <a:latin typeface="+mn-lt"/>
                  <a:ea typeface="Segoe UI" pitchFamily="34" charset="0"/>
                  <a:cs typeface="Segoe UI" pitchFamily="34" charset="0"/>
                </a:rPr>
                <a:t>Light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66272">
                        <a:srgbClr val="000000"/>
                      </a:gs>
                      <a:gs pos="44000">
                        <a:srgbClr val="000000"/>
                      </a:gs>
                    </a:gsLst>
                    <a:lin ang="5400000" scaled="1"/>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98496113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slow" p14:dur="1500" advTm="10000">
        <p:fade thruBlk="1"/>
      </p:transition>
    </mc:Choice>
    <mc:Fallback xmlns="">
      <p:transition spd="slow" advTm="10000">
        <p:fade thruBlk="1"/>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0408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32691"/>
            <a:ext cx="11653521" cy="1726819"/>
          </a:xfrm>
          <a:prstGeom prst="rect">
            <a:avLst/>
          </a:prstGeom>
        </p:spPr>
        <p:txBody>
          <a:bodyPr vert="horz" wrap="square" lIns="146304" tIns="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3" name="Group 12"/>
          <p:cNvGrpSpPr/>
          <p:nvPr userDrawn="1"/>
        </p:nvGrpSpPr>
        <p:grpSpPr>
          <a:xfrm>
            <a:off x="12289230" y="4474584"/>
            <a:ext cx="381197" cy="2383416"/>
            <a:chOff x="12475300" y="2695026"/>
            <a:chExt cx="666090" cy="4164697"/>
          </a:xfrm>
        </p:grpSpPr>
        <p:sp>
          <p:nvSpPr>
            <p:cNvPr id="5" name="Oval 4"/>
            <p:cNvSpPr/>
            <p:nvPr userDrawn="1"/>
          </p:nvSpPr>
          <p:spPr bwMode="auto">
            <a:xfrm flipH="1">
              <a:off x="12475300" y="4444330"/>
              <a:ext cx="666090" cy="666089"/>
            </a:xfrm>
            <a:prstGeom prst="ellipse">
              <a:avLst/>
            </a:prstGeom>
            <a:solidFill>
              <a:srgbClr val="0078D7"/>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flipH="1">
              <a:off x="12475300" y="5318982"/>
              <a:ext cx="666090" cy="666089"/>
            </a:xfrm>
            <a:prstGeom prst="ellipse">
              <a:avLst/>
            </a:prstGeom>
            <a:solidFill>
              <a:srgbClr val="EEEEEE"/>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flipH="1">
              <a:off x="12475300" y="6193634"/>
              <a:ext cx="666090" cy="666089"/>
            </a:xfrm>
            <a:prstGeom prst="ellipse">
              <a:avLst/>
            </a:prstGeom>
            <a:solidFill>
              <a:srgbClr val="333333"/>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flipH="1">
              <a:off x="12475300" y="3569678"/>
              <a:ext cx="666090" cy="666089"/>
            </a:xfrm>
            <a:prstGeom prst="ellipse">
              <a:avLst/>
            </a:prstGeom>
            <a:solidFill>
              <a:srgbClr val="D2D2D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flipH="1">
              <a:off x="12475300" y="2695026"/>
              <a:ext cx="666090" cy="666089"/>
            </a:xfrm>
            <a:prstGeom prst="ellipse">
              <a:avLst/>
            </a:prstGeom>
            <a:solidFill>
              <a:srgbClr val="00BCF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83768719"/>
      </p:ext>
    </p:extLst>
  </p:cSld>
  <p:clrMap bg1="lt1" tx1="dk1" bg2="lt2" tx2="dk2" accent1="accent1" accent2="accent2" accent3="accent3" accent4="accent4" accent5="accent5" accent6="accent6" hlink="hlink" folHlink="folHlink"/>
  <p:sldLayoutIdLst>
    <p:sldLayoutId id="2147483832" r:id="rId1"/>
    <p:sldLayoutId id="2147483835" r:id="rId2"/>
  </p:sldLayoutIdLst>
  <p:transition>
    <p:fade/>
  </p:transition>
  <p:txStyles>
    <p:titleStyle>
      <a:lvl1pPr algn="l" defTabSz="914192"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solidFill>
            <a:schemeClr val="tx2"/>
          </a:solidFill>
          <a:latin typeface="+mj-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68">
          <p15:clr>
            <a:srgbClr val="C35EA4"/>
          </p15:clr>
        </p15:guide>
        <p15:guide id="17" pos="7512">
          <p15:clr>
            <a:srgbClr val="C35EA4"/>
          </p15:clr>
        </p15:guide>
        <p15:guide id="25" orient="horz" pos="168">
          <p15:clr>
            <a:srgbClr val="C35EA4"/>
          </p15:clr>
        </p15:guide>
        <p15:guide id="26" orient="horz" pos="4152">
          <p15:clr>
            <a:srgbClr val="C35EA4"/>
          </p15:clr>
        </p15:guide>
        <p15:guide id="27" pos="3840">
          <p15:clr>
            <a:srgbClr val="C35EA4"/>
          </p15:clr>
        </p15:guide>
        <p15:guide id="28" orient="horz" pos="864">
          <p15:clr>
            <a:srgbClr val="C35EA4"/>
          </p15:clr>
        </p15:guide>
        <p15:guide id="29" orient="horz" pos="105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366230" y="-217"/>
            <a:ext cx="940152" cy="5654619"/>
            <a:chOff x="12614198" y="-221"/>
            <a:chExt cx="959004" cy="5767187"/>
          </a:xfrm>
        </p:grpSpPr>
        <p:grpSp>
          <p:nvGrpSpPr>
            <p:cNvPr id="37" name="Group 36"/>
            <p:cNvGrpSpPr/>
            <p:nvPr userDrawn="1"/>
          </p:nvGrpSpPr>
          <p:grpSpPr>
            <a:xfrm>
              <a:off x="12614198" y="-221"/>
              <a:ext cx="959004" cy="5716010"/>
              <a:chOff x="12614198" y="-221"/>
              <a:chExt cx="959004" cy="5716010"/>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1775">
                            <a:schemeClr val="bg1"/>
                          </a:gs>
                          <a:gs pos="14000">
                            <a:schemeClr val="bg1"/>
                          </a:gs>
                        </a:gsLst>
                        <a:lin ang="5400000" scaled="0"/>
                      </a:gradFill>
                      <a:ea typeface="Segoe UI" pitchFamily="34" charset="0"/>
                      <a:cs typeface="Segoe UI" pitchFamily="34" charset="0"/>
                    </a:rPr>
                    <a:t>R:</a:t>
                  </a:r>
                  <a:r>
                    <a:rPr lang="en-US" sz="490" baseline="0" dirty="0">
                      <a:gradFill>
                        <a:gsLst>
                          <a:gs pos="1775">
                            <a:schemeClr val="bg1"/>
                          </a:gs>
                          <a:gs pos="14000">
                            <a:schemeClr val="bg1"/>
                          </a:gs>
                        </a:gsLst>
                        <a:lin ang="5400000" scaled="0"/>
                      </a:gradFill>
                      <a:ea typeface="Segoe UI" pitchFamily="34" charset="0"/>
                      <a:cs typeface="Segoe UI" pitchFamily="34" charset="0"/>
                    </a:rPr>
                    <a:t>0 G:32 B:80</a:t>
                  </a:r>
                  <a:endParaRPr lang="en-US" sz="49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dirty="0">
                  <a:gradFill>
                    <a:gsLst>
                      <a:gs pos="18584">
                        <a:srgbClr val="FFFFFF"/>
                      </a:gs>
                      <a:gs pos="52000">
                        <a:srgbClr val="FFFFFF"/>
                      </a:gs>
                    </a:gsLst>
                    <a:lin ang="5400000" scaled="0"/>
                  </a:gradFill>
                  <a:ea typeface="Segoe UI" pitchFamily="34" charset="0"/>
                  <a:cs typeface="Segoe UI" pitchFamily="34" charset="0"/>
                </a:rPr>
                <a:t>R:0</a:t>
              </a:r>
              <a:r>
                <a:rPr lang="en-US" sz="49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49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66272">
                        <a:srgbClr val="000000"/>
                      </a:gs>
                      <a:gs pos="44000">
                        <a:srgbClr val="000000"/>
                      </a:gs>
                    </a:gsLst>
                    <a:lin ang="5400000" scaled="1"/>
                  </a:gradFill>
                  <a:ea typeface="Segoe UI" pitchFamily="34" charset="0"/>
                  <a:cs typeface="Segoe UI" pitchFamily="34" charset="0"/>
                </a:rPr>
                <a:t>R:0</a:t>
              </a:r>
              <a:r>
                <a:rPr lang="en-US" sz="49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49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191285278"/>
      </p:ext>
    </p:extLst>
  </p:cSld>
  <p:clrMap bg1="lt1" tx1="dk1" bg2="lt2" tx2="dk2" accent1="accent1" accent2="accent2" accent3="accent3" accent4="accent4" accent5="accent5" accent6="accent6" hlink="hlink" folHlink="folHlink"/>
  <p:sldLayoutIdLst>
    <p:sldLayoutId id="2147483721" r:id="rId1"/>
  </p:sldLayoutIdLst>
  <mc:AlternateContent xmlns:mc="http://schemas.openxmlformats.org/markup-compatibility/2006" xmlns:p14="http://schemas.microsoft.com/office/powerpoint/2010/main">
    <mc:Choice Requires="p14">
      <p:transition spd="slow" p14:dur="1500" advTm="10000">
        <p:fade thruBlk="1"/>
      </p:transition>
    </mc:Choice>
    <mc:Fallback xmlns="">
      <p:transition spd="slow" advTm="10000">
        <p:fade thruBlk="1"/>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20"/>
            <a:chOff x="12618967" y="-221"/>
            <a:chExt cx="954235" cy="5767188"/>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039091584"/>
      </p:ext>
    </p:extLst>
  </p:cSld>
  <p:clrMap bg1="dk1" tx1="lt1" bg2="dk2" tx2="lt2" accent1="accent1" accent2="accent2" accent3="accent3" accent4="accent4" accent5="accent5" accent6="accent6" hlink="hlink" folHlink="folHlink"/>
  <p:sldLayoutIdLst>
    <p:sldLayoutId id="2147483724"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557534303"/>
      </p:ext>
    </p:extLst>
  </p:cSld>
  <p:clrMap bg1="lt1" tx1="dk1" bg2="lt2" tx2="dk2" accent1="accent1" accent2="accent2" accent3="accent3" accent4="accent4" accent5="accent5" accent6="accent6" hlink="hlink" folHlink="folHlink"/>
  <p:sldLayoutIdLst>
    <p:sldLayoutId id="2147483726"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1380948792"/>
      </p:ext>
    </p:extLst>
  </p:cSld>
  <p:clrMap bg1="lt1" tx1="dk1" bg2="lt2" tx2="dk2" accent1="accent1" accent2="accent2" accent3="accent3" accent4="accent4" accent5="accent5" accent6="accent6" hlink="hlink" folHlink="folHlink"/>
  <p:sldLayoutIdLst>
    <p:sldLayoutId id="2147483729" r:id="rId1"/>
  </p:sldLayoutIdLst>
  <p:transition spd="slow">
    <p:cover/>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736926708"/>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slow" p14:dur="1500" advTm="10000">
        <p:fade thruBlk="1"/>
      </p:transition>
    </mc:Choice>
    <mc:Fallback xmlns="">
      <p:transition spd="slow" advTm="10000">
        <p:fade thruBlk="1"/>
      </p:transition>
    </mc:Fallback>
  </mc:AlternateContent>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microsoft.com/office/2007/relationships/hdphoto" Target="../media/hdphoto6.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26" Type="http://schemas.openxmlformats.org/officeDocument/2006/relationships/image" Target="../media/image92.png"/><Relationship Id="rId21" Type="http://schemas.openxmlformats.org/officeDocument/2006/relationships/image" Target="../media/image87.png"/><Relationship Id="rId34" Type="http://schemas.openxmlformats.org/officeDocument/2006/relationships/image" Target="../media/image100.png"/><Relationship Id="rId42" Type="http://schemas.openxmlformats.org/officeDocument/2006/relationships/image" Target="../media/image108.png"/><Relationship Id="rId47" Type="http://schemas.openxmlformats.org/officeDocument/2006/relationships/image" Target="../media/image113.png"/><Relationship Id="rId50" Type="http://schemas.openxmlformats.org/officeDocument/2006/relationships/image" Target="../media/image115.png"/><Relationship Id="rId55" Type="http://schemas.openxmlformats.org/officeDocument/2006/relationships/image" Target="../media/image119.png"/><Relationship Id="rId63" Type="http://schemas.openxmlformats.org/officeDocument/2006/relationships/image" Target="../media/image127.png"/><Relationship Id="rId68" Type="http://schemas.openxmlformats.org/officeDocument/2006/relationships/image" Target="../media/image132.png"/><Relationship Id="rId7" Type="http://schemas.openxmlformats.org/officeDocument/2006/relationships/image" Target="../media/image73.png"/><Relationship Id="rId2" Type="http://schemas.openxmlformats.org/officeDocument/2006/relationships/notesSlide" Target="../notesSlides/notesSlide15.xml"/><Relationship Id="rId16" Type="http://schemas.openxmlformats.org/officeDocument/2006/relationships/image" Target="../media/image82.png"/><Relationship Id="rId29" Type="http://schemas.openxmlformats.org/officeDocument/2006/relationships/image" Target="../media/image95.png"/><Relationship Id="rId11" Type="http://schemas.openxmlformats.org/officeDocument/2006/relationships/image" Target="../media/image77.png"/><Relationship Id="rId24" Type="http://schemas.openxmlformats.org/officeDocument/2006/relationships/image" Target="../media/image90.png"/><Relationship Id="rId32" Type="http://schemas.openxmlformats.org/officeDocument/2006/relationships/image" Target="../media/image98.png"/><Relationship Id="rId37" Type="http://schemas.openxmlformats.org/officeDocument/2006/relationships/image" Target="../media/image103.png"/><Relationship Id="rId40" Type="http://schemas.openxmlformats.org/officeDocument/2006/relationships/image" Target="../media/image106.png"/><Relationship Id="rId45" Type="http://schemas.openxmlformats.org/officeDocument/2006/relationships/image" Target="../media/image111.png"/><Relationship Id="rId53" Type="http://schemas.openxmlformats.org/officeDocument/2006/relationships/image" Target="../media/image117.png"/><Relationship Id="rId58" Type="http://schemas.openxmlformats.org/officeDocument/2006/relationships/image" Target="../media/image122.png"/><Relationship Id="rId66" Type="http://schemas.openxmlformats.org/officeDocument/2006/relationships/image" Target="../media/image130.png"/><Relationship Id="rId5" Type="http://schemas.openxmlformats.org/officeDocument/2006/relationships/image" Target="../media/image71.png"/><Relationship Id="rId61" Type="http://schemas.openxmlformats.org/officeDocument/2006/relationships/image" Target="../media/image125.png"/><Relationship Id="rId19" Type="http://schemas.openxmlformats.org/officeDocument/2006/relationships/image" Target="../media/image85.png"/><Relationship Id="rId14" Type="http://schemas.openxmlformats.org/officeDocument/2006/relationships/image" Target="../media/image80.png"/><Relationship Id="rId22" Type="http://schemas.openxmlformats.org/officeDocument/2006/relationships/image" Target="../media/image88.png"/><Relationship Id="rId27" Type="http://schemas.openxmlformats.org/officeDocument/2006/relationships/image" Target="../media/image93.png"/><Relationship Id="rId30" Type="http://schemas.openxmlformats.org/officeDocument/2006/relationships/image" Target="../media/image96.png"/><Relationship Id="rId35" Type="http://schemas.openxmlformats.org/officeDocument/2006/relationships/image" Target="../media/image101.png"/><Relationship Id="rId43" Type="http://schemas.openxmlformats.org/officeDocument/2006/relationships/image" Target="../media/image109.png"/><Relationship Id="rId48" Type="http://schemas.openxmlformats.org/officeDocument/2006/relationships/image" Target="../media/image114.png"/><Relationship Id="rId56" Type="http://schemas.openxmlformats.org/officeDocument/2006/relationships/image" Target="../media/image120.png"/><Relationship Id="rId64" Type="http://schemas.openxmlformats.org/officeDocument/2006/relationships/image" Target="../media/image128.png"/><Relationship Id="rId8" Type="http://schemas.openxmlformats.org/officeDocument/2006/relationships/image" Target="../media/image74.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69.png"/><Relationship Id="rId12" Type="http://schemas.openxmlformats.org/officeDocument/2006/relationships/image" Target="../media/image78.png"/><Relationship Id="rId17" Type="http://schemas.openxmlformats.org/officeDocument/2006/relationships/image" Target="../media/image83.png"/><Relationship Id="rId25" Type="http://schemas.openxmlformats.org/officeDocument/2006/relationships/image" Target="../media/image91.png"/><Relationship Id="rId33" Type="http://schemas.openxmlformats.org/officeDocument/2006/relationships/image" Target="../media/image99.png"/><Relationship Id="rId38" Type="http://schemas.openxmlformats.org/officeDocument/2006/relationships/image" Target="../media/image104.png"/><Relationship Id="rId46" Type="http://schemas.openxmlformats.org/officeDocument/2006/relationships/image" Target="../media/image112.png"/><Relationship Id="rId59" Type="http://schemas.openxmlformats.org/officeDocument/2006/relationships/image" Target="../media/image123.png"/><Relationship Id="rId67" Type="http://schemas.openxmlformats.org/officeDocument/2006/relationships/image" Target="../media/image131.png"/><Relationship Id="rId20" Type="http://schemas.openxmlformats.org/officeDocument/2006/relationships/image" Target="../media/image86.png"/><Relationship Id="rId41" Type="http://schemas.openxmlformats.org/officeDocument/2006/relationships/image" Target="../media/image107.png"/><Relationship Id="rId54" Type="http://schemas.openxmlformats.org/officeDocument/2006/relationships/image" Target="../media/image118.png"/><Relationship Id="rId62" Type="http://schemas.openxmlformats.org/officeDocument/2006/relationships/image" Target="../media/image126.png"/><Relationship Id="rId1" Type="http://schemas.openxmlformats.org/officeDocument/2006/relationships/slideLayout" Target="../slideLayouts/slideLayout74.xml"/><Relationship Id="rId6" Type="http://schemas.openxmlformats.org/officeDocument/2006/relationships/image" Target="../media/image72.png"/><Relationship Id="rId15" Type="http://schemas.openxmlformats.org/officeDocument/2006/relationships/image" Target="../media/image81.png"/><Relationship Id="rId23" Type="http://schemas.openxmlformats.org/officeDocument/2006/relationships/image" Target="../media/image89.png"/><Relationship Id="rId28" Type="http://schemas.openxmlformats.org/officeDocument/2006/relationships/image" Target="../media/image94.png"/><Relationship Id="rId36" Type="http://schemas.openxmlformats.org/officeDocument/2006/relationships/image" Target="../media/image102.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121.png"/><Relationship Id="rId10" Type="http://schemas.openxmlformats.org/officeDocument/2006/relationships/image" Target="../media/image76.png"/><Relationship Id="rId31" Type="http://schemas.openxmlformats.org/officeDocument/2006/relationships/image" Target="../media/image97.png"/><Relationship Id="rId44" Type="http://schemas.openxmlformats.org/officeDocument/2006/relationships/image" Target="../media/image110.png"/><Relationship Id="rId52" Type="http://schemas.openxmlformats.org/officeDocument/2006/relationships/image" Target="../media/image116.png"/><Relationship Id="rId60" Type="http://schemas.openxmlformats.org/officeDocument/2006/relationships/image" Target="../media/image124.png"/><Relationship Id="rId65" Type="http://schemas.openxmlformats.org/officeDocument/2006/relationships/image" Target="../media/image129.png"/><Relationship Id="rId4" Type="http://schemas.openxmlformats.org/officeDocument/2006/relationships/image" Target="../media/image70.png"/><Relationship Id="rId9" Type="http://schemas.openxmlformats.org/officeDocument/2006/relationships/image" Target="../media/image75.png"/><Relationship Id="rId13" Type="http://schemas.openxmlformats.org/officeDocument/2006/relationships/image" Target="../media/image79.png"/><Relationship Id="rId18" Type="http://schemas.openxmlformats.org/officeDocument/2006/relationships/image" Target="../media/image84.png"/><Relationship Id="rId39" Type="http://schemas.openxmlformats.org/officeDocument/2006/relationships/image" Target="../media/image10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7.xml"/><Relationship Id="rId1" Type="http://schemas.openxmlformats.org/officeDocument/2006/relationships/slideLayout" Target="../slideLayouts/slideLayout92.xml"/><Relationship Id="rId5" Type="http://schemas.openxmlformats.org/officeDocument/2006/relationships/image" Target="../media/image135.emf"/><Relationship Id="rId4" Type="http://schemas.openxmlformats.org/officeDocument/2006/relationships/image" Target="../media/image134.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0.xml"/></Relationships>
</file>

<file path=ppt/slides/_rels/slide2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xml"/><Relationship Id="rId1" Type="http://schemas.openxmlformats.org/officeDocument/2006/relationships/slideLayout" Target="../slideLayouts/slideLayout267.xml"/><Relationship Id="rId4" Type="http://schemas.microsoft.com/office/2007/relationships/hdphoto" Target="../media/hdphoto7.wdp"/></Relationships>
</file>

<file path=ppt/slides/_rels/slide2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3.xml"/><Relationship Id="rId1" Type="http://schemas.openxmlformats.org/officeDocument/2006/relationships/slideLayout" Target="../slideLayouts/slideLayout27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142.png"/><Relationship Id="rId4" Type="http://schemas.openxmlformats.org/officeDocument/2006/relationships/image" Target="../media/image141.png"/></Relationships>
</file>

<file path=ppt/slides/_rels/slide2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14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4.xml"/><Relationship Id="rId1" Type="http://schemas.openxmlformats.org/officeDocument/2006/relationships/slideLayout" Target="../slideLayouts/slideLayout26.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2.xml"/></Relationships>
</file>

<file path=ppt/slides/_rels/slide4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8.xml"/><Relationship Id="rId1" Type="http://schemas.openxmlformats.org/officeDocument/2006/relationships/slideLayout" Target="../slideLayouts/slideLayout33.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notesSlide" Target="../notesSlides/notesSlide50.xml"/><Relationship Id="rId1" Type="http://schemas.openxmlformats.org/officeDocument/2006/relationships/slideLayout" Target="../slideLayouts/slideLayout186.xml"/></Relationships>
</file>

<file path=ppt/slides/_rels/slide51.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emf"/><Relationship Id="rId7" Type="http://schemas.openxmlformats.org/officeDocument/2006/relationships/image" Target="../media/image166.png"/><Relationship Id="rId2" Type="http://schemas.openxmlformats.org/officeDocument/2006/relationships/notesSlide" Target="../notesSlides/notesSlide51.xml"/><Relationship Id="rId1" Type="http://schemas.openxmlformats.org/officeDocument/2006/relationships/slideLayout" Target="../slideLayouts/slideLayout181.xml"/><Relationship Id="rId6" Type="http://schemas.openxmlformats.org/officeDocument/2006/relationships/image" Target="../media/image165.emf"/><Relationship Id="rId11" Type="http://schemas.openxmlformats.org/officeDocument/2006/relationships/image" Target="../media/image170.png"/><Relationship Id="rId5" Type="http://schemas.openxmlformats.org/officeDocument/2006/relationships/image" Target="../media/image164.emf"/><Relationship Id="rId10" Type="http://schemas.openxmlformats.org/officeDocument/2006/relationships/image" Target="../media/image169.emf"/><Relationship Id="rId4" Type="http://schemas.openxmlformats.org/officeDocument/2006/relationships/image" Target="../media/image163.emf"/><Relationship Id="rId9" Type="http://schemas.openxmlformats.org/officeDocument/2006/relationships/image" Target="../media/image168.emf"/></Relationships>
</file>

<file path=ppt/slides/_rels/slide5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2.xml"/><Relationship Id="rId1" Type="http://schemas.openxmlformats.org/officeDocument/2006/relationships/slideLayout" Target="../slideLayouts/slideLayout181.xml"/><Relationship Id="rId5" Type="http://schemas.openxmlformats.org/officeDocument/2006/relationships/image" Target="../media/image173.jpeg"/><Relationship Id="rId4" Type="http://schemas.openxmlformats.org/officeDocument/2006/relationships/image" Target="../media/image172.png"/></Relationships>
</file>

<file path=ppt/slides/_rels/slide53.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2.emf"/><Relationship Id="rId3" Type="http://schemas.openxmlformats.org/officeDocument/2006/relationships/image" Target="../media/image174.png"/><Relationship Id="rId7" Type="http://schemas.openxmlformats.org/officeDocument/2006/relationships/image" Target="../media/image177.png"/><Relationship Id="rId12" Type="http://schemas.openxmlformats.org/officeDocument/2006/relationships/image" Target="../media/image181.emf"/><Relationship Id="rId17" Type="http://schemas.openxmlformats.org/officeDocument/2006/relationships/image" Target="../media/image186.png"/><Relationship Id="rId2" Type="http://schemas.openxmlformats.org/officeDocument/2006/relationships/notesSlide" Target="../notesSlides/notesSlide53.xml"/><Relationship Id="rId16" Type="http://schemas.openxmlformats.org/officeDocument/2006/relationships/image" Target="../media/image185.png"/><Relationship Id="rId1" Type="http://schemas.openxmlformats.org/officeDocument/2006/relationships/slideLayout" Target="../slideLayouts/slideLayout151.xml"/><Relationship Id="rId6" Type="http://schemas.microsoft.com/office/2007/relationships/hdphoto" Target="../media/hdphoto8.wdp"/><Relationship Id="rId11" Type="http://schemas.openxmlformats.org/officeDocument/2006/relationships/image" Target="../media/image180.emf"/><Relationship Id="rId5" Type="http://schemas.openxmlformats.org/officeDocument/2006/relationships/image" Target="../media/image176.png"/><Relationship Id="rId15" Type="http://schemas.openxmlformats.org/officeDocument/2006/relationships/image" Target="../media/image184.emf"/><Relationship Id="rId10" Type="http://schemas.openxmlformats.org/officeDocument/2006/relationships/image" Target="../media/image179.emf"/><Relationship Id="rId4" Type="http://schemas.openxmlformats.org/officeDocument/2006/relationships/image" Target="../media/image175.png"/><Relationship Id="rId9" Type="http://schemas.microsoft.com/office/2007/relationships/hdphoto" Target="../media/hdphoto9.wdp"/><Relationship Id="rId14" Type="http://schemas.openxmlformats.org/officeDocument/2006/relationships/image" Target="../media/image183.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1.xml"/></Relationships>
</file>

<file path=ppt/slides/_rels/slide5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55.xml"/><Relationship Id="rId1" Type="http://schemas.openxmlformats.org/officeDocument/2006/relationships/slideLayout" Target="../slideLayouts/slideLayout151.xml"/></Relationships>
</file>

<file path=ppt/slides/_rels/slide5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56.xml"/><Relationship Id="rId1" Type="http://schemas.openxmlformats.org/officeDocument/2006/relationships/slideLayout" Target="../slideLayouts/slideLayout149.xml"/></Relationships>
</file>

<file path=ppt/slides/_rels/slide5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7.xml"/><Relationship Id="rId1" Type="http://schemas.openxmlformats.org/officeDocument/2006/relationships/slideLayout" Target="../slideLayouts/slideLayout375.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04.png"/></Relationships>
</file>

<file path=ppt/slides/_rels/slide5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58.xml"/><Relationship Id="rId1" Type="http://schemas.openxmlformats.org/officeDocument/2006/relationships/slideLayout" Target="../slideLayouts/slideLayout375.xml"/><Relationship Id="rId5" Type="http://schemas.openxmlformats.org/officeDocument/2006/relationships/image" Target="../media/image194.emf"/><Relationship Id="rId4" Type="http://schemas.openxmlformats.org/officeDocument/2006/relationships/image" Target="../media/image193.emf"/></Relationships>
</file>

<file path=ppt/slides/_rels/slide59.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195.png"/><Relationship Id="rId7" Type="http://schemas.openxmlformats.org/officeDocument/2006/relationships/image" Target="../media/image198.png"/><Relationship Id="rId2" Type="http://schemas.openxmlformats.org/officeDocument/2006/relationships/notesSlide" Target="../notesSlides/notesSlide59.xml"/><Relationship Id="rId1" Type="http://schemas.openxmlformats.org/officeDocument/2006/relationships/slideLayout" Target="../slideLayouts/slideLayout159.xml"/><Relationship Id="rId6" Type="http://schemas.openxmlformats.org/officeDocument/2006/relationships/image" Target="../media/image197.png"/><Relationship Id="rId5" Type="http://schemas.openxmlformats.org/officeDocument/2006/relationships/image" Target="../media/image109.png"/><Relationship Id="rId4" Type="http://schemas.openxmlformats.org/officeDocument/2006/relationships/image" Target="../media/image19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60.xml"/><Relationship Id="rId1" Type="http://schemas.openxmlformats.org/officeDocument/2006/relationships/slideLayout" Target="../slideLayouts/slideLayout158.xml"/><Relationship Id="rId4" Type="http://schemas.openxmlformats.org/officeDocument/2006/relationships/image" Target="../media/image200.png"/></Relationships>
</file>

<file path=ppt/slides/_rels/slide61.xml.rels><?xml version="1.0" encoding="UTF-8" standalone="yes"?>
<Relationships xmlns="http://schemas.openxmlformats.org/package/2006/relationships"><Relationship Id="rId3" Type="http://schemas.openxmlformats.org/officeDocument/2006/relationships/image" Target="../media/image201.emf"/><Relationship Id="rId2" Type="http://schemas.openxmlformats.org/officeDocument/2006/relationships/notesSlide" Target="../notesSlides/notesSlide61.xml"/><Relationship Id="rId1" Type="http://schemas.openxmlformats.org/officeDocument/2006/relationships/slideLayout" Target="../slideLayouts/slideLayout141.xml"/></Relationships>
</file>

<file path=ppt/slides/_rels/slide62.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notesSlide" Target="../notesSlides/notesSlide62.xml"/><Relationship Id="rId1" Type="http://schemas.openxmlformats.org/officeDocument/2006/relationships/slideLayout" Target="../slideLayouts/slideLayout9.xml"/><Relationship Id="rId5" Type="http://schemas.openxmlformats.org/officeDocument/2006/relationships/image" Target="../media/image12.emf"/><Relationship Id="rId4" Type="http://schemas.openxmlformats.org/officeDocument/2006/relationships/image" Target="../media/image203.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07/relationships/hdphoto" Target="../media/hdphoto4.wdp"/><Relationship Id="rId18" Type="http://schemas.microsoft.com/office/2007/relationships/hdphoto" Target="../media/hdphoto5.wdp"/><Relationship Id="rId3" Type="http://schemas.openxmlformats.org/officeDocument/2006/relationships/slideLayout" Target="../slideLayouts/slideLayout5.xml"/><Relationship Id="rId7" Type="http://schemas.openxmlformats.org/officeDocument/2006/relationships/image" Target="../media/image56.png"/><Relationship Id="rId12" Type="http://schemas.openxmlformats.org/officeDocument/2006/relationships/image" Target="../media/image60.png"/><Relationship Id="rId17" Type="http://schemas.openxmlformats.org/officeDocument/2006/relationships/image" Target="../media/image64.png"/><Relationship Id="rId2" Type="http://schemas.openxmlformats.org/officeDocument/2006/relationships/tags" Target="../tags/tag2.xml"/><Relationship Id="rId16" Type="http://schemas.openxmlformats.org/officeDocument/2006/relationships/image" Target="../media/image63.jpeg"/><Relationship Id="rId20" Type="http://schemas.openxmlformats.org/officeDocument/2006/relationships/image" Target="../media/image66.png"/><Relationship Id="rId1" Type="http://schemas.openxmlformats.org/officeDocument/2006/relationships/vmlDrawing" Target="../drawings/vmlDrawing2.vml"/><Relationship Id="rId6" Type="http://schemas.openxmlformats.org/officeDocument/2006/relationships/image" Target="../media/image55.emf"/><Relationship Id="rId11" Type="http://schemas.openxmlformats.org/officeDocument/2006/relationships/image" Target="../media/image59.jpeg"/><Relationship Id="rId5" Type="http://schemas.openxmlformats.org/officeDocument/2006/relationships/oleObject" Target="../embeddings/oleObject2.bin"/><Relationship Id="rId15" Type="http://schemas.openxmlformats.org/officeDocument/2006/relationships/image" Target="../media/image62.jpeg"/><Relationship Id="rId10" Type="http://schemas.openxmlformats.org/officeDocument/2006/relationships/image" Target="../media/image58.jpeg"/><Relationship Id="rId19" Type="http://schemas.openxmlformats.org/officeDocument/2006/relationships/image" Target="../media/image65.jpeg"/><Relationship Id="rId4" Type="http://schemas.openxmlformats.org/officeDocument/2006/relationships/notesSlide" Target="../notesSlides/notesSlide9.xml"/><Relationship Id="rId9" Type="http://schemas.openxmlformats.org/officeDocument/2006/relationships/image" Target="../media/image57.png"/><Relationship Id="rId14" Type="http://schemas.openxmlformats.org/officeDocument/2006/relationships/image" Target="../media/image6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357461" y="2680321"/>
            <a:ext cx="7440339" cy="2148881"/>
          </a:xfrm>
          <a:prstGeom prst="rect">
            <a:avLst/>
          </a:prstGeom>
        </p:spPr>
        <p:txBody>
          <a:bodyPr vert="horz" wrap="square" lIns="143428" tIns="89642" rIns="143428" bIns="89642" rtlCol="0" anchor="t">
            <a:sp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4800" spc="-100" dirty="0">
                <a:solidFill>
                  <a:schemeClr val="tx1"/>
                </a:solidFill>
                <a:latin typeface="Segoe UI Semibold" panose="020B0702040204020203" pitchFamily="34" charset="0"/>
                <a:cs typeface="Segoe UI Semibold" panose="020B0702040204020203" pitchFamily="34" charset="0"/>
              </a:rPr>
              <a:t>Microsoft Azure</a:t>
            </a:r>
          </a:p>
          <a:p>
            <a:pPr defTabSz="914192"/>
            <a:r>
              <a:rPr lang="en-US" sz="4800" spc="-100" dirty="0">
                <a:solidFill>
                  <a:schemeClr val="tx1"/>
                </a:solidFill>
                <a:latin typeface="Segoe UI Semibold" panose="020B0702040204020203" pitchFamily="34" charset="0"/>
                <a:cs typeface="Segoe UI Semibold" panose="020B0702040204020203" pitchFamily="34" charset="0"/>
              </a:rPr>
              <a:t>Infrastructure as a Service</a:t>
            </a:r>
            <a:br>
              <a:rPr lang="en-US" sz="4704" spc="-100" dirty="0">
                <a:solidFill>
                  <a:schemeClr val="tx1"/>
                </a:solidFill>
                <a:latin typeface="Segoe UI Semibold" panose="020B0702040204020203" pitchFamily="34" charset="0"/>
                <a:cs typeface="Segoe UI Semibold" panose="020B0702040204020203" pitchFamily="34" charset="0"/>
              </a:rPr>
            </a:br>
            <a:endParaRPr lang="en-US" sz="4704" spc="-39" dirty="0">
              <a:solidFill>
                <a:schemeClr val="tx1"/>
              </a:solidFill>
              <a:latin typeface="Segoe UI Semibold" panose="020B0702040204020203" pitchFamily="34" charset="0"/>
              <a:cs typeface="Segoe UI Semibold" panose="020B0702040204020203" pitchFamily="34" charset="0"/>
            </a:endParaRPr>
          </a:p>
        </p:txBody>
      </p:sp>
      <p:sp>
        <p:nvSpPr>
          <p:cNvPr id="6" name="Title 2"/>
          <p:cNvSpPr txBox="1">
            <a:spLocks/>
          </p:cNvSpPr>
          <p:nvPr/>
        </p:nvSpPr>
        <p:spPr>
          <a:xfrm>
            <a:off x="357461" y="5385878"/>
            <a:ext cx="6990396" cy="615513"/>
          </a:xfrm>
          <a:prstGeom prst="rect">
            <a:avLst/>
          </a:prstGeom>
        </p:spPr>
        <p:txBody>
          <a:bodyPr vert="horz" wrap="square" lIns="143428" tIns="89642" rIns="143428" bIns="89642" rtlCol="0" anchor="t">
            <a:sp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3137" spc="-29" dirty="0">
                <a:solidFill>
                  <a:schemeClr val="tx1"/>
                </a:solidFill>
              </a:rPr>
              <a:t>Dale Kirby – Cloud Solution Architect</a:t>
            </a:r>
          </a:p>
        </p:txBody>
      </p:sp>
    </p:spTree>
    <p:extLst>
      <p:ext uri="{BB962C8B-B14F-4D97-AF65-F5344CB8AC3E}">
        <p14:creationId xmlns:p14="http://schemas.microsoft.com/office/powerpoint/2010/main" val="291538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0067" y="306436"/>
            <a:ext cx="14620696" cy="927677"/>
          </a:xfrm>
          <a:prstGeom prst="rect">
            <a:avLst/>
          </a:prstGeom>
        </p:spPr>
        <p:txBody>
          <a:bodyPr lIns="179259" tIns="143407" rIns="179259" bIns="143407"/>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defTabSz="932563"/>
            <a:r>
              <a:rPr lang="en-US" sz="4400" dirty="0">
                <a:gradFill>
                  <a:gsLst>
                    <a:gs pos="1250">
                      <a:srgbClr val="FFFFFF"/>
                    </a:gs>
                    <a:gs pos="100000">
                      <a:srgbClr val="FFFFFF"/>
                    </a:gs>
                  </a:gsLst>
                  <a:lin ang="5400000" scaled="0"/>
                </a:gradFill>
                <a:latin typeface="Segoe UI Light"/>
              </a:rPr>
              <a:t>Regions paired for geo-redundancy</a:t>
            </a:r>
          </a:p>
        </p:txBody>
      </p:sp>
      <p:sp>
        <p:nvSpPr>
          <p:cNvPr id="16" name="Freeform 128"/>
          <p:cNvSpPr>
            <a:spLocks noChangeAspect="1"/>
          </p:cNvSpPr>
          <p:nvPr/>
        </p:nvSpPr>
        <p:spPr bwMode="black">
          <a:xfrm>
            <a:off x="535244" y="2084569"/>
            <a:ext cx="4537619" cy="249870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diagBrick">
            <a:fgClr>
              <a:srgbClr val="CDCDCD"/>
            </a:fgClr>
            <a:bgClr>
              <a:srgbClr val="FFFFFF"/>
            </a:bgClr>
          </a:patt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5919" fontAlgn="base">
              <a:lnSpc>
                <a:spcPct val="90000"/>
              </a:lnSpc>
              <a:spcBef>
                <a:spcPct val="0"/>
              </a:spcBef>
              <a:spcAft>
                <a:spcPct val="0"/>
              </a:spcAft>
            </a:pPr>
            <a:endParaRPr lang="en-US" sz="2353" spc="-49">
              <a:gradFill>
                <a:gsLst>
                  <a:gs pos="36283">
                    <a:srgbClr val="FFFFFF"/>
                  </a:gs>
                  <a:gs pos="28000">
                    <a:srgbClr val="FFFFFF"/>
                  </a:gs>
                </a:gsLst>
                <a:lin ang="5400000" scaled="0"/>
              </a:gradFill>
              <a:latin typeface="Segoe UI Light"/>
            </a:endParaRPr>
          </a:p>
        </p:txBody>
      </p:sp>
      <p:sp>
        <p:nvSpPr>
          <p:cNvPr id="17" name="Freeform 79"/>
          <p:cNvSpPr>
            <a:spLocks noEditPoints="1"/>
          </p:cNvSpPr>
          <p:nvPr/>
        </p:nvSpPr>
        <p:spPr bwMode="black">
          <a:xfrm>
            <a:off x="2644903" y="3219360"/>
            <a:ext cx="828265" cy="109109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0675" tIns="40338" rIns="80675" bIns="40338" numCol="1" anchor="t" anchorCtr="0" compatLnSpc="1">
            <a:prstTxWarp prst="textNoShape">
              <a:avLst/>
            </a:prstTxWarp>
          </a:bodyPr>
          <a:lstStyle/>
          <a:p>
            <a:pPr defTabSz="914225"/>
            <a:endParaRPr lang="en-US" sz="1567" dirty="0">
              <a:solidFill>
                <a:srgbClr val="FFFFFF"/>
              </a:solidFill>
              <a:latin typeface="Segoe UI Light"/>
            </a:endParaRPr>
          </a:p>
        </p:txBody>
      </p:sp>
      <p:sp>
        <p:nvSpPr>
          <p:cNvPr id="18" name="Freeform 79"/>
          <p:cNvSpPr>
            <a:spLocks noEditPoints="1"/>
          </p:cNvSpPr>
          <p:nvPr/>
        </p:nvSpPr>
        <p:spPr bwMode="black">
          <a:xfrm>
            <a:off x="3534230" y="3219360"/>
            <a:ext cx="828265" cy="109109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0675" tIns="40338" rIns="80675" bIns="40338" numCol="1" anchor="t" anchorCtr="0" compatLnSpc="1">
            <a:prstTxWarp prst="textNoShape">
              <a:avLst/>
            </a:prstTxWarp>
          </a:bodyPr>
          <a:lstStyle/>
          <a:p>
            <a:pPr defTabSz="914225"/>
            <a:endParaRPr lang="en-US" sz="1567" dirty="0">
              <a:solidFill>
                <a:srgbClr val="FFFFFF"/>
              </a:solidFill>
              <a:latin typeface="Segoe UI Light"/>
            </a:endParaRPr>
          </a:p>
        </p:txBody>
      </p:sp>
      <p:sp>
        <p:nvSpPr>
          <p:cNvPr id="19" name="Freeform 79"/>
          <p:cNvSpPr>
            <a:spLocks noEditPoints="1"/>
          </p:cNvSpPr>
          <p:nvPr/>
        </p:nvSpPr>
        <p:spPr bwMode="black">
          <a:xfrm>
            <a:off x="1755576" y="3219360"/>
            <a:ext cx="828265" cy="109109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0675" tIns="40338" rIns="80675" bIns="40338" numCol="1" anchor="t" anchorCtr="0" compatLnSpc="1">
            <a:prstTxWarp prst="textNoShape">
              <a:avLst/>
            </a:prstTxWarp>
          </a:bodyPr>
          <a:lstStyle/>
          <a:p>
            <a:pPr defTabSz="914225"/>
            <a:endParaRPr lang="en-US" sz="1567" dirty="0">
              <a:solidFill>
                <a:srgbClr val="FFFFFF"/>
              </a:solidFill>
              <a:latin typeface="Segoe UI Light"/>
            </a:endParaRPr>
          </a:p>
        </p:txBody>
      </p:sp>
      <p:cxnSp>
        <p:nvCxnSpPr>
          <p:cNvPr id="20" name="Straight Connector 19"/>
          <p:cNvCxnSpPr/>
          <p:nvPr/>
        </p:nvCxnSpPr>
        <p:spPr>
          <a:xfrm>
            <a:off x="2583839" y="5390066"/>
            <a:ext cx="7019818" cy="0"/>
          </a:xfrm>
          <a:prstGeom prst="line">
            <a:avLst/>
          </a:prstGeom>
          <a:ln w="47625" cap="rnd">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auto">
          <a:xfrm>
            <a:off x="9610946" y="5276401"/>
            <a:ext cx="227331" cy="22733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3" tIns="60930" rIns="121863" bIns="60930" numCol="1" rtlCol="0" anchor="ctr" anchorCtr="0" compatLnSpc="1">
            <a:prstTxWarp prst="textNoShape">
              <a:avLst/>
            </a:prstTxWarp>
          </a:bodyPr>
          <a:lstStyle/>
          <a:p>
            <a:pPr algn="ctr" defTabSz="1218065" fontAlgn="base">
              <a:spcBef>
                <a:spcPct val="0"/>
              </a:spcBef>
              <a:spcAft>
                <a:spcPct val="0"/>
              </a:spcAft>
            </a:pPr>
            <a:endParaRPr lang="en-US" sz="2930" dirty="0">
              <a:gradFill>
                <a:gsLst>
                  <a:gs pos="0">
                    <a:srgbClr val="FFFFFF"/>
                  </a:gs>
                  <a:gs pos="100000">
                    <a:srgbClr val="FFFFFF"/>
                  </a:gs>
                </a:gsLst>
                <a:lin ang="5400000" scaled="0"/>
              </a:gradFill>
              <a:latin typeface="Segoe UI Light"/>
            </a:endParaRPr>
          </a:p>
        </p:txBody>
      </p:sp>
      <p:sp>
        <p:nvSpPr>
          <p:cNvPr id="22" name="TextBox 21"/>
          <p:cNvSpPr txBox="1"/>
          <p:nvPr/>
        </p:nvSpPr>
        <p:spPr>
          <a:xfrm>
            <a:off x="9966088" y="5108137"/>
            <a:ext cx="1096313" cy="954320"/>
          </a:xfrm>
          <a:prstGeom prst="rect">
            <a:avLst/>
          </a:prstGeom>
          <a:noFill/>
        </p:spPr>
        <p:txBody>
          <a:bodyPr wrap="square" lIns="0" tIns="143407" rIns="0" bIns="143407"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defTabSz="914225"/>
            <a:r>
              <a:rPr lang="en-US" sz="2353" dirty="0">
                <a:gradFill>
                  <a:gsLst>
                    <a:gs pos="61947">
                      <a:srgbClr val="FFFFFF"/>
                    </a:gs>
                    <a:gs pos="44000">
                      <a:srgbClr val="FFFFFF"/>
                    </a:gs>
                  </a:gsLst>
                  <a:lin ang="5400000" scaled="0"/>
                </a:gradFill>
                <a:latin typeface="Segoe UI Light"/>
              </a:rPr>
              <a:t>US </a:t>
            </a:r>
          </a:p>
          <a:p>
            <a:pPr defTabSz="914225"/>
            <a:r>
              <a:rPr lang="en-US" sz="2353" dirty="0">
                <a:gradFill>
                  <a:gsLst>
                    <a:gs pos="61947">
                      <a:srgbClr val="FFFFFF"/>
                    </a:gs>
                    <a:gs pos="44000">
                      <a:srgbClr val="FFFFFF"/>
                    </a:gs>
                  </a:gsLst>
                  <a:lin ang="5400000" scaled="0"/>
                </a:gradFill>
                <a:latin typeface="Segoe UI Light"/>
              </a:rPr>
              <a:t>East</a:t>
            </a:r>
          </a:p>
        </p:txBody>
      </p:sp>
      <p:sp>
        <p:nvSpPr>
          <p:cNvPr id="23" name="Oval 22"/>
          <p:cNvSpPr/>
          <p:nvPr/>
        </p:nvSpPr>
        <p:spPr bwMode="auto">
          <a:xfrm>
            <a:off x="2431432" y="5276401"/>
            <a:ext cx="227331" cy="22733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3" tIns="60930" rIns="121863" bIns="60930" numCol="1" rtlCol="0" anchor="ctr" anchorCtr="0" compatLnSpc="1">
            <a:prstTxWarp prst="textNoShape">
              <a:avLst/>
            </a:prstTxWarp>
          </a:bodyPr>
          <a:lstStyle/>
          <a:p>
            <a:pPr algn="ctr" defTabSz="1218065" fontAlgn="base">
              <a:spcBef>
                <a:spcPct val="0"/>
              </a:spcBef>
              <a:spcAft>
                <a:spcPct val="0"/>
              </a:spcAft>
            </a:pPr>
            <a:endParaRPr lang="en-US" sz="2930" dirty="0">
              <a:gradFill>
                <a:gsLst>
                  <a:gs pos="0">
                    <a:srgbClr val="FFFFFF"/>
                  </a:gs>
                  <a:gs pos="100000">
                    <a:srgbClr val="FFFFFF"/>
                  </a:gs>
                </a:gsLst>
                <a:lin ang="5400000" scaled="0"/>
              </a:gradFill>
              <a:latin typeface="Segoe UI Light"/>
            </a:endParaRPr>
          </a:p>
        </p:txBody>
      </p:sp>
      <p:sp>
        <p:nvSpPr>
          <p:cNvPr id="24" name="TextBox 23"/>
          <p:cNvSpPr txBox="1"/>
          <p:nvPr/>
        </p:nvSpPr>
        <p:spPr>
          <a:xfrm>
            <a:off x="1348956" y="5108137"/>
            <a:ext cx="957561" cy="954320"/>
          </a:xfrm>
          <a:prstGeom prst="rect">
            <a:avLst/>
          </a:prstGeom>
          <a:noFill/>
        </p:spPr>
        <p:txBody>
          <a:bodyPr wrap="square" lIns="0" tIns="143407" rIns="0" bIns="143407" rtlCol="0">
            <a:spAutoFit/>
          </a:bodyPr>
          <a:lstStyle/>
          <a:p>
            <a:pPr algn="ctr" defTabSz="914225">
              <a:lnSpc>
                <a:spcPct val="90000"/>
              </a:lnSpc>
            </a:pPr>
            <a:r>
              <a:rPr lang="en-US" sz="2353" b="1" spc="-49" dirty="0">
                <a:gradFill>
                  <a:gsLst>
                    <a:gs pos="61947">
                      <a:srgbClr val="FFFFFF"/>
                    </a:gs>
                    <a:gs pos="44000">
                      <a:srgbClr val="FFFFFF"/>
                    </a:gs>
                  </a:gsLst>
                  <a:lin ang="5400000" scaled="0"/>
                </a:gradFill>
                <a:latin typeface="Segoe UI Light"/>
              </a:rPr>
              <a:t>US West</a:t>
            </a:r>
          </a:p>
        </p:txBody>
      </p:sp>
      <p:sp>
        <p:nvSpPr>
          <p:cNvPr id="25" name="TextBox 24"/>
          <p:cNvSpPr txBox="1"/>
          <p:nvPr/>
        </p:nvSpPr>
        <p:spPr>
          <a:xfrm>
            <a:off x="5072862" y="4768423"/>
            <a:ext cx="1733550" cy="561131"/>
          </a:xfrm>
          <a:prstGeom prst="rect">
            <a:avLst/>
          </a:prstGeom>
          <a:noFill/>
        </p:spPr>
        <p:txBody>
          <a:bodyPr wrap="square" lIns="0" tIns="143407" rIns="0" bIns="143407"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defTabSz="914225"/>
            <a:r>
              <a:rPr lang="en-US" sz="1961" dirty="0">
                <a:gradFill>
                  <a:gsLst>
                    <a:gs pos="61947">
                      <a:srgbClr val="FFFFFF"/>
                    </a:gs>
                    <a:gs pos="44000">
                      <a:srgbClr val="FFFFFF"/>
                    </a:gs>
                  </a:gsLst>
                  <a:lin ang="5400000" scaled="0"/>
                </a:gradFill>
                <a:latin typeface="Segoe UI Light"/>
              </a:rPr>
              <a:t>&gt; 300 miles</a:t>
            </a:r>
          </a:p>
        </p:txBody>
      </p:sp>
      <p:sp>
        <p:nvSpPr>
          <p:cNvPr id="26" name="TextBox 25"/>
          <p:cNvSpPr txBox="1"/>
          <p:nvPr/>
        </p:nvSpPr>
        <p:spPr>
          <a:xfrm>
            <a:off x="270066" y="1098653"/>
            <a:ext cx="10792335" cy="1080617"/>
          </a:xfrm>
          <a:prstGeom prst="rect">
            <a:avLst/>
          </a:prstGeom>
          <a:noFill/>
        </p:spPr>
        <p:txBody>
          <a:bodyPr wrap="square" lIns="179259" tIns="143407" rIns="179259" bIns="143407"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algn="l" defTabSz="914225"/>
            <a:r>
              <a:rPr lang="en-US" sz="2800" dirty="0">
                <a:gradFill>
                  <a:gsLst>
                    <a:gs pos="2917">
                      <a:srgbClr val="FFFFFF"/>
                    </a:gs>
                    <a:gs pos="30000">
                      <a:srgbClr val="FFFFFF"/>
                    </a:gs>
                  </a:gsLst>
                  <a:lin ang="5400000" scaled="0"/>
                </a:gradFill>
                <a:latin typeface="Segoe UI Light"/>
              </a:rPr>
              <a:t>Designed for high data availability, resiliency against regional disasters</a:t>
            </a:r>
          </a:p>
          <a:p>
            <a:pPr algn="l" defTabSz="914225"/>
            <a:r>
              <a:rPr lang="en-US" sz="2800" dirty="0">
                <a:gradFill>
                  <a:gsLst>
                    <a:gs pos="2917">
                      <a:srgbClr val="FFFFFF"/>
                    </a:gs>
                    <a:gs pos="30000">
                      <a:srgbClr val="FFFFFF"/>
                    </a:gs>
                  </a:gsLst>
                  <a:lin ang="5400000" scaled="0"/>
                </a:gradFill>
                <a:latin typeface="Segoe UI Light"/>
              </a:rPr>
              <a:t>Geo-replicated data still within national boundaries for 8 countries </a:t>
            </a:r>
          </a:p>
        </p:txBody>
      </p:sp>
      <p:sp>
        <p:nvSpPr>
          <p:cNvPr id="27" name="TextBox 26"/>
          <p:cNvSpPr txBox="1"/>
          <p:nvPr/>
        </p:nvSpPr>
        <p:spPr>
          <a:xfrm>
            <a:off x="3955351" y="5890318"/>
            <a:ext cx="4214041" cy="677360"/>
          </a:xfrm>
          <a:prstGeom prst="rect">
            <a:avLst/>
          </a:prstGeom>
          <a:noFill/>
        </p:spPr>
        <p:txBody>
          <a:bodyPr wrap="square" lIns="0" tIns="143407" rIns="0" bIns="143407" rtlCol="0">
            <a:spAutoFit/>
          </a:bodyPr>
          <a:lstStyle>
            <a:defPPr>
              <a:defRPr lang="en-US"/>
            </a:defPPr>
            <a:lvl1pPr algn="ctr">
              <a:lnSpc>
                <a:spcPct val="90000"/>
              </a:lnSpc>
              <a:defRPr sz="2400" b="1" spc="-50">
                <a:gradFill>
                  <a:gsLst>
                    <a:gs pos="2917">
                      <a:schemeClr val="tx1"/>
                    </a:gs>
                    <a:gs pos="30000">
                      <a:schemeClr val="tx1"/>
                    </a:gs>
                  </a:gsLst>
                  <a:lin ang="5400000" scaled="0"/>
                </a:gradFill>
                <a:latin typeface="+mj-lt"/>
              </a:defRPr>
            </a:lvl1pPr>
          </a:lstStyle>
          <a:p>
            <a:pPr defTabSz="914225"/>
            <a:r>
              <a:rPr lang="en-US" sz="2745" b="0" dirty="0">
                <a:gradFill>
                  <a:gsLst>
                    <a:gs pos="69027">
                      <a:srgbClr val="FFFFFF"/>
                    </a:gs>
                    <a:gs pos="56000">
                      <a:srgbClr val="FFFFFF"/>
                    </a:gs>
                  </a:gsLst>
                  <a:lin ang="5400000" scaled="0"/>
                </a:gradFill>
                <a:latin typeface="Segoe UI Light"/>
              </a:rPr>
              <a:t>Geo replication</a:t>
            </a:r>
          </a:p>
        </p:txBody>
      </p:sp>
      <p:sp>
        <p:nvSpPr>
          <p:cNvPr id="28" name="Oval 27"/>
          <p:cNvSpPr/>
          <p:nvPr/>
        </p:nvSpPr>
        <p:spPr bwMode="auto">
          <a:xfrm>
            <a:off x="9648320" y="5313776"/>
            <a:ext cx="152580" cy="15258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3" tIns="60930" rIns="121863" bIns="60930" numCol="1" rtlCol="0" anchor="ctr" anchorCtr="0" compatLnSpc="1">
            <a:prstTxWarp prst="textNoShape">
              <a:avLst/>
            </a:prstTxWarp>
          </a:bodyPr>
          <a:lstStyle/>
          <a:p>
            <a:pPr algn="ctr" defTabSz="1218065" fontAlgn="base">
              <a:spcBef>
                <a:spcPct val="0"/>
              </a:spcBef>
              <a:spcAft>
                <a:spcPct val="0"/>
              </a:spcAft>
            </a:pPr>
            <a:endParaRPr lang="en-US" sz="2930" dirty="0">
              <a:gradFill>
                <a:gsLst>
                  <a:gs pos="0">
                    <a:srgbClr val="FFFFFF"/>
                  </a:gs>
                  <a:gs pos="100000">
                    <a:srgbClr val="FFFFFF"/>
                  </a:gs>
                </a:gsLst>
                <a:lin ang="5400000" scaled="0"/>
              </a:gradFill>
              <a:latin typeface="Segoe UI Light"/>
            </a:endParaRPr>
          </a:p>
        </p:txBody>
      </p:sp>
      <p:grpSp>
        <p:nvGrpSpPr>
          <p:cNvPr id="2" name="Group 1"/>
          <p:cNvGrpSpPr/>
          <p:nvPr/>
        </p:nvGrpSpPr>
        <p:grpSpPr>
          <a:xfrm>
            <a:off x="7130356" y="2084569"/>
            <a:ext cx="4537619" cy="2498704"/>
            <a:chOff x="7273482" y="2125677"/>
            <a:chExt cx="4629265" cy="2549169"/>
          </a:xfrm>
        </p:grpSpPr>
        <p:sp>
          <p:nvSpPr>
            <p:cNvPr id="29" name="Freeform 128"/>
            <p:cNvSpPr>
              <a:spLocks noChangeAspect="1"/>
            </p:cNvSpPr>
            <p:nvPr/>
          </p:nvSpPr>
          <p:spPr bwMode="black">
            <a:xfrm>
              <a:off x="7273482" y="2125677"/>
              <a:ext cx="4629265" cy="254916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pattFill prst="diagBrick">
              <a:fgClr>
                <a:srgbClr val="CDCDCD"/>
              </a:fgClr>
              <a:bgClr>
                <a:srgbClr val="FFFFFF"/>
              </a:bgClr>
            </a:patt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5919" fontAlgn="base">
                <a:lnSpc>
                  <a:spcPct val="90000"/>
                </a:lnSpc>
                <a:spcBef>
                  <a:spcPct val="0"/>
                </a:spcBef>
                <a:spcAft>
                  <a:spcPct val="0"/>
                </a:spcAft>
              </a:pPr>
              <a:endParaRPr lang="en-US" sz="2353" spc="-49">
                <a:gradFill>
                  <a:gsLst>
                    <a:gs pos="36283">
                      <a:srgbClr val="FFFFFF"/>
                    </a:gs>
                    <a:gs pos="28000">
                      <a:srgbClr val="FFFFFF"/>
                    </a:gs>
                  </a:gsLst>
                  <a:lin ang="5400000" scaled="0"/>
                </a:gradFill>
                <a:latin typeface="Segoe UI Light"/>
              </a:endParaRPr>
            </a:p>
          </p:txBody>
        </p:sp>
        <p:sp>
          <p:nvSpPr>
            <p:cNvPr id="30" name="Freeform 79"/>
            <p:cNvSpPr>
              <a:spLocks noEditPoints="1"/>
            </p:cNvSpPr>
            <p:nvPr/>
          </p:nvSpPr>
          <p:spPr bwMode="black">
            <a:xfrm>
              <a:off x="9425750" y="3283387"/>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6"/>
            </a:solidFill>
            <a:ln>
              <a:noFill/>
            </a:ln>
          </p:spPr>
          <p:txBody>
            <a:bodyPr vert="horz" wrap="square" lIns="80675" tIns="40338" rIns="80675" bIns="40338" numCol="1" anchor="t" anchorCtr="0" compatLnSpc="1">
              <a:prstTxWarp prst="textNoShape">
                <a:avLst/>
              </a:prstTxWarp>
            </a:bodyPr>
            <a:lstStyle/>
            <a:p>
              <a:pPr defTabSz="914225"/>
              <a:endParaRPr lang="en-US" sz="1567" dirty="0">
                <a:solidFill>
                  <a:srgbClr val="FFFFFF"/>
                </a:solidFill>
                <a:latin typeface="Segoe UI Light"/>
              </a:endParaRPr>
            </a:p>
          </p:txBody>
        </p:sp>
        <p:sp>
          <p:nvSpPr>
            <p:cNvPr id="31" name="Freeform 79"/>
            <p:cNvSpPr>
              <a:spLocks noEditPoints="1"/>
            </p:cNvSpPr>
            <p:nvPr/>
          </p:nvSpPr>
          <p:spPr bwMode="black">
            <a:xfrm>
              <a:off x="10333038" y="3283387"/>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6"/>
            </a:solidFill>
            <a:ln>
              <a:noFill/>
            </a:ln>
          </p:spPr>
          <p:txBody>
            <a:bodyPr vert="horz" wrap="square" lIns="80675" tIns="40338" rIns="80675" bIns="40338" numCol="1" anchor="t" anchorCtr="0" compatLnSpc="1">
              <a:prstTxWarp prst="textNoShape">
                <a:avLst/>
              </a:prstTxWarp>
            </a:bodyPr>
            <a:lstStyle/>
            <a:p>
              <a:pPr defTabSz="914225"/>
              <a:endParaRPr lang="en-US" sz="1567" dirty="0">
                <a:solidFill>
                  <a:srgbClr val="FFFFFF"/>
                </a:solidFill>
                <a:latin typeface="Segoe UI Light"/>
              </a:endParaRPr>
            </a:p>
          </p:txBody>
        </p:sp>
        <p:sp>
          <p:nvSpPr>
            <p:cNvPr id="32" name="Freeform 79"/>
            <p:cNvSpPr>
              <a:spLocks noEditPoints="1"/>
            </p:cNvSpPr>
            <p:nvPr/>
          </p:nvSpPr>
          <p:spPr bwMode="black">
            <a:xfrm>
              <a:off x="8518461" y="3283387"/>
              <a:ext cx="844993" cy="111313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6"/>
            </a:solidFill>
            <a:ln>
              <a:noFill/>
            </a:ln>
          </p:spPr>
          <p:txBody>
            <a:bodyPr vert="horz" wrap="square" lIns="80675" tIns="40338" rIns="80675" bIns="40338" numCol="1" anchor="t" anchorCtr="0" compatLnSpc="1">
              <a:prstTxWarp prst="textNoShape">
                <a:avLst/>
              </a:prstTxWarp>
            </a:bodyPr>
            <a:lstStyle/>
            <a:p>
              <a:pPr defTabSz="914225"/>
              <a:endParaRPr lang="en-US" sz="1567" dirty="0">
                <a:solidFill>
                  <a:srgbClr val="FFFFFF"/>
                </a:solidFill>
                <a:latin typeface="Segoe UI Light"/>
              </a:endParaRPr>
            </a:p>
          </p:txBody>
        </p:sp>
      </p:grpSp>
    </p:spTree>
    <p:extLst>
      <p:ext uri="{BB962C8B-B14F-4D97-AF65-F5344CB8AC3E}">
        <p14:creationId xmlns:p14="http://schemas.microsoft.com/office/powerpoint/2010/main" val="24442759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1+#ppt_w/2"/>
                                          </p:val>
                                        </p:tav>
                                        <p:tav tm="100000">
                                          <p:val>
                                            <p:strVal val="#ppt_x"/>
                                          </p:val>
                                        </p:tav>
                                      </p:tavLst>
                                    </p:anim>
                                    <p:anim calcmode="lin" valueType="num">
                                      <p:cBhvr additive="base">
                                        <p:cTn id="8" dur="12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22" presetClass="entr" presetSubtype="2"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right)">
                                      <p:cBhvr>
                                        <p:cTn id="18" dur="1250"/>
                                        <p:tgtEl>
                                          <p:spTgt spid="20"/>
                                        </p:tgtEl>
                                      </p:cBhvr>
                                    </p:animEffect>
                                  </p:childTnLst>
                                </p:cTn>
                              </p:par>
                              <p:par>
                                <p:cTn id="19" presetID="10" presetClass="entr" presetSubtype="0" fill="hold" grpId="0" nodeType="withEffect">
                                  <p:stCondLst>
                                    <p:cond delay="60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600"/>
                                        <p:tgtEl>
                                          <p:spTgt spid="25"/>
                                        </p:tgtEl>
                                      </p:cBhvr>
                                    </p:animEffect>
                                  </p:childTnLst>
                                </p:cTn>
                              </p:par>
                              <p:par>
                                <p:cTn id="22" presetID="35" presetClass="path" presetSubtype="0" decel="100000" fill="hold" grpId="1" nodeType="withEffect">
                                  <p:stCondLst>
                                    <p:cond delay="250"/>
                                  </p:stCondLst>
                                  <p:childTnLst>
                                    <p:animMotion origin="layout" path="M -0.05553 0.00023 L 2.51979E-6 0.00023 " pathEditMode="relative" rAng="0" ptsTypes="AA">
                                      <p:cBhvr>
                                        <p:cTn id="23" dur="800" fill="hold"/>
                                        <p:tgtEl>
                                          <p:spTgt spid="25"/>
                                        </p:tgtEl>
                                        <p:attrNameLst>
                                          <p:attrName>ppt_x</p:attrName>
                                          <p:attrName>ppt_y</p:attrName>
                                        </p:attrNameLst>
                                      </p:cBhvr>
                                      <p:rCtr x="2770" y="0"/>
                                    </p:animMotion>
                                  </p:childTnLst>
                                </p:cTn>
                              </p:par>
                              <p:par>
                                <p:cTn id="24" presetID="10" presetClass="entr" presetSubtype="0" fill="hold" grpId="0" nodeType="withEffect">
                                  <p:stCondLst>
                                    <p:cond delay="25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600"/>
                                        <p:tgtEl>
                                          <p:spTgt spid="26"/>
                                        </p:tgtEl>
                                      </p:cBhvr>
                                    </p:animEffect>
                                  </p:childTnLst>
                                </p:cTn>
                              </p:par>
                              <p:par>
                                <p:cTn id="27" presetID="35" presetClass="path" presetSubtype="0" decel="100000" fill="hold" grpId="1" nodeType="withEffect">
                                  <p:stCondLst>
                                    <p:cond delay="50"/>
                                  </p:stCondLst>
                                  <p:childTnLst>
                                    <p:animMotion origin="layout" path="M -0.05553 0.00022 L 1.04417E-6 0.00022 " pathEditMode="relative" rAng="0" ptsTypes="AA">
                                      <p:cBhvr>
                                        <p:cTn id="28" dur="800" fill="hold"/>
                                        <p:tgtEl>
                                          <p:spTgt spid="26"/>
                                        </p:tgtEl>
                                        <p:attrNameLst>
                                          <p:attrName>ppt_x</p:attrName>
                                          <p:attrName>ppt_y</p:attrName>
                                        </p:attrNameLst>
                                      </p:cBhvr>
                                      <p:rCtr x="2770" y="0"/>
                                    </p:animMotion>
                                  </p:childTnLst>
                                </p:cTn>
                              </p:par>
                              <p:par>
                                <p:cTn id="29" presetID="10" presetClass="entr" presetSubtype="0" fill="hold" grpId="0" nodeType="withEffect">
                                  <p:stCondLst>
                                    <p:cond delay="55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600"/>
                                        <p:tgtEl>
                                          <p:spTgt spid="27"/>
                                        </p:tgtEl>
                                      </p:cBhvr>
                                    </p:animEffect>
                                  </p:childTnLst>
                                </p:cTn>
                              </p:par>
                              <p:par>
                                <p:cTn id="32" presetID="35" presetClass="path" presetSubtype="0" decel="100000" fill="hold" grpId="1" nodeType="withEffect">
                                  <p:stCondLst>
                                    <p:cond delay="450"/>
                                  </p:stCondLst>
                                  <p:childTnLst>
                                    <p:animMotion origin="layout" path="M -0.05553 0.00023 L -1.72836E-6 0.00023 " pathEditMode="relative" rAng="0" ptsTypes="AA">
                                      <p:cBhvr>
                                        <p:cTn id="33" dur="800" fill="hold"/>
                                        <p:tgtEl>
                                          <p:spTgt spid="27"/>
                                        </p:tgtEl>
                                        <p:attrNameLst>
                                          <p:attrName>ppt_x</p:attrName>
                                          <p:attrName>ppt_y</p:attrName>
                                        </p:attrNameLst>
                                      </p:cBhvr>
                                      <p:rCtr x="2770" y="0"/>
                                    </p:animMotion>
                                  </p:childTnLst>
                                </p:cTn>
                              </p:par>
                              <p:par>
                                <p:cTn id="34" presetID="10" presetClass="entr" presetSubtype="0" fill="hold" grpId="0" nodeType="withEffect">
                                  <p:stCondLst>
                                    <p:cond delay="125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125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35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grpId="0" nodeType="withEffect">
                                  <p:stCondLst>
                                    <p:cond delay="45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par>
                          <p:cTn id="56" fill="hold">
                            <p:stCondLst>
                              <p:cond delay="3950"/>
                            </p:stCondLst>
                            <p:childTnLst>
                              <p:par>
                                <p:cTn id="57" presetID="35" presetClass="path" presetSubtype="0" repeatCount="4000" accel="50000" decel="50000" autoRev="1" fill="hold" grpId="1" nodeType="afterEffect">
                                  <p:stCondLst>
                                    <p:cond delay="0"/>
                                  </p:stCondLst>
                                  <p:childTnLst>
                                    <p:animMotion origin="layout" path="M 3.20654E-6 -3.67227E-6 L -0.58897 -3.67227E-6 " pathEditMode="relative" rAng="0" ptsTypes="AA">
                                      <p:cBhvr>
                                        <p:cTn id="58" dur="500" fill="hold"/>
                                        <p:tgtEl>
                                          <p:spTgt spid="28"/>
                                        </p:tgtEl>
                                        <p:attrNameLst>
                                          <p:attrName>ppt_x</p:attrName>
                                          <p:attrName>ppt_y</p:attrName>
                                        </p:attrNameLst>
                                      </p:cBhvr>
                                      <p:rCtr x="-29449" y="0"/>
                                    </p:animMotion>
                                  </p:childTnLst>
                                </p:cTn>
                              </p:par>
                              <p:par>
                                <p:cTn id="59" presetID="19" presetClass="emph" presetSubtype="0" fill="hold" grpId="1" nodeType="withEffect">
                                  <p:stCondLst>
                                    <p:cond delay="1000"/>
                                  </p:stCondLst>
                                  <p:childTnLst>
                                    <p:animClr clrSpc="rgb" dir="cw">
                                      <p:cBhvr override="childStyle">
                                        <p:cTn id="60" dur="500" fill="hold"/>
                                        <p:tgtEl>
                                          <p:spTgt spid="19"/>
                                        </p:tgtEl>
                                        <p:attrNameLst>
                                          <p:attrName>style.color</p:attrName>
                                        </p:attrNameLst>
                                      </p:cBhvr>
                                      <p:to>
                                        <a:schemeClr val="accent2"/>
                                      </p:to>
                                    </p:animClr>
                                    <p:animClr clrSpc="rgb" dir="cw">
                                      <p:cBhvr>
                                        <p:cTn id="61" dur="500" fill="hold"/>
                                        <p:tgtEl>
                                          <p:spTgt spid="19"/>
                                        </p:tgtEl>
                                        <p:attrNameLst>
                                          <p:attrName>fillcolor</p:attrName>
                                        </p:attrNameLst>
                                      </p:cBhvr>
                                      <p:to>
                                        <a:schemeClr val="accent2"/>
                                      </p:to>
                                    </p:animClr>
                                    <p:set>
                                      <p:cBhvr>
                                        <p:cTn id="62" dur="500" fill="hold"/>
                                        <p:tgtEl>
                                          <p:spTgt spid="19"/>
                                        </p:tgtEl>
                                        <p:attrNameLst>
                                          <p:attrName>fill.type</p:attrName>
                                        </p:attrNameLst>
                                      </p:cBhvr>
                                      <p:to>
                                        <p:strVal val="solid"/>
                                      </p:to>
                                    </p:set>
                                    <p:set>
                                      <p:cBhvr>
                                        <p:cTn id="63" dur="500" fill="hold"/>
                                        <p:tgtEl>
                                          <p:spTgt spid="19"/>
                                        </p:tgtEl>
                                        <p:attrNameLst>
                                          <p:attrName>fill.on</p:attrName>
                                        </p:attrNameLst>
                                      </p:cBhvr>
                                      <p:to>
                                        <p:strVal val="true"/>
                                      </p:to>
                                    </p:set>
                                  </p:childTnLst>
                                </p:cTn>
                              </p:par>
                              <p:par>
                                <p:cTn id="64" presetID="19" presetClass="emph" presetSubtype="0" fill="hold" grpId="1" nodeType="withEffect">
                                  <p:stCondLst>
                                    <p:cond delay="1500"/>
                                  </p:stCondLst>
                                  <p:childTnLst>
                                    <p:animClr clrSpc="rgb" dir="cw">
                                      <p:cBhvr override="childStyle">
                                        <p:cTn id="65" dur="500" fill="hold"/>
                                        <p:tgtEl>
                                          <p:spTgt spid="17"/>
                                        </p:tgtEl>
                                        <p:attrNameLst>
                                          <p:attrName>style.color</p:attrName>
                                        </p:attrNameLst>
                                      </p:cBhvr>
                                      <p:to>
                                        <a:schemeClr val="accent2"/>
                                      </p:to>
                                    </p:animClr>
                                    <p:animClr clrSpc="rgb" dir="cw">
                                      <p:cBhvr>
                                        <p:cTn id="66" dur="500" fill="hold"/>
                                        <p:tgtEl>
                                          <p:spTgt spid="17"/>
                                        </p:tgtEl>
                                        <p:attrNameLst>
                                          <p:attrName>fillcolor</p:attrName>
                                        </p:attrNameLst>
                                      </p:cBhvr>
                                      <p:to>
                                        <a:schemeClr val="accent2"/>
                                      </p:to>
                                    </p:animClr>
                                    <p:set>
                                      <p:cBhvr>
                                        <p:cTn id="67" dur="500" fill="hold"/>
                                        <p:tgtEl>
                                          <p:spTgt spid="17"/>
                                        </p:tgtEl>
                                        <p:attrNameLst>
                                          <p:attrName>fill.type</p:attrName>
                                        </p:attrNameLst>
                                      </p:cBhvr>
                                      <p:to>
                                        <p:strVal val="solid"/>
                                      </p:to>
                                    </p:set>
                                    <p:set>
                                      <p:cBhvr>
                                        <p:cTn id="68" dur="500" fill="hold"/>
                                        <p:tgtEl>
                                          <p:spTgt spid="17"/>
                                        </p:tgtEl>
                                        <p:attrNameLst>
                                          <p:attrName>fill.on</p:attrName>
                                        </p:attrNameLst>
                                      </p:cBhvr>
                                      <p:to>
                                        <p:strVal val="true"/>
                                      </p:to>
                                    </p:set>
                                  </p:childTnLst>
                                </p:cTn>
                              </p:par>
                              <p:par>
                                <p:cTn id="69" presetID="19" presetClass="emph" presetSubtype="0" fill="hold" grpId="1" nodeType="withEffect">
                                  <p:stCondLst>
                                    <p:cond delay="2000"/>
                                  </p:stCondLst>
                                  <p:childTnLst>
                                    <p:animClr clrSpc="rgb" dir="cw">
                                      <p:cBhvr override="childStyle">
                                        <p:cTn id="70" dur="500" fill="hold"/>
                                        <p:tgtEl>
                                          <p:spTgt spid="18"/>
                                        </p:tgtEl>
                                        <p:attrNameLst>
                                          <p:attrName>style.color</p:attrName>
                                        </p:attrNameLst>
                                      </p:cBhvr>
                                      <p:to>
                                        <a:schemeClr val="accent2"/>
                                      </p:to>
                                    </p:animClr>
                                    <p:animClr clrSpc="rgb" dir="cw">
                                      <p:cBhvr>
                                        <p:cTn id="71" dur="500" fill="hold"/>
                                        <p:tgtEl>
                                          <p:spTgt spid="18"/>
                                        </p:tgtEl>
                                        <p:attrNameLst>
                                          <p:attrName>fillcolor</p:attrName>
                                        </p:attrNameLst>
                                      </p:cBhvr>
                                      <p:to>
                                        <a:schemeClr val="accent2"/>
                                      </p:to>
                                    </p:animClr>
                                    <p:set>
                                      <p:cBhvr>
                                        <p:cTn id="72" dur="500" fill="hold"/>
                                        <p:tgtEl>
                                          <p:spTgt spid="18"/>
                                        </p:tgtEl>
                                        <p:attrNameLst>
                                          <p:attrName>fill.type</p:attrName>
                                        </p:attrNameLst>
                                      </p:cBhvr>
                                      <p:to>
                                        <p:strVal val="solid"/>
                                      </p:to>
                                    </p:set>
                                    <p:set>
                                      <p:cBhvr>
                                        <p:cTn id="73" dur="500" fill="hold"/>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7" grpId="1" animBg="1"/>
      <p:bldP spid="18" grpId="0" animBg="1"/>
      <p:bldP spid="18" grpId="1" animBg="1"/>
      <p:bldP spid="19" grpId="0" animBg="1"/>
      <p:bldP spid="19" grpId="1" animBg="1"/>
      <p:bldP spid="21" grpId="0" animBg="1"/>
      <p:bldP spid="22" grpId="0"/>
      <p:bldP spid="23" grpId="0" animBg="1"/>
      <p:bldP spid="24" grpId="0"/>
      <p:bldP spid="25" grpId="0"/>
      <p:bldP spid="25" grpId="1"/>
      <p:bldP spid="26" grpId="0"/>
      <p:bldP spid="26" grpId="1"/>
      <p:bldP spid="27" grpId="0"/>
      <p:bldP spid="27" grpId="1"/>
      <p:bldP spid="28" grpId="0" animBg="1"/>
      <p:bldP spid="2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DBC3B-C460-4FDE-9B73-A7423D37B87E}"/>
              </a:ext>
            </a:extLst>
          </p:cNvPr>
          <p:cNvSpPr>
            <a:spLocks noGrp="1"/>
          </p:cNvSpPr>
          <p:nvPr>
            <p:ph type="title"/>
          </p:nvPr>
        </p:nvSpPr>
        <p:spPr>
          <a:xfrm>
            <a:off x="300681" y="838158"/>
            <a:ext cx="11590638" cy="2387600"/>
          </a:xfrm>
        </p:spPr>
        <p:txBody>
          <a:bodyPr>
            <a:normAutofit/>
          </a:bodyPr>
          <a:lstStyle/>
          <a:p>
            <a:pPr algn="ctr"/>
            <a:r>
              <a:rPr lang="en-US" b="1" dirty="0"/>
              <a:t>What percentage of </a:t>
            </a:r>
            <a:r>
              <a:rPr lang="en-US" b="1" u="sng" dirty="0"/>
              <a:t>new</a:t>
            </a:r>
            <a:r>
              <a:rPr lang="en-US" b="1" dirty="0"/>
              <a:t> workloads in Azure are Linux?</a:t>
            </a:r>
          </a:p>
        </p:txBody>
      </p:sp>
      <p:sp>
        <p:nvSpPr>
          <p:cNvPr id="4" name="Text Placeholder 3">
            <a:extLst>
              <a:ext uri="{FF2B5EF4-FFF2-40B4-BE49-F238E27FC236}">
                <a16:creationId xmlns:a16="http://schemas.microsoft.com/office/drawing/2014/main" id="{364AA927-14E3-4326-803F-B88BFF005439}"/>
              </a:ext>
            </a:extLst>
          </p:cNvPr>
          <p:cNvSpPr>
            <a:spLocks noGrp="1"/>
          </p:cNvSpPr>
          <p:nvPr>
            <p:ph type="body" sz="quarter" idx="12"/>
          </p:nvPr>
        </p:nvSpPr>
        <p:spPr>
          <a:xfrm>
            <a:off x="741405" y="3602038"/>
            <a:ext cx="11022227" cy="2813752"/>
          </a:xfrm>
        </p:spPr>
        <p:txBody>
          <a:bodyPr>
            <a:normAutofit fontScale="55000" lnSpcReduction="20000"/>
          </a:bodyPr>
          <a:lstStyle/>
          <a:p>
            <a:pPr algn="ctr"/>
            <a:r>
              <a:rPr lang="en-US" sz="14900" b="1" dirty="0">
                <a:effectLst>
                  <a:outerShdw blurRad="38100" dist="38100" dir="2700000" algn="tl">
                    <a:srgbClr val="000000">
                      <a:alpha val="43137"/>
                    </a:srgbClr>
                  </a:outerShdw>
                </a:effectLst>
              </a:rPr>
              <a:t>50+%</a:t>
            </a:r>
          </a:p>
          <a:p>
            <a:pPr algn="ctr"/>
            <a:r>
              <a:rPr lang="en-US" sz="9000" b="1" dirty="0">
                <a:effectLst>
                  <a:outerShdw blurRad="38100" dist="38100" dir="2700000" algn="tl">
                    <a:srgbClr val="000000">
                      <a:alpha val="43137"/>
                    </a:srgbClr>
                  </a:outerShdw>
                </a:effectLst>
              </a:rPr>
              <a:t>30% of the workloads run Linux today, and growing 2x compared to Windows</a:t>
            </a:r>
          </a:p>
        </p:txBody>
      </p:sp>
    </p:spTree>
    <p:extLst>
      <p:ext uri="{BB962C8B-B14F-4D97-AF65-F5344CB8AC3E}">
        <p14:creationId xmlns:p14="http://schemas.microsoft.com/office/powerpoint/2010/main" val="3117316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Rectangle 481">
            <a:extLst>
              <a:ext uri="{FF2B5EF4-FFF2-40B4-BE49-F238E27FC236}">
                <a16:creationId xmlns:a16="http://schemas.microsoft.com/office/drawing/2014/main" id="{0466FBA7-F31E-4B5B-A64A-D65EF131FB46}"/>
              </a:ext>
            </a:extLst>
          </p:cNvPr>
          <p:cNvSpPr/>
          <p:nvPr/>
        </p:nvSpPr>
        <p:spPr bwMode="auto">
          <a:xfrm>
            <a:off x="5652917" y="2918668"/>
            <a:ext cx="6157542" cy="163620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3" name="Rectangle 482">
            <a:extLst>
              <a:ext uri="{FF2B5EF4-FFF2-40B4-BE49-F238E27FC236}">
                <a16:creationId xmlns:a16="http://schemas.microsoft.com/office/drawing/2014/main" id="{95543FE9-3C50-4BE9-8A25-60B1B6ABE1BA}"/>
              </a:ext>
            </a:extLst>
          </p:cNvPr>
          <p:cNvSpPr/>
          <p:nvPr/>
        </p:nvSpPr>
        <p:spPr bwMode="auto">
          <a:xfrm>
            <a:off x="398871" y="2918668"/>
            <a:ext cx="5136616" cy="163620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1" name="Rectangle 480">
            <a:extLst>
              <a:ext uri="{FF2B5EF4-FFF2-40B4-BE49-F238E27FC236}">
                <a16:creationId xmlns:a16="http://schemas.microsoft.com/office/drawing/2014/main" id="{6A6811E1-D500-456C-B97A-B2323FB073D8}"/>
              </a:ext>
            </a:extLst>
          </p:cNvPr>
          <p:cNvSpPr/>
          <p:nvPr/>
        </p:nvSpPr>
        <p:spPr bwMode="auto">
          <a:xfrm>
            <a:off x="5647788" y="1362243"/>
            <a:ext cx="6157542" cy="148486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9" name="Rectangle 328">
            <a:extLst>
              <a:ext uri="{FF2B5EF4-FFF2-40B4-BE49-F238E27FC236}">
                <a16:creationId xmlns:a16="http://schemas.microsoft.com/office/drawing/2014/main" id="{2A30E861-CB8A-4C77-91FD-49C59C7389B8}"/>
              </a:ext>
            </a:extLst>
          </p:cNvPr>
          <p:cNvSpPr/>
          <p:nvPr/>
        </p:nvSpPr>
        <p:spPr bwMode="auto">
          <a:xfrm>
            <a:off x="401762" y="1344837"/>
            <a:ext cx="5136616" cy="148486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218" name="Rectangle 42"/>
          <p:cNvSpPr>
            <a:spLocks/>
          </p:cNvSpPr>
          <p:nvPr/>
        </p:nvSpPr>
        <p:spPr bwMode="auto">
          <a:xfrm>
            <a:off x="1979999" y="750475"/>
            <a:ext cx="8232004" cy="7946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rnd">
                <a:solidFill>
                  <a:schemeClr val="tx1"/>
                </a:solidFill>
                <a:round/>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defTabSz="457112">
              <a:lnSpc>
                <a:spcPct val="90000"/>
              </a:lnSpc>
              <a:defRPr/>
            </a:pPr>
            <a:endParaRPr lang="en-US" sz="2953" dirty="0">
              <a:solidFill>
                <a:srgbClr val="C40022"/>
              </a:solidFill>
              <a:latin typeface="Arial Bold" panose="020B0704020202020204" pitchFamily="34" charset="0"/>
              <a:cs typeface="Arial Bold" panose="020B0704020202020204" pitchFamily="34" charset="0"/>
              <a:sym typeface="Arial Bold" panose="020B0704020202020204" pitchFamily="34" charset="0"/>
            </a:endParaRPr>
          </a:p>
        </p:txBody>
      </p:sp>
      <p:sp>
        <p:nvSpPr>
          <p:cNvPr id="3" name="Title 2"/>
          <p:cNvSpPr>
            <a:spLocks noGrp="1"/>
          </p:cNvSpPr>
          <p:nvPr>
            <p:ph type="title"/>
          </p:nvPr>
        </p:nvSpPr>
        <p:spPr/>
        <p:txBody>
          <a:bodyPr/>
          <a:lstStyle/>
          <a:p>
            <a:r>
              <a:rPr lang="en-US" dirty="0">
                <a:sym typeface="Arial Bold" panose="020B0704020202020204" pitchFamily="34" charset="0"/>
              </a:rPr>
              <a:t>Azure + Open Source Momentum</a:t>
            </a:r>
            <a:endParaRPr lang="en-US" dirty="0"/>
          </a:p>
        </p:txBody>
      </p:sp>
      <p:sp>
        <p:nvSpPr>
          <p:cNvPr id="62" name="TextBox 61"/>
          <p:cNvSpPr txBox="1"/>
          <p:nvPr/>
        </p:nvSpPr>
        <p:spPr>
          <a:xfrm>
            <a:off x="5909405" y="3211010"/>
            <a:ext cx="2930800" cy="977593"/>
          </a:xfrm>
          <a:prstGeom prst="rect">
            <a:avLst/>
          </a:prstGeom>
        </p:spPr>
        <p:txBody>
          <a:bodyPr wrap="square" lIns="0" tIns="0" rIns="0" bIns="0" rtlCol="0">
            <a:spAutoFit/>
          </a:bodyPr>
          <a:lstStyle/>
          <a:p>
            <a:pPr defTabSz="457112">
              <a:lnSpc>
                <a:spcPct val="90000"/>
              </a:lnSpc>
              <a:spcBef>
                <a:spcPts val="588"/>
              </a:spcBef>
              <a:spcAft>
                <a:spcPts val="1800"/>
              </a:spcAft>
              <a:defRPr/>
            </a:pPr>
            <a:r>
              <a:rPr lang="en-US" sz="2353" dirty="0">
                <a:gradFill>
                  <a:gsLst>
                    <a:gs pos="61272">
                      <a:srgbClr val="0078D7"/>
                    </a:gs>
                    <a:gs pos="47000">
                      <a:srgbClr val="0078D7"/>
                    </a:gs>
                  </a:gsLst>
                  <a:lin ang="5400000" scaled="0"/>
                </a:gradFill>
                <a:latin typeface="Segoe UI Semilight"/>
                <a:cs typeface="Segoe UI Light" panose="020B0502040204020203" pitchFamily="34" charset="0"/>
              </a:rPr>
              <a:t>~60% of 3</a:t>
            </a:r>
            <a:r>
              <a:rPr lang="en-US" sz="2353" baseline="30000" dirty="0">
                <a:gradFill>
                  <a:gsLst>
                    <a:gs pos="61272">
                      <a:srgbClr val="0078D7"/>
                    </a:gs>
                    <a:gs pos="47000">
                      <a:srgbClr val="0078D7"/>
                    </a:gs>
                  </a:gsLst>
                  <a:lin ang="5400000" scaled="0"/>
                </a:gradFill>
                <a:latin typeface="Segoe UI Semilight"/>
                <a:cs typeface="Segoe UI Light" panose="020B0502040204020203" pitchFamily="34" charset="0"/>
              </a:rPr>
              <a:t>rd</a:t>
            </a:r>
            <a:r>
              <a:rPr lang="en-US" sz="2353" dirty="0">
                <a:gradFill>
                  <a:gsLst>
                    <a:gs pos="61272">
                      <a:srgbClr val="0078D7"/>
                    </a:gs>
                    <a:gs pos="47000">
                      <a:srgbClr val="0078D7"/>
                    </a:gs>
                  </a:gsLst>
                  <a:lin ang="5400000" scaled="0"/>
                </a:gradFill>
                <a:latin typeface="Segoe UI Semilight"/>
                <a:cs typeface="Segoe UI Light" panose="020B0502040204020203" pitchFamily="34" charset="0"/>
              </a:rPr>
              <a:t> party Azure Marketplace images are OSS</a:t>
            </a:r>
          </a:p>
        </p:txBody>
      </p:sp>
      <p:sp>
        <p:nvSpPr>
          <p:cNvPr id="64" name="TextBox 63"/>
          <p:cNvSpPr txBox="1"/>
          <p:nvPr/>
        </p:nvSpPr>
        <p:spPr>
          <a:xfrm>
            <a:off x="684292" y="1688797"/>
            <a:ext cx="3467814" cy="651728"/>
          </a:xfrm>
          <a:prstGeom prst="rect">
            <a:avLst/>
          </a:prstGeom>
        </p:spPr>
        <p:txBody>
          <a:bodyPr wrap="square" lIns="0" tIns="0" rIns="0" bIns="0" rtlCol="0">
            <a:spAutoFit/>
          </a:bodyPr>
          <a:lstStyle/>
          <a:p>
            <a:pPr defTabSz="457112">
              <a:lnSpc>
                <a:spcPct val="90000"/>
              </a:lnSpc>
              <a:spcBef>
                <a:spcPts val="588"/>
              </a:spcBef>
              <a:defRPr/>
            </a:pPr>
            <a:r>
              <a:rPr lang="en-US" sz="2353" dirty="0">
                <a:gradFill>
                  <a:gsLst>
                    <a:gs pos="61272">
                      <a:srgbClr val="0078D7"/>
                    </a:gs>
                    <a:gs pos="47000">
                      <a:srgbClr val="0078D7"/>
                    </a:gs>
                  </a:gsLst>
                  <a:lin ang="5400000" scaled="0"/>
                </a:gradFill>
                <a:latin typeface="Segoe UI Semilight"/>
                <a:cs typeface="Segoe UI Light" panose="020B0502040204020203" pitchFamily="34" charset="0"/>
              </a:rPr>
              <a:t>Azure is a strong platform for Open Source</a:t>
            </a:r>
          </a:p>
        </p:txBody>
      </p:sp>
      <p:sp>
        <p:nvSpPr>
          <p:cNvPr id="86" name="Rectangle 85"/>
          <p:cNvSpPr/>
          <p:nvPr/>
        </p:nvSpPr>
        <p:spPr>
          <a:xfrm>
            <a:off x="5828672" y="1669459"/>
            <a:ext cx="2254966" cy="742246"/>
          </a:xfrm>
          <a:prstGeom prst="rect">
            <a:avLst/>
          </a:prstGeom>
        </p:spPr>
        <p:txBody>
          <a:bodyPr wrap="square">
            <a:spAutoFit/>
          </a:bodyPr>
          <a:lstStyle/>
          <a:p>
            <a:pPr defTabSz="914367">
              <a:lnSpc>
                <a:spcPct val="90000"/>
              </a:lnSpc>
              <a:spcAft>
                <a:spcPts val="588"/>
              </a:spcAft>
              <a:defRPr/>
            </a:pPr>
            <a:r>
              <a:rPr lang="en-US" sz="2353" dirty="0">
                <a:gradFill>
                  <a:gsLst>
                    <a:gs pos="61272">
                      <a:srgbClr val="0078D7"/>
                    </a:gs>
                    <a:gs pos="47000">
                      <a:srgbClr val="0078D7"/>
                    </a:gs>
                  </a:gsLst>
                  <a:lin ang="5400000" scaled="0"/>
                </a:gradFill>
                <a:latin typeface="Segoe UI Semilight"/>
                <a:cs typeface="Segoe UI Light" panose="020B0502040204020203" pitchFamily="34" charset="0"/>
              </a:rPr>
              <a:t>1 in 3 VMs on Azure are Linux</a:t>
            </a:r>
          </a:p>
        </p:txBody>
      </p:sp>
      <p:sp>
        <p:nvSpPr>
          <p:cNvPr id="314" name="Rectangle 313"/>
          <p:cNvSpPr/>
          <p:nvPr/>
        </p:nvSpPr>
        <p:spPr>
          <a:xfrm>
            <a:off x="671199" y="3081926"/>
            <a:ext cx="2605149" cy="1395767"/>
          </a:xfrm>
          <a:prstGeom prst="rect">
            <a:avLst/>
          </a:prstGeom>
        </p:spPr>
        <p:txBody>
          <a:bodyPr wrap="square" lIns="0" rIns="0">
            <a:spAutoFit/>
          </a:bodyPr>
          <a:lstStyle/>
          <a:p>
            <a:pPr defTabSz="914367">
              <a:lnSpc>
                <a:spcPct val="90000"/>
              </a:lnSpc>
              <a:spcAft>
                <a:spcPts val="588"/>
              </a:spcAft>
              <a:defRPr/>
            </a:pPr>
            <a:r>
              <a:rPr lang="en-US" sz="2353" dirty="0">
                <a:gradFill>
                  <a:gsLst>
                    <a:gs pos="61272">
                      <a:srgbClr val="0078D7"/>
                    </a:gs>
                    <a:gs pos="47000">
                      <a:srgbClr val="0078D7"/>
                    </a:gs>
                  </a:gsLst>
                  <a:lin ang="5400000" scaled="0"/>
                </a:gradFill>
                <a:latin typeface="Segoe UI Semilight"/>
                <a:cs typeface="Segoe UI Light" panose="020B0502040204020203" pitchFamily="34" charset="0"/>
              </a:rPr>
              <a:t>Linux VMs are growing at ~2 times Windows VMs today</a:t>
            </a:r>
          </a:p>
        </p:txBody>
      </p:sp>
      <p:grpSp>
        <p:nvGrpSpPr>
          <p:cNvPr id="330" name="Group 329">
            <a:extLst>
              <a:ext uri="{FF2B5EF4-FFF2-40B4-BE49-F238E27FC236}">
                <a16:creationId xmlns:a16="http://schemas.microsoft.com/office/drawing/2014/main" id="{A042AC89-82B7-4397-A4D1-1AE7AF3CBD73}"/>
              </a:ext>
            </a:extLst>
          </p:cNvPr>
          <p:cNvGrpSpPr/>
          <p:nvPr/>
        </p:nvGrpSpPr>
        <p:grpSpPr>
          <a:xfrm>
            <a:off x="9356921" y="1744311"/>
            <a:ext cx="2109789" cy="569755"/>
            <a:chOff x="2942457" y="3451166"/>
            <a:chExt cx="2563807" cy="692364"/>
          </a:xfrm>
        </p:grpSpPr>
        <p:grpSp>
          <p:nvGrpSpPr>
            <p:cNvPr id="294" name="Group 8">
              <a:extLst>
                <a:ext uri="{FF2B5EF4-FFF2-40B4-BE49-F238E27FC236}">
                  <a16:creationId xmlns:a16="http://schemas.microsoft.com/office/drawing/2014/main" id="{50858ADD-C83A-4B00-8F8E-E8847E074F12}"/>
                </a:ext>
              </a:extLst>
            </p:cNvPr>
            <p:cNvGrpSpPr>
              <a:grpSpLocks noChangeAspect="1"/>
            </p:cNvGrpSpPr>
            <p:nvPr/>
          </p:nvGrpSpPr>
          <p:grpSpPr bwMode="auto">
            <a:xfrm>
              <a:off x="2942457" y="3451166"/>
              <a:ext cx="430207" cy="692364"/>
              <a:chOff x="2093" y="-527"/>
              <a:chExt cx="192" cy="309"/>
            </a:xfrm>
          </p:grpSpPr>
          <p:sp>
            <p:nvSpPr>
              <p:cNvPr id="296" name="Rectangle 9">
                <a:extLst>
                  <a:ext uri="{FF2B5EF4-FFF2-40B4-BE49-F238E27FC236}">
                    <a16:creationId xmlns:a16="http://schemas.microsoft.com/office/drawing/2014/main" id="{A733EE12-2E4C-4EFF-8888-6D65624C0C25}"/>
                  </a:ext>
                </a:extLst>
              </p:cNvPr>
              <p:cNvSpPr>
                <a:spLocks noChangeArrowheads="1"/>
              </p:cNvSpPr>
              <p:nvPr/>
            </p:nvSpPr>
            <p:spPr bwMode="auto">
              <a:xfrm>
                <a:off x="2115" y="-527"/>
                <a:ext cx="170" cy="309"/>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7" name="Rectangle 10">
                <a:extLst>
                  <a:ext uri="{FF2B5EF4-FFF2-40B4-BE49-F238E27FC236}">
                    <a16:creationId xmlns:a16="http://schemas.microsoft.com/office/drawing/2014/main" id="{904BF696-FC6F-4113-A291-68E864BB59BD}"/>
                  </a:ext>
                </a:extLst>
              </p:cNvPr>
              <p:cNvSpPr>
                <a:spLocks noChangeArrowheads="1"/>
              </p:cNvSpPr>
              <p:nvPr/>
            </p:nvSpPr>
            <p:spPr bwMode="auto">
              <a:xfrm>
                <a:off x="2140" y="-504"/>
                <a:ext cx="120" cy="32"/>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8" name="Rectangle 11">
                <a:extLst>
                  <a:ext uri="{FF2B5EF4-FFF2-40B4-BE49-F238E27FC236}">
                    <a16:creationId xmlns:a16="http://schemas.microsoft.com/office/drawing/2014/main" id="{0BC15B5C-0E12-484F-B549-CAFEEAF2FED0}"/>
                  </a:ext>
                </a:extLst>
              </p:cNvPr>
              <p:cNvSpPr>
                <a:spLocks noChangeArrowheads="1"/>
              </p:cNvSpPr>
              <p:nvPr/>
            </p:nvSpPr>
            <p:spPr bwMode="auto">
              <a:xfrm>
                <a:off x="2140" y="-438"/>
                <a:ext cx="120" cy="31"/>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9" name="Rectangle 12">
                <a:extLst>
                  <a:ext uri="{FF2B5EF4-FFF2-40B4-BE49-F238E27FC236}">
                    <a16:creationId xmlns:a16="http://schemas.microsoft.com/office/drawing/2014/main" id="{6FBB9787-9879-4222-BD77-9399726A287F}"/>
                  </a:ext>
                </a:extLst>
              </p:cNvPr>
              <p:cNvSpPr>
                <a:spLocks noChangeArrowheads="1"/>
              </p:cNvSpPr>
              <p:nvPr/>
            </p:nvSpPr>
            <p:spPr bwMode="auto">
              <a:xfrm>
                <a:off x="2140" y="-373"/>
                <a:ext cx="120" cy="32"/>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0" name="Freeform 13">
                <a:extLst>
                  <a:ext uri="{FF2B5EF4-FFF2-40B4-BE49-F238E27FC236}">
                    <a16:creationId xmlns:a16="http://schemas.microsoft.com/office/drawing/2014/main" id="{9AB42D15-5ADD-4CED-8DD3-5237F2DD1E41}"/>
                  </a:ext>
                </a:extLst>
              </p:cNvPr>
              <p:cNvSpPr>
                <a:spLocks/>
              </p:cNvSpPr>
              <p:nvPr/>
            </p:nvSpPr>
            <p:spPr bwMode="auto">
              <a:xfrm>
                <a:off x="2093" y="-489"/>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1" name="Freeform 14">
                <a:extLst>
                  <a:ext uri="{FF2B5EF4-FFF2-40B4-BE49-F238E27FC236}">
                    <a16:creationId xmlns:a16="http://schemas.microsoft.com/office/drawing/2014/main" id="{2B85338E-DA6D-44F7-84EB-B91E06FF5FBE}"/>
                  </a:ext>
                </a:extLst>
              </p:cNvPr>
              <p:cNvSpPr>
                <a:spLocks/>
              </p:cNvSpPr>
              <p:nvPr/>
            </p:nvSpPr>
            <p:spPr bwMode="auto">
              <a:xfrm>
                <a:off x="2093" y="-377"/>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2" name="Oval 15">
                <a:extLst>
                  <a:ext uri="{FF2B5EF4-FFF2-40B4-BE49-F238E27FC236}">
                    <a16:creationId xmlns:a16="http://schemas.microsoft.com/office/drawing/2014/main" id="{E8C579DE-FFCF-40F1-BB38-1C2E184C38FC}"/>
                  </a:ext>
                </a:extLst>
              </p:cNvPr>
              <p:cNvSpPr>
                <a:spLocks noChangeArrowheads="1"/>
              </p:cNvSpPr>
              <p:nvPr/>
            </p:nvSpPr>
            <p:spPr bwMode="auto">
              <a:xfrm>
                <a:off x="2140" y="-275"/>
                <a:ext cx="26" cy="25"/>
              </a:xfrm>
              <a:prstGeom prst="ellipse">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3" name="Oval 16">
                <a:extLst>
                  <a:ext uri="{FF2B5EF4-FFF2-40B4-BE49-F238E27FC236}">
                    <a16:creationId xmlns:a16="http://schemas.microsoft.com/office/drawing/2014/main" id="{8A776CA2-FCE3-412A-BB91-B8A34AFF71DD}"/>
                  </a:ext>
                </a:extLst>
              </p:cNvPr>
              <p:cNvSpPr>
                <a:spLocks noChangeArrowheads="1"/>
              </p:cNvSpPr>
              <p:nvPr/>
            </p:nvSpPr>
            <p:spPr bwMode="auto">
              <a:xfrm>
                <a:off x="2187" y="-275"/>
                <a:ext cx="26" cy="25"/>
              </a:xfrm>
              <a:prstGeom prst="ellipse">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4" name="Rectangle 17">
                <a:extLst>
                  <a:ext uri="{FF2B5EF4-FFF2-40B4-BE49-F238E27FC236}">
                    <a16:creationId xmlns:a16="http://schemas.microsoft.com/office/drawing/2014/main" id="{B003D158-0181-454F-9C51-D6E74E26D964}"/>
                  </a:ext>
                </a:extLst>
              </p:cNvPr>
              <p:cNvSpPr>
                <a:spLocks noChangeArrowheads="1"/>
              </p:cNvSpPr>
              <p:nvPr/>
            </p:nvSpPr>
            <p:spPr bwMode="auto">
              <a:xfrm>
                <a:off x="2236" y="-275"/>
                <a:ext cx="24" cy="23"/>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334" name="Group 8">
              <a:extLst>
                <a:ext uri="{FF2B5EF4-FFF2-40B4-BE49-F238E27FC236}">
                  <a16:creationId xmlns:a16="http://schemas.microsoft.com/office/drawing/2014/main" id="{DC1D05D3-B41B-479E-B7AC-3BA3B71B8DF2}"/>
                </a:ext>
              </a:extLst>
            </p:cNvPr>
            <p:cNvGrpSpPr>
              <a:grpSpLocks noChangeAspect="1"/>
            </p:cNvGrpSpPr>
            <p:nvPr/>
          </p:nvGrpSpPr>
          <p:grpSpPr bwMode="auto">
            <a:xfrm>
              <a:off x="3475857" y="3451166"/>
              <a:ext cx="430207" cy="692364"/>
              <a:chOff x="2093" y="-527"/>
              <a:chExt cx="192" cy="309"/>
            </a:xfrm>
          </p:grpSpPr>
          <p:sp>
            <p:nvSpPr>
              <p:cNvPr id="335" name="Rectangle 9">
                <a:extLst>
                  <a:ext uri="{FF2B5EF4-FFF2-40B4-BE49-F238E27FC236}">
                    <a16:creationId xmlns:a16="http://schemas.microsoft.com/office/drawing/2014/main" id="{F4C6831B-DB02-4A70-AF9E-B978EF366BCA}"/>
                  </a:ext>
                </a:extLst>
              </p:cNvPr>
              <p:cNvSpPr>
                <a:spLocks noChangeArrowheads="1"/>
              </p:cNvSpPr>
              <p:nvPr/>
            </p:nvSpPr>
            <p:spPr bwMode="auto">
              <a:xfrm>
                <a:off x="2115" y="-527"/>
                <a:ext cx="170" cy="309"/>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6" name="Rectangle 10">
                <a:extLst>
                  <a:ext uri="{FF2B5EF4-FFF2-40B4-BE49-F238E27FC236}">
                    <a16:creationId xmlns:a16="http://schemas.microsoft.com/office/drawing/2014/main" id="{322D3153-DD7C-4CE2-8E62-8C9BB588AC50}"/>
                  </a:ext>
                </a:extLst>
              </p:cNvPr>
              <p:cNvSpPr>
                <a:spLocks noChangeArrowheads="1"/>
              </p:cNvSpPr>
              <p:nvPr/>
            </p:nvSpPr>
            <p:spPr bwMode="auto">
              <a:xfrm>
                <a:off x="2140" y="-504"/>
                <a:ext cx="120" cy="32"/>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7" name="Rectangle 11">
                <a:extLst>
                  <a:ext uri="{FF2B5EF4-FFF2-40B4-BE49-F238E27FC236}">
                    <a16:creationId xmlns:a16="http://schemas.microsoft.com/office/drawing/2014/main" id="{8E684CCE-63B2-4B90-888D-0627C4DFBCBD}"/>
                  </a:ext>
                </a:extLst>
              </p:cNvPr>
              <p:cNvSpPr>
                <a:spLocks noChangeArrowheads="1"/>
              </p:cNvSpPr>
              <p:nvPr/>
            </p:nvSpPr>
            <p:spPr bwMode="auto">
              <a:xfrm>
                <a:off x="2140" y="-438"/>
                <a:ext cx="120" cy="31"/>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8" name="Rectangle 12">
                <a:extLst>
                  <a:ext uri="{FF2B5EF4-FFF2-40B4-BE49-F238E27FC236}">
                    <a16:creationId xmlns:a16="http://schemas.microsoft.com/office/drawing/2014/main" id="{34BCBA2E-4F15-44A1-A1A6-BAD11BE9CBB3}"/>
                  </a:ext>
                </a:extLst>
              </p:cNvPr>
              <p:cNvSpPr>
                <a:spLocks noChangeArrowheads="1"/>
              </p:cNvSpPr>
              <p:nvPr/>
            </p:nvSpPr>
            <p:spPr bwMode="auto">
              <a:xfrm>
                <a:off x="2140" y="-373"/>
                <a:ext cx="120" cy="32"/>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9" name="Freeform 13">
                <a:extLst>
                  <a:ext uri="{FF2B5EF4-FFF2-40B4-BE49-F238E27FC236}">
                    <a16:creationId xmlns:a16="http://schemas.microsoft.com/office/drawing/2014/main" id="{45C16F4E-A77D-45B2-85B1-F33C01CB2C20}"/>
                  </a:ext>
                </a:extLst>
              </p:cNvPr>
              <p:cNvSpPr>
                <a:spLocks/>
              </p:cNvSpPr>
              <p:nvPr/>
            </p:nvSpPr>
            <p:spPr bwMode="auto">
              <a:xfrm>
                <a:off x="2093" y="-489"/>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0" name="Freeform 14">
                <a:extLst>
                  <a:ext uri="{FF2B5EF4-FFF2-40B4-BE49-F238E27FC236}">
                    <a16:creationId xmlns:a16="http://schemas.microsoft.com/office/drawing/2014/main" id="{D1978161-2E0F-4947-BDBF-E235707A1A3E}"/>
                  </a:ext>
                </a:extLst>
              </p:cNvPr>
              <p:cNvSpPr>
                <a:spLocks/>
              </p:cNvSpPr>
              <p:nvPr/>
            </p:nvSpPr>
            <p:spPr bwMode="auto">
              <a:xfrm>
                <a:off x="2093" y="-377"/>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1" name="Oval 15">
                <a:extLst>
                  <a:ext uri="{FF2B5EF4-FFF2-40B4-BE49-F238E27FC236}">
                    <a16:creationId xmlns:a16="http://schemas.microsoft.com/office/drawing/2014/main" id="{9D2606EF-ECF1-45DB-9B9B-3E3493A1824B}"/>
                  </a:ext>
                </a:extLst>
              </p:cNvPr>
              <p:cNvSpPr>
                <a:spLocks noChangeArrowheads="1"/>
              </p:cNvSpPr>
              <p:nvPr/>
            </p:nvSpPr>
            <p:spPr bwMode="auto">
              <a:xfrm>
                <a:off x="2140" y="-275"/>
                <a:ext cx="26" cy="25"/>
              </a:xfrm>
              <a:prstGeom prst="ellipse">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2" name="Oval 16">
                <a:extLst>
                  <a:ext uri="{FF2B5EF4-FFF2-40B4-BE49-F238E27FC236}">
                    <a16:creationId xmlns:a16="http://schemas.microsoft.com/office/drawing/2014/main" id="{0B61E4AD-91DF-4296-A518-932388A19C59}"/>
                  </a:ext>
                </a:extLst>
              </p:cNvPr>
              <p:cNvSpPr>
                <a:spLocks noChangeArrowheads="1"/>
              </p:cNvSpPr>
              <p:nvPr/>
            </p:nvSpPr>
            <p:spPr bwMode="auto">
              <a:xfrm>
                <a:off x="2187" y="-275"/>
                <a:ext cx="26" cy="25"/>
              </a:xfrm>
              <a:prstGeom prst="ellipse">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3" name="Rectangle 17">
                <a:extLst>
                  <a:ext uri="{FF2B5EF4-FFF2-40B4-BE49-F238E27FC236}">
                    <a16:creationId xmlns:a16="http://schemas.microsoft.com/office/drawing/2014/main" id="{E878AAA6-80D4-484F-941F-758B3A0B3255}"/>
                  </a:ext>
                </a:extLst>
              </p:cNvPr>
              <p:cNvSpPr>
                <a:spLocks noChangeArrowheads="1"/>
              </p:cNvSpPr>
              <p:nvPr/>
            </p:nvSpPr>
            <p:spPr bwMode="auto">
              <a:xfrm>
                <a:off x="2236" y="-275"/>
                <a:ext cx="24" cy="23"/>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344" name="Group 8">
              <a:extLst>
                <a:ext uri="{FF2B5EF4-FFF2-40B4-BE49-F238E27FC236}">
                  <a16:creationId xmlns:a16="http://schemas.microsoft.com/office/drawing/2014/main" id="{7F47692A-5888-450F-8AB4-03904088D327}"/>
                </a:ext>
              </a:extLst>
            </p:cNvPr>
            <p:cNvGrpSpPr>
              <a:grpSpLocks noChangeAspect="1"/>
            </p:cNvGrpSpPr>
            <p:nvPr/>
          </p:nvGrpSpPr>
          <p:grpSpPr bwMode="auto">
            <a:xfrm>
              <a:off x="4009257" y="3451166"/>
              <a:ext cx="430207" cy="692364"/>
              <a:chOff x="2093" y="-527"/>
              <a:chExt cx="192" cy="309"/>
            </a:xfrm>
          </p:grpSpPr>
          <p:sp>
            <p:nvSpPr>
              <p:cNvPr id="345" name="Rectangle 9">
                <a:extLst>
                  <a:ext uri="{FF2B5EF4-FFF2-40B4-BE49-F238E27FC236}">
                    <a16:creationId xmlns:a16="http://schemas.microsoft.com/office/drawing/2014/main" id="{CAE0E99B-FADC-4676-ABFD-B0711D74DEDA}"/>
                  </a:ext>
                </a:extLst>
              </p:cNvPr>
              <p:cNvSpPr>
                <a:spLocks noChangeArrowheads="1"/>
              </p:cNvSpPr>
              <p:nvPr/>
            </p:nvSpPr>
            <p:spPr bwMode="auto">
              <a:xfrm>
                <a:off x="2115" y="-527"/>
                <a:ext cx="170" cy="309"/>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6" name="Rectangle 10">
                <a:extLst>
                  <a:ext uri="{FF2B5EF4-FFF2-40B4-BE49-F238E27FC236}">
                    <a16:creationId xmlns:a16="http://schemas.microsoft.com/office/drawing/2014/main" id="{7D097AFB-EC1A-4374-A2D5-3D727CA82B2B}"/>
                  </a:ext>
                </a:extLst>
              </p:cNvPr>
              <p:cNvSpPr>
                <a:spLocks noChangeArrowheads="1"/>
              </p:cNvSpPr>
              <p:nvPr/>
            </p:nvSpPr>
            <p:spPr bwMode="auto">
              <a:xfrm>
                <a:off x="2140" y="-504"/>
                <a:ext cx="120" cy="32"/>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7" name="Rectangle 11">
                <a:extLst>
                  <a:ext uri="{FF2B5EF4-FFF2-40B4-BE49-F238E27FC236}">
                    <a16:creationId xmlns:a16="http://schemas.microsoft.com/office/drawing/2014/main" id="{E695BD0F-75C9-49E6-8573-6101C134F6DC}"/>
                  </a:ext>
                </a:extLst>
              </p:cNvPr>
              <p:cNvSpPr>
                <a:spLocks noChangeArrowheads="1"/>
              </p:cNvSpPr>
              <p:nvPr/>
            </p:nvSpPr>
            <p:spPr bwMode="auto">
              <a:xfrm>
                <a:off x="2140" y="-438"/>
                <a:ext cx="120" cy="31"/>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8" name="Rectangle 12">
                <a:extLst>
                  <a:ext uri="{FF2B5EF4-FFF2-40B4-BE49-F238E27FC236}">
                    <a16:creationId xmlns:a16="http://schemas.microsoft.com/office/drawing/2014/main" id="{8877583E-44BC-4FE4-AC1B-F8015B6A24D8}"/>
                  </a:ext>
                </a:extLst>
              </p:cNvPr>
              <p:cNvSpPr>
                <a:spLocks noChangeArrowheads="1"/>
              </p:cNvSpPr>
              <p:nvPr/>
            </p:nvSpPr>
            <p:spPr bwMode="auto">
              <a:xfrm>
                <a:off x="2140" y="-373"/>
                <a:ext cx="120" cy="32"/>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9" name="Freeform 13">
                <a:extLst>
                  <a:ext uri="{FF2B5EF4-FFF2-40B4-BE49-F238E27FC236}">
                    <a16:creationId xmlns:a16="http://schemas.microsoft.com/office/drawing/2014/main" id="{6364A662-BE63-4D11-AA07-0B2E18E30B2E}"/>
                  </a:ext>
                </a:extLst>
              </p:cNvPr>
              <p:cNvSpPr>
                <a:spLocks/>
              </p:cNvSpPr>
              <p:nvPr/>
            </p:nvSpPr>
            <p:spPr bwMode="auto">
              <a:xfrm>
                <a:off x="2093" y="-489"/>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0" name="Freeform 14">
                <a:extLst>
                  <a:ext uri="{FF2B5EF4-FFF2-40B4-BE49-F238E27FC236}">
                    <a16:creationId xmlns:a16="http://schemas.microsoft.com/office/drawing/2014/main" id="{89A4E086-1FB6-41D4-9C63-83C776D58279}"/>
                  </a:ext>
                </a:extLst>
              </p:cNvPr>
              <p:cNvSpPr>
                <a:spLocks/>
              </p:cNvSpPr>
              <p:nvPr/>
            </p:nvSpPr>
            <p:spPr bwMode="auto">
              <a:xfrm>
                <a:off x="2093" y="-377"/>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1" name="Oval 15">
                <a:extLst>
                  <a:ext uri="{FF2B5EF4-FFF2-40B4-BE49-F238E27FC236}">
                    <a16:creationId xmlns:a16="http://schemas.microsoft.com/office/drawing/2014/main" id="{B83ACE44-628F-4C01-BBB4-E2C8A7977915}"/>
                  </a:ext>
                </a:extLst>
              </p:cNvPr>
              <p:cNvSpPr>
                <a:spLocks noChangeArrowheads="1"/>
              </p:cNvSpPr>
              <p:nvPr/>
            </p:nvSpPr>
            <p:spPr bwMode="auto">
              <a:xfrm>
                <a:off x="2140" y="-275"/>
                <a:ext cx="26" cy="25"/>
              </a:xfrm>
              <a:prstGeom prst="ellipse">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2" name="Oval 16">
                <a:extLst>
                  <a:ext uri="{FF2B5EF4-FFF2-40B4-BE49-F238E27FC236}">
                    <a16:creationId xmlns:a16="http://schemas.microsoft.com/office/drawing/2014/main" id="{ED90EC58-3E61-40BD-ABF7-F56C79134ABF}"/>
                  </a:ext>
                </a:extLst>
              </p:cNvPr>
              <p:cNvSpPr>
                <a:spLocks noChangeArrowheads="1"/>
              </p:cNvSpPr>
              <p:nvPr/>
            </p:nvSpPr>
            <p:spPr bwMode="auto">
              <a:xfrm>
                <a:off x="2187" y="-275"/>
                <a:ext cx="26" cy="25"/>
              </a:xfrm>
              <a:prstGeom prst="ellipse">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3" name="Rectangle 17">
                <a:extLst>
                  <a:ext uri="{FF2B5EF4-FFF2-40B4-BE49-F238E27FC236}">
                    <a16:creationId xmlns:a16="http://schemas.microsoft.com/office/drawing/2014/main" id="{91F7FE29-22D8-47B2-ADD0-631ED29CB06C}"/>
                  </a:ext>
                </a:extLst>
              </p:cNvPr>
              <p:cNvSpPr>
                <a:spLocks noChangeArrowheads="1"/>
              </p:cNvSpPr>
              <p:nvPr/>
            </p:nvSpPr>
            <p:spPr bwMode="auto">
              <a:xfrm>
                <a:off x="2236" y="-275"/>
                <a:ext cx="24" cy="23"/>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354" name="Group 8">
              <a:extLst>
                <a:ext uri="{FF2B5EF4-FFF2-40B4-BE49-F238E27FC236}">
                  <a16:creationId xmlns:a16="http://schemas.microsoft.com/office/drawing/2014/main" id="{94252A5C-90D6-4E1E-ABFC-26A310A3BF43}"/>
                </a:ext>
              </a:extLst>
            </p:cNvPr>
            <p:cNvGrpSpPr>
              <a:grpSpLocks noChangeAspect="1"/>
            </p:cNvGrpSpPr>
            <p:nvPr/>
          </p:nvGrpSpPr>
          <p:grpSpPr bwMode="auto">
            <a:xfrm>
              <a:off x="4542657" y="3451166"/>
              <a:ext cx="430207" cy="692364"/>
              <a:chOff x="2093" y="-527"/>
              <a:chExt cx="192" cy="309"/>
            </a:xfrm>
          </p:grpSpPr>
          <p:sp>
            <p:nvSpPr>
              <p:cNvPr id="355" name="Rectangle 9">
                <a:extLst>
                  <a:ext uri="{FF2B5EF4-FFF2-40B4-BE49-F238E27FC236}">
                    <a16:creationId xmlns:a16="http://schemas.microsoft.com/office/drawing/2014/main" id="{7588DFE3-1A84-4417-960B-61D7F178DCDF}"/>
                  </a:ext>
                </a:extLst>
              </p:cNvPr>
              <p:cNvSpPr>
                <a:spLocks noChangeArrowheads="1"/>
              </p:cNvSpPr>
              <p:nvPr/>
            </p:nvSpPr>
            <p:spPr bwMode="auto">
              <a:xfrm>
                <a:off x="2115" y="-527"/>
                <a:ext cx="170" cy="309"/>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6" name="Rectangle 10">
                <a:extLst>
                  <a:ext uri="{FF2B5EF4-FFF2-40B4-BE49-F238E27FC236}">
                    <a16:creationId xmlns:a16="http://schemas.microsoft.com/office/drawing/2014/main" id="{19CE3A23-28AC-4B83-8638-C9D376D694FD}"/>
                  </a:ext>
                </a:extLst>
              </p:cNvPr>
              <p:cNvSpPr>
                <a:spLocks noChangeArrowheads="1"/>
              </p:cNvSpPr>
              <p:nvPr/>
            </p:nvSpPr>
            <p:spPr bwMode="auto">
              <a:xfrm>
                <a:off x="2140" y="-504"/>
                <a:ext cx="120" cy="32"/>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7" name="Rectangle 11">
                <a:extLst>
                  <a:ext uri="{FF2B5EF4-FFF2-40B4-BE49-F238E27FC236}">
                    <a16:creationId xmlns:a16="http://schemas.microsoft.com/office/drawing/2014/main" id="{09587804-58E0-428D-9DAE-2D5EDBA857BE}"/>
                  </a:ext>
                </a:extLst>
              </p:cNvPr>
              <p:cNvSpPr>
                <a:spLocks noChangeArrowheads="1"/>
              </p:cNvSpPr>
              <p:nvPr/>
            </p:nvSpPr>
            <p:spPr bwMode="auto">
              <a:xfrm>
                <a:off x="2140" y="-438"/>
                <a:ext cx="120" cy="31"/>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8" name="Rectangle 12">
                <a:extLst>
                  <a:ext uri="{FF2B5EF4-FFF2-40B4-BE49-F238E27FC236}">
                    <a16:creationId xmlns:a16="http://schemas.microsoft.com/office/drawing/2014/main" id="{CE0B7DDE-9ACA-411B-9E79-2D22EB97FFD9}"/>
                  </a:ext>
                </a:extLst>
              </p:cNvPr>
              <p:cNvSpPr>
                <a:spLocks noChangeArrowheads="1"/>
              </p:cNvSpPr>
              <p:nvPr/>
            </p:nvSpPr>
            <p:spPr bwMode="auto">
              <a:xfrm>
                <a:off x="2140" y="-373"/>
                <a:ext cx="120" cy="32"/>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9" name="Freeform 13">
                <a:extLst>
                  <a:ext uri="{FF2B5EF4-FFF2-40B4-BE49-F238E27FC236}">
                    <a16:creationId xmlns:a16="http://schemas.microsoft.com/office/drawing/2014/main" id="{CAE444E5-7A6A-4B1E-8D49-85A640AAF28D}"/>
                  </a:ext>
                </a:extLst>
              </p:cNvPr>
              <p:cNvSpPr>
                <a:spLocks/>
              </p:cNvSpPr>
              <p:nvPr/>
            </p:nvSpPr>
            <p:spPr bwMode="auto">
              <a:xfrm>
                <a:off x="2093" y="-489"/>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0" name="Freeform 14">
                <a:extLst>
                  <a:ext uri="{FF2B5EF4-FFF2-40B4-BE49-F238E27FC236}">
                    <a16:creationId xmlns:a16="http://schemas.microsoft.com/office/drawing/2014/main" id="{84C875C7-0A14-4968-8623-CA82CA86287B}"/>
                  </a:ext>
                </a:extLst>
              </p:cNvPr>
              <p:cNvSpPr>
                <a:spLocks/>
              </p:cNvSpPr>
              <p:nvPr/>
            </p:nvSpPr>
            <p:spPr bwMode="auto">
              <a:xfrm>
                <a:off x="2093" y="-377"/>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1" name="Oval 15">
                <a:extLst>
                  <a:ext uri="{FF2B5EF4-FFF2-40B4-BE49-F238E27FC236}">
                    <a16:creationId xmlns:a16="http://schemas.microsoft.com/office/drawing/2014/main" id="{A22992D8-7D5A-4B1F-AA6C-C1229057F6C4}"/>
                  </a:ext>
                </a:extLst>
              </p:cNvPr>
              <p:cNvSpPr>
                <a:spLocks noChangeArrowheads="1"/>
              </p:cNvSpPr>
              <p:nvPr/>
            </p:nvSpPr>
            <p:spPr bwMode="auto">
              <a:xfrm>
                <a:off x="2140" y="-275"/>
                <a:ext cx="26" cy="25"/>
              </a:xfrm>
              <a:prstGeom prst="ellipse">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2" name="Oval 16">
                <a:extLst>
                  <a:ext uri="{FF2B5EF4-FFF2-40B4-BE49-F238E27FC236}">
                    <a16:creationId xmlns:a16="http://schemas.microsoft.com/office/drawing/2014/main" id="{9976C32E-7FBD-498B-AAF0-2A79331EBBEE}"/>
                  </a:ext>
                </a:extLst>
              </p:cNvPr>
              <p:cNvSpPr>
                <a:spLocks noChangeArrowheads="1"/>
              </p:cNvSpPr>
              <p:nvPr/>
            </p:nvSpPr>
            <p:spPr bwMode="auto">
              <a:xfrm>
                <a:off x="2187" y="-275"/>
                <a:ext cx="26" cy="25"/>
              </a:xfrm>
              <a:prstGeom prst="ellipse">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3" name="Rectangle 17">
                <a:extLst>
                  <a:ext uri="{FF2B5EF4-FFF2-40B4-BE49-F238E27FC236}">
                    <a16:creationId xmlns:a16="http://schemas.microsoft.com/office/drawing/2014/main" id="{48E8ABF3-03F0-4158-A809-97A48B96C187}"/>
                  </a:ext>
                </a:extLst>
              </p:cNvPr>
              <p:cNvSpPr>
                <a:spLocks noChangeArrowheads="1"/>
              </p:cNvSpPr>
              <p:nvPr/>
            </p:nvSpPr>
            <p:spPr bwMode="auto">
              <a:xfrm>
                <a:off x="2236" y="-275"/>
                <a:ext cx="24" cy="23"/>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364" name="Group 8">
              <a:extLst>
                <a:ext uri="{FF2B5EF4-FFF2-40B4-BE49-F238E27FC236}">
                  <a16:creationId xmlns:a16="http://schemas.microsoft.com/office/drawing/2014/main" id="{BE187353-D00F-4165-95AE-36B1C05D67B0}"/>
                </a:ext>
              </a:extLst>
            </p:cNvPr>
            <p:cNvGrpSpPr>
              <a:grpSpLocks noChangeAspect="1"/>
            </p:cNvGrpSpPr>
            <p:nvPr/>
          </p:nvGrpSpPr>
          <p:grpSpPr bwMode="auto">
            <a:xfrm>
              <a:off x="5076057" y="3451166"/>
              <a:ext cx="430207" cy="692364"/>
              <a:chOff x="2093" y="-527"/>
              <a:chExt cx="192" cy="309"/>
            </a:xfrm>
          </p:grpSpPr>
          <p:sp>
            <p:nvSpPr>
              <p:cNvPr id="365" name="Rectangle 9">
                <a:extLst>
                  <a:ext uri="{FF2B5EF4-FFF2-40B4-BE49-F238E27FC236}">
                    <a16:creationId xmlns:a16="http://schemas.microsoft.com/office/drawing/2014/main" id="{81A3D845-48DE-4417-AA93-A39B9399BAA3}"/>
                  </a:ext>
                </a:extLst>
              </p:cNvPr>
              <p:cNvSpPr>
                <a:spLocks noChangeArrowheads="1"/>
              </p:cNvSpPr>
              <p:nvPr/>
            </p:nvSpPr>
            <p:spPr bwMode="auto">
              <a:xfrm>
                <a:off x="2115" y="-527"/>
                <a:ext cx="170" cy="309"/>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6" name="Rectangle 10">
                <a:extLst>
                  <a:ext uri="{FF2B5EF4-FFF2-40B4-BE49-F238E27FC236}">
                    <a16:creationId xmlns:a16="http://schemas.microsoft.com/office/drawing/2014/main" id="{5C5B28FF-F8FB-4047-8CE3-E592AF648321}"/>
                  </a:ext>
                </a:extLst>
              </p:cNvPr>
              <p:cNvSpPr>
                <a:spLocks noChangeArrowheads="1"/>
              </p:cNvSpPr>
              <p:nvPr/>
            </p:nvSpPr>
            <p:spPr bwMode="auto">
              <a:xfrm>
                <a:off x="2140" y="-504"/>
                <a:ext cx="120" cy="32"/>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7" name="Rectangle 11">
                <a:extLst>
                  <a:ext uri="{FF2B5EF4-FFF2-40B4-BE49-F238E27FC236}">
                    <a16:creationId xmlns:a16="http://schemas.microsoft.com/office/drawing/2014/main" id="{4BBCCAC1-CB4C-4208-AD7C-411917E40F08}"/>
                  </a:ext>
                </a:extLst>
              </p:cNvPr>
              <p:cNvSpPr>
                <a:spLocks noChangeArrowheads="1"/>
              </p:cNvSpPr>
              <p:nvPr/>
            </p:nvSpPr>
            <p:spPr bwMode="auto">
              <a:xfrm>
                <a:off x="2140" y="-438"/>
                <a:ext cx="120" cy="31"/>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8" name="Rectangle 12">
                <a:extLst>
                  <a:ext uri="{FF2B5EF4-FFF2-40B4-BE49-F238E27FC236}">
                    <a16:creationId xmlns:a16="http://schemas.microsoft.com/office/drawing/2014/main" id="{70040865-9689-46E3-8DFD-CF7B8A6302A1}"/>
                  </a:ext>
                </a:extLst>
              </p:cNvPr>
              <p:cNvSpPr>
                <a:spLocks noChangeArrowheads="1"/>
              </p:cNvSpPr>
              <p:nvPr/>
            </p:nvSpPr>
            <p:spPr bwMode="auto">
              <a:xfrm>
                <a:off x="2140" y="-373"/>
                <a:ext cx="120" cy="32"/>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9" name="Freeform 13">
                <a:extLst>
                  <a:ext uri="{FF2B5EF4-FFF2-40B4-BE49-F238E27FC236}">
                    <a16:creationId xmlns:a16="http://schemas.microsoft.com/office/drawing/2014/main" id="{8AF0F59F-E4E1-46C1-A0F0-89359B91743F}"/>
                  </a:ext>
                </a:extLst>
              </p:cNvPr>
              <p:cNvSpPr>
                <a:spLocks/>
              </p:cNvSpPr>
              <p:nvPr/>
            </p:nvSpPr>
            <p:spPr bwMode="auto">
              <a:xfrm>
                <a:off x="2093" y="-489"/>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0" name="Freeform 14">
                <a:extLst>
                  <a:ext uri="{FF2B5EF4-FFF2-40B4-BE49-F238E27FC236}">
                    <a16:creationId xmlns:a16="http://schemas.microsoft.com/office/drawing/2014/main" id="{BBA195CD-0308-4B3C-8F0A-89117B0C8686}"/>
                  </a:ext>
                </a:extLst>
              </p:cNvPr>
              <p:cNvSpPr>
                <a:spLocks/>
              </p:cNvSpPr>
              <p:nvPr/>
            </p:nvSpPr>
            <p:spPr bwMode="auto">
              <a:xfrm>
                <a:off x="2093" y="-377"/>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1" name="Oval 15">
                <a:extLst>
                  <a:ext uri="{FF2B5EF4-FFF2-40B4-BE49-F238E27FC236}">
                    <a16:creationId xmlns:a16="http://schemas.microsoft.com/office/drawing/2014/main" id="{2DD38D4C-DA0A-4844-8D3F-FF1FB7F03272}"/>
                  </a:ext>
                </a:extLst>
              </p:cNvPr>
              <p:cNvSpPr>
                <a:spLocks noChangeArrowheads="1"/>
              </p:cNvSpPr>
              <p:nvPr/>
            </p:nvSpPr>
            <p:spPr bwMode="auto">
              <a:xfrm>
                <a:off x="2140" y="-275"/>
                <a:ext cx="26" cy="25"/>
              </a:xfrm>
              <a:prstGeom prst="ellipse">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2" name="Oval 16">
                <a:extLst>
                  <a:ext uri="{FF2B5EF4-FFF2-40B4-BE49-F238E27FC236}">
                    <a16:creationId xmlns:a16="http://schemas.microsoft.com/office/drawing/2014/main" id="{8861146D-454A-4171-88E8-279FD3E42671}"/>
                  </a:ext>
                </a:extLst>
              </p:cNvPr>
              <p:cNvSpPr>
                <a:spLocks noChangeArrowheads="1"/>
              </p:cNvSpPr>
              <p:nvPr/>
            </p:nvSpPr>
            <p:spPr bwMode="auto">
              <a:xfrm>
                <a:off x="2187" y="-275"/>
                <a:ext cx="26" cy="25"/>
              </a:xfrm>
              <a:prstGeom prst="ellipse">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3" name="Rectangle 17">
                <a:extLst>
                  <a:ext uri="{FF2B5EF4-FFF2-40B4-BE49-F238E27FC236}">
                    <a16:creationId xmlns:a16="http://schemas.microsoft.com/office/drawing/2014/main" id="{37EA23B9-BC26-4274-A367-94CAD30FE115}"/>
                  </a:ext>
                </a:extLst>
              </p:cNvPr>
              <p:cNvSpPr>
                <a:spLocks noChangeArrowheads="1"/>
              </p:cNvSpPr>
              <p:nvPr/>
            </p:nvSpPr>
            <p:spPr bwMode="auto">
              <a:xfrm>
                <a:off x="2236" y="-275"/>
                <a:ext cx="24" cy="23"/>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grpSp>
        <p:nvGrpSpPr>
          <p:cNvPr id="322" name="Group 38">
            <a:extLst>
              <a:ext uri="{FF2B5EF4-FFF2-40B4-BE49-F238E27FC236}">
                <a16:creationId xmlns:a16="http://schemas.microsoft.com/office/drawing/2014/main" id="{DBBFCA54-A281-4682-8EC8-89684CD376C5}"/>
              </a:ext>
            </a:extLst>
          </p:cNvPr>
          <p:cNvGrpSpPr>
            <a:grpSpLocks noChangeAspect="1"/>
          </p:cNvGrpSpPr>
          <p:nvPr/>
        </p:nvGrpSpPr>
        <p:grpSpPr bwMode="auto">
          <a:xfrm>
            <a:off x="4324614" y="3347897"/>
            <a:ext cx="851306" cy="485914"/>
            <a:chOff x="6972" y="642"/>
            <a:chExt cx="445" cy="254"/>
          </a:xfrm>
        </p:grpSpPr>
        <p:sp>
          <p:nvSpPr>
            <p:cNvPr id="324" name="Line 39">
              <a:extLst>
                <a:ext uri="{FF2B5EF4-FFF2-40B4-BE49-F238E27FC236}">
                  <a16:creationId xmlns:a16="http://schemas.microsoft.com/office/drawing/2014/main" id="{4B26F547-B0C8-496F-BC27-DB9BC72639AB}"/>
                </a:ext>
              </a:extLst>
            </p:cNvPr>
            <p:cNvSpPr>
              <a:spLocks noChangeShapeType="1"/>
            </p:cNvSpPr>
            <p:nvPr/>
          </p:nvSpPr>
          <p:spPr bwMode="auto">
            <a:xfrm>
              <a:off x="6972" y="839"/>
              <a:ext cx="56" cy="0"/>
            </a:xfrm>
            <a:prstGeom prst="line">
              <a:avLst/>
            </a:prstGeom>
            <a:noFill/>
            <a:ln w="3810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5" name="Line 40">
              <a:extLst>
                <a:ext uri="{FF2B5EF4-FFF2-40B4-BE49-F238E27FC236}">
                  <a16:creationId xmlns:a16="http://schemas.microsoft.com/office/drawing/2014/main" id="{A41588A6-4F75-4A52-AA2D-7B3A6078B62C}"/>
                </a:ext>
              </a:extLst>
            </p:cNvPr>
            <p:cNvSpPr>
              <a:spLocks noChangeShapeType="1"/>
            </p:cNvSpPr>
            <p:nvPr/>
          </p:nvSpPr>
          <p:spPr bwMode="auto">
            <a:xfrm>
              <a:off x="7056" y="839"/>
              <a:ext cx="55" cy="0"/>
            </a:xfrm>
            <a:prstGeom prst="line">
              <a:avLst/>
            </a:prstGeom>
            <a:noFill/>
            <a:ln w="3810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6" name="Freeform 41">
              <a:extLst>
                <a:ext uri="{FF2B5EF4-FFF2-40B4-BE49-F238E27FC236}">
                  <a16:creationId xmlns:a16="http://schemas.microsoft.com/office/drawing/2014/main" id="{C8670D16-71A4-40C0-928E-3523C3CB1504}"/>
                </a:ext>
              </a:extLst>
            </p:cNvPr>
            <p:cNvSpPr>
              <a:spLocks/>
            </p:cNvSpPr>
            <p:nvPr/>
          </p:nvSpPr>
          <p:spPr bwMode="auto">
            <a:xfrm>
              <a:off x="7139" y="642"/>
              <a:ext cx="264" cy="197"/>
            </a:xfrm>
            <a:custGeom>
              <a:avLst/>
              <a:gdLst>
                <a:gd name="T0" fmla="*/ 0 w 264"/>
                <a:gd name="T1" fmla="*/ 197 h 197"/>
                <a:gd name="T2" fmla="*/ 69 w 264"/>
                <a:gd name="T3" fmla="*/ 197 h 197"/>
                <a:gd name="T4" fmla="*/ 264 w 264"/>
                <a:gd name="T5" fmla="*/ 0 h 197"/>
              </a:gdLst>
              <a:ahLst/>
              <a:cxnLst>
                <a:cxn ang="0">
                  <a:pos x="T0" y="T1"/>
                </a:cxn>
                <a:cxn ang="0">
                  <a:pos x="T2" y="T3"/>
                </a:cxn>
                <a:cxn ang="0">
                  <a:pos x="T4" y="T5"/>
                </a:cxn>
              </a:cxnLst>
              <a:rect l="0" t="0" r="r" b="b"/>
              <a:pathLst>
                <a:path w="264" h="197">
                  <a:moveTo>
                    <a:pt x="0" y="197"/>
                  </a:moveTo>
                  <a:lnTo>
                    <a:pt x="69" y="197"/>
                  </a:lnTo>
                  <a:lnTo>
                    <a:pt x="264" y="0"/>
                  </a:lnTo>
                </a:path>
              </a:pathLst>
            </a:custGeom>
            <a:noFill/>
            <a:ln w="381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7" name="Freeform 42">
              <a:extLst>
                <a:ext uri="{FF2B5EF4-FFF2-40B4-BE49-F238E27FC236}">
                  <a16:creationId xmlns:a16="http://schemas.microsoft.com/office/drawing/2014/main" id="{B9AE810F-1BD9-4D6C-91F0-670C80ED0613}"/>
                </a:ext>
              </a:extLst>
            </p:cNvPr>
            <p:cNvSpPr>
              <a:spLocks/>
            </p:cNvSpPr>
            <p:nvPr/>
          </p:nvSpPr>
          <p:spPr bwMode="auto">
            <a:xfrm>
              <a:off x="7319" y="642"/>
              <a:ext cx="84" cy="84"/>
            </a:xfrm>
            <a:custGeom>
              <a:avLst/>
              <a:gdLst>
                <a:gd name="T0" fmla="*/ 84 w 84"/>
                <a:gd name="T1" fmla="*/ 84 h 84"/>
                <a:gd name="T2" fmla="*/ 84 w 84"/>
                <a:gd name="T3" fmla="*/ 0 h 84"/>
                <a:gd name="T4" fmla="*/ 0 w 84"/>
                <a:gd name="T5" fmla="*/ 0 h 84"/>
              </a:gdLst>
              <a:ahLst/>
              <a:cxnLst>
                <a:cxn ang="0">
                  <a:pos x="T0" y="T1"/>
                </a:cxn>
                <a:cxn ang="0">
                  <a:pos x="T2" y="T3"/>
                </a:cxn>
                <a:cxn ang="0">
                  <a:pos x="T4" y="T5"/>
                </a:cxn>
              </a:cxnLst>
              <a:rect l="0" t="0" r="r" b="b"/>
              <a:pathLst>
                <a:path w="84" h="84">
                  <a:moveTo>
                    <a:pt x="84" y="84"/>
                  </a:moveTo>
                  <a:lnTo>
                    <a:pt x="84" y="0"/>
                  </a:lnTo>
                  <a:lnTo>
                    <a:pt x="0" y="0"/>
                  </a:lnTo>
                </a:path>
              </a:pathLst>
            </a:custGeom>
            <a:noFill/>
            <a:ln w="381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8" name="Line 43">
              <a:extLst>
                <a:ext uri="{FF2B5EF4-FFF2-40B4-BE49-F238E27FC236}">
                  <a16:creationId xmlns:a16="http://schemas.microsoft.com/office/drawing/2014/main" id="{9185114A-D98D-40E7-81A2-19F7F6137D37}"/>
                </a:ext>
              </a:extLst>
            </p:cNvPr>
            <p:cNvSpPr>
              <a:spLocks noChangeShapeType="1"/>
            </p:cNvSpPr>
            <p:nvPr/>
          </p:nvSpPr>
          <p:spPr bwMode="auto">
            <a:xfrm>
              <a:off x="6972" y="896"/>
              <a:ext cx="445" cy="0"/>
            </a:xfrm>
            <a:prstGeom prst="line">
              <a:avLst/>
            </a:prstGeom>
            <a:noFill/>
            <a:ln w="3810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
        <p:nvSpPr>
          <p:cNvPr id="218" name="Freeform 7"/>
          <p:cNvSpPr>
            <a:spLocks noEditPoints="1"/>
          </p:cNvSpPr>
          <p:nvPr/>
        </p:nvSpPr>
        <p:spPr bwMode="auto">
          <a:xfrm>
            <a:off x="4315526" y="1677100"/>
            <a:ext cx="914258" cy="772979"/>
          </a:xfrm>
          <a:custGeom>
            <a:avLst/>
            <a:gdLst>
              <a:gd name="T0" fmla="*/ 151 w 400"/>
              <a:gd name="T1" fmla="*/ 126 h 350"/>
              <a:gd name="T2" fmla="*/ 111 w 400"/>
              <a:gd name="T3" fmla="*/ 116 h 350"/>
              <a:gd name="T4" fmla="*/ 248 w 400"/>
              <a:gd name="T5" fmla="*/ 152 h 350"/>
              <a:gd name="T6" fmla="*/ 288 w 400"/>
              <a:gd name="T7" fmla="*/ 164 h 350"/>
              <a:gd name="T8" fmla="*/ 248 w 400"/>
              <a:gd name="T9" fmla="*/ 152 h 350"/>
              <a:gd name="T10" fmla="*/ 179 w 400"/>
              <a:gd name="T11" fmla="*/ 22 h 350"/>
              <a:gd name="T12" fmla="*/ 387 w 400"/>
              <a:gd name="T13" fmla="*/ 0 h 350"/>
              <a:gd name="T14" fmla="*/ 210 w 400"/>
              <a:gd name="T15" fmla="*/ 107 h 350"/>
              <a:gd name="T16" fmla="*/ 173 w 400"/>
              <a:gd name="T17" fmla="*/ 156 h 350"/>
              <a:gd name="T18" fmla="*/ 168 w 400"/>
              <a:gd name="T19" fmla="*/ 26 h 350"/>
              <a:gd name="T20" fmla="*/ 158 w 400"/>
              <a:gd name="T21" fmla="*/ 79 h 350"/>
              <a:gd name="T22" fmla="*/ 207 w 400"/>
              <a:gd name="T23" fmla="*/ 132 h 350"/>
              <a:gd name="T24" fmla="*/ 386 w 400"/>
              <a:gd name="T25" fmla="*/ 31 h 350"/>
              <a:gd name="T26" fmla="*/ 200 w 400"/>
              <a:gd name="T27" fmla="*/ 80 h 350"/>
              <a:gd name="T28" fmla="*/ 386 w 400"/>
              <a:gd name="T29" fmla="*/ 31 h 350"/>
              <a:gd name="T30" fmla="*/ 141 w 400"/>
              <a:gd name="T31" fmla="*/ 152 h 350"/>
              <a:gd name="T32" fmla="*/ 101 w 400"/>
              <a:gd name="T33" fmla="*/ 164 h 350"/>
              <a:gd name="T34" fmla="*/ 238 w 400"/>
              <a:gd name="T35" fmla="*/ 126 h 350"/>
              <a:gd name="T36" fmla="*/ 278 w 400"/>
              <a:gd name="T37" fmla="*/ 116 h 350"/>
              <a:gd name="T38" fmla="*/ 238 w 400"/>
              <a:gd name="T39" fmla="*/ 126 h 350"/>
              <a:gd name="T40" fmla="*/ 288 w 400"/>
              <a:gd name="T41" fmla="*/ 277 h 350"/>
              <a:gd name="T42" fmla="*/ 389 w 400"/>
              <a:gd name="T43" fmla="*/ 203 h 350"/>
              <a:gd name="T44" fmla="*/ 152 w 400"/>
              <a:gd name="T45" fmla="*/ 186 h 350"/>
              <a:gd name="T46" fmla="*/ 167 w 400"/>
              <a:gd name="T47" fmla="*/ 277 h 350"/>
              <a:gd name="T48" fmla="*/ 151 w 400"/>
              <a:gd name="T49" fmla="*/ 254 h 350"/>
              <a:gd name="T50" fmla="*/ 118 w 400"/>
              <a:gd name="T51" fmla="*/ 203 h 350"/>
              <a:gd name="T52" fmla="*/ 107 w 400"/>
              <a:gd name="T53" fmla="*/ 231 h 350"/>
              <a:gd name="T54" fmla="*/ 15 w 400"/>
              <a:gd name="T55" fmla="*/ 203 h 350"/>
              <a:gd name="T56" fmla="*/ 197 w 400"/>
              <a:gd name="T57" fmla="*/ 339 h 350"/>
              <a:gd name="T58" fmla="*/ 228 w 400"/>
              <a:gd name="T59" fmla="*/ 322 h 350"/>
              <a:gd name="T60" fmla="*/ 180 w 400"/>
              <a:gd name="T61" fmla="*/ 288 h 350"/>
              <a:gd name="T62" fmla="*/ 141 w 400"/>
              <a:gd name="T63" fmla="*/ 339 h 350"/>
              <a:gd name="T64" fmla="*/ 228 w 400"/>
              <a:gd name="T65" fmla="*/ 310 h 350"/>
              <a:gd name="T66" fmla="*/ 316 w 400"/>
              <a:gd name="T67" fmla="*/ 339 h 350"/>
              <a:gd name="T68" fmla="*/ 276 w 400"/>
              <a:gd name="T69" fmla="*/ 288 h 350"/>
              <a:gd name="T70" fmla="*/ 288 w 400"/>
              <a:gd name="T71" fmla="*/ 288 h 350"/>
              <a:gd name="T72" fmla="*/ 327 w 400"/>
              <a:gd name="T73" fmla="*/ 319 h 350"/>
              <a:gd name="T74" fmla="*/ 130 w 400"/>
              <a:gd name="T75" fmla="*/ 350 h 350"/>
              <a:gd name="T76" fmla="*/ 135 w 400"/>
              <a:gd name="T77" fmla="*/ 319 h 350"/>
              <a:gd name="T78" fmla="*/ 158 w 400"/>
              <a:gd name="T79" fmla="*/ 288 h 350"/>
              <a:gd name="T80" fmla="*/ 135 w 400"/>
              <a:gd name="T81" fmla="*/ 265 h 350"/>
              <a:gd name="T82" fmla="*/ 0 w 400"/>
              <a:gd name="T83" fmla="*/ 199 h 350"/>
              <a:gd name="T84" fmla="*/ 141 w 400"/>
              <a:gd name="T85" fmla="*/ 192 h 350"/>
              <a:gd name="T86" fmla="*/ 400 w 400"/>
              <a:gd name="T87" fmla="*/ 175 h 350"/>
              <a:gd name="T88" fmla="*/ 372 w 400"/>
              <a:gd name="T89" fmla="*/ 215 h 350"/>
              <a:gd name="T90" fmla="*/ 288 w 400"/>
              <a:gd name="T91" fmla="*/ 28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 h="350">
                <a:moveTo>
                  <a:pt x="117" y="107"/>
                </a:moveTo>
                <a:cubicBezTo>
                  <a:pt x="151" y="126"/>
                  <a:pt x="151" y="126"/>
                  <a:pt x="151" y="126"/>
                </a:cubicBezTo>
                <a:cubicBezTo>
                  <a:pt x="145" y="136"/>
                  <a:pt x="145" y="136"/>
                  <a:pt x="145" y="136"/>
                </a:cubicBezTo>
                <a:cubicBezTo>
                  <a:pt x="111" y="116"/>
                  <a:pt x="111" y="116"/>
                  <a:pt x="111" y="116"/>
                </a:cubicBezTo>
                <a:lnTo>
                  <a:pt x="117" y="107"/>
                </a:lnTo>
                <a:close/>
                <a:moveTo>
                  <a:pt x="248" y="152"/>
                </a:moveTo>
                <a:cubicBezTo>
                  <a:pt x="288" y="152"/>
                  <a:pt x="288" y="152"/>
                  <a:pt x="288" y="152"/>
                </a:cubicBezTo>
                <a:cubicBezTo>
                  <a:pt x="288" y="164"/>
                  <a:pt x="288" y="164"/>
                  <a:pt x="288" y="164"/>
                </a:cubicBezTo>
                <a:cubicBezTo>
                  <a:pt x="248" y="164"/>
                  <a:pt x="248" y="164"/>
                  <a:pt x="248" y="164"/>
                </a:cubicBezTo>
                <a:lnTo>
                  <a:pt x="248" y="152"/>
                </a:lnTo>
                <a:close/>
                <a:moveTo>
                  <a:pt x="168" y="26"/>
                </a:moveTo>
                <a:cubicBezTo>
                  <a:pt x="179" y="22"/>
                  <a:pt x="179" y="22"/>
                  <a:pt x="179" y="22"/>
                </a:cubicBezTo>
                <a:cubicBezTo>
                  <a:pt x="196" y="70"/>
                  <a:pt x="196" y="70"/>
                  <a:pt x="196" y="70"/>
                </a:cubicBezTo>
                <a:cubicBezTo>
                  <a:pt x="387" y="0"/>
                  <a:pt x="387" y="0"/>
                  <a:pt x="387" y="0"/>
                </a:cubicBezTo>
                <a:cubicBezTo>
                  <a:pt x="400" y="37"/>
                  <a:pt x="400" y="37"/>
                  <a:pt x="400" y="37"/>
                </a:cubicBezTo>
                <a:cubicBezTo>
                  <a:pt x="210" y="107"/>
                  <a:pt x="210" y="107"/>
                  <a:pt x="210" y="107"/>
                </a:cubicBezTo>
                <a:cubicBezTo>
                  <a:pt x="221" y="139"/>
                  <a:pt x="221" y="139"/>
                  <a:pt x="221" y="139"/>
                </a:cubicBezTo>
                <a:cubicBezTo>
                  <a:pt x="173" y="156"/>
                  <a:pt x="173" y="156"/>
                  <a:pt x="173" y="156"/>
                </a:cubicBezTo>
                <a:cubicBezTo>
                  <a:pt x="145" y="79"/>
                  <a:pt x="145" y="79"/>
                  <a:pt x="145" y="79"/>
                </a:cubicBezTo>
                <a:lnTo>
                  <a:pt x="168" y="26"/>
                </a:lnTo>
                <a:close/>
                <a:moveTo>
                  <a:pt x="174" y="41"/>
                </a:moveTo>
                <a:cubicBezTo>
                  <a:pt x="158" y="79"/>
                  <a:pt x="158" y="79"/>
                  <a:pt x="158" y="79"/>
                </a:cubicBezTo>
                <a:cubicBezTo>
                  <a:pt x="180" y="141"/>
                  <a:pt x="180" y="141"/>
                  <a:pt x="180" y="141"/>
                </a:cubicBezTo>
                <a:cubicBezTo>
                  <a:pt x="207" y="132"/>
                  <a:pt x="207" y="132"/>
                  <a:pt x="207" y="132"/>
                </a:cubicBezTo>
                <a:lnTo>
                  <a:pt x="174" y="41"/>
                </a:lnTo>
                <a:close/>
                <a:moveTo>
                  <a:pt x="386" y="31"/>
                </a:moveTo>
                <a:cubicBezTo>
                  <a:pt x="380" y="15"/>
                  <a:pt x="380" y="15"/>
                  <a:pt x="380" y="15"/>
                </a:cubicBezTo>
                <a:cubicBezTo>
                  <a:pt x="200" y="80"/>
                  <a:pt x="200" y="80"/>
                  <a:pt x="200" y="80"/>
                </a:cubicBezTo>
                <a:cubicBezTo>
                  <a:pt x="206" y="96"/>
                  <a:pt x="206" y="96"/>
                  <a:pt x="206" y="96"/>
                </a:cubicBezTo>
                <a:lnTo>
                  <a:pt x="386" y="31"/>
                </a:lnTo>
                <a:close/>
                <a:moveTo>
                  <a:pt x="101" y="152"/>
                </a:moveTo>
                <a:cubicBezTo>
                  <a:pt x="141" y="152"/>
                  <a:pt x="141" y="152"/>
                  <a:pt x="141" y="152"/>
                </a:cubicBezTo>
                <a:cubicBezTo>
                  <a:pt x="141" y="164"/>
                  <a:pt x="141" y="164"/>
                  <a:pt x="141" y="164"/>
                </a:cubicBezTo>
                <a:cubicBezTo>
                  <a:pt x="101" y="164"/>
                  <a:pt x="101" y="164"/>
                  <a:pt x="101" y="164"/>
                </a:cubicBezTo>
                <a:lnTo>
                  <a:pt x="101" y="152"/>
                </a:lnTo>
                <a:close/>
                <a:moveTo>
                  <a:pt x="238" y="126"/>
                </a:moveTo>
                <a:cubicBezTo>
                  <a:pt x="272" y="107"/>
                  <a:pt x="272" y="107"/>
                  <a:pt x="272" y="107"/>
                </a:cubicBezTo>
                <a:cubicBezTo>
                  <a:pt x="278" y="116"/>
                  <a:pt x="278" y="116"/>
                  <a:pt x="278" y="116"/>
                </a:cubicBezTo>
                <a:cubicBezTo>
                  <a:pt x="244" y="136"/>
                  <a:pt x="244" y="136"/>
                  <a:pt x="244" y="136"/>
                </a:cubicBezTo>
                <a:lnTo>
                  <a:pt x="238" y="126"/>
                </a:lnTo>
                <a:close/>
                <a:moveTo>
                  <a:pt x="167" y="277"/>
                </a:moveTo>
                <a:cubicBezTo>
                  <a:pt x="288" y="277"/>
                  <a:pt x="288" y="277"/>
                  <a:pt x="288" y="277"/>
                </a:cubicBezTo>
                <a:cubicBezTo>
                  <a:pt x="294" y="235"/>
                  <a:pt x="329" y="203"/>
                  <a:pt x="372" y="203"/>
                </a:cubicBezTo>
                <a:cubicBezTo>
                  <a:pt x="389" y="203"/>
                  <a:pt x="389" y="203"/>
                  <a:pt x="389" y="203"/>
                </a:cubicBezTo>
                <a:cubicBezTo>
                  <a:pt x="389" y="186"/>
                  <a:pt x="389" y="186"/>
                  <a:pt x="389" y="186"/>
                </a:cubicBezTo>
                <a:cubicBezTo>
                  <a:pt x="152" y="186"/>
                  <a:pt x="152" y="186"/>
                  <a:pt x="152" y="186"/>
                </a:cubicBezTo>
                <a:cubicBezTo>
                  <a:pt x="152" y="203"/>
                  <a:pt x="152" y="203"/>
                  <a:pt x="152" y="203"/>
                </a:cubicBezTo>
                <a:lnTo>
                  <a:pt x="167" y="277"/>
                </a:lnTo>
                <a:close/>
                <a:moveTo>
                  <a:pt x="135" y="254"/>
                </a:moveTo>
                <a:cubicBezTo>
                  <a:pt x="151" y="254"/>
                  <a:pt x="151" y="254"/>
                  <a:pt x="151" y="254"/>
                </a:cubicBezTo>
                <a:cubicBezTo>
                  <a:pt x="141" y="204"/>
                  <a:pt x="141" y="204"/>
                  <a:pt x="141" y="204"/>
                </a:cubicBezTo>
                <a:cubicBezTo>
                  <a:pt x="118" y="203"/>
                  <a:pt x="118" y="203"/>
                  <a:pt x="118" y="203"/>
                </a:cubicBezTo>
                <a:cubicBezTo>
                  <a:pt x="118" y="231"/>
                  <a:pt x="118" y="231"/>
                  <a:pt x="118" y="231"/>
                </a:cubicBezTo>
                <a:cubicBezTo>
                  <a:pt x="107" y="231"/>
                  <a:pt x="107" y="231"/>
                  <a:pt x="107" y="231"/>
                </a:cubicBezTo>
                <a:cubicBezTo>
                  <a:pt x="107" y="203"/>
                  <a:pt x="107" y="203"/>
                  <a:pt x="107" y="203"/>
                </a:cubicBezTo>
                <a:cubicBezTo>
                  <a:pt x="15" y="203"/>
                  <a:pt x="15" y="203"/>
                  <a:pt x="15" y="203"/>
                </a:cubicBezTo>
                <a:cubicBezTo>
                  <a:pt x="36" y="235"/>
                  <a:pt x="75" y="252"/>
                  <a:pt x="135" y="254"/>
                </a:cubicBezTo>
                <a:close/>
                <a:moveTo>
                  <a:pt x="197" y="339"/>
                </a:moveTo>
                <a:cubicBezTo>
                  <a:pt x="259" y="339"/>
                  <a:pt x="259" y="339"/>
                  <a:pt x="259" y="339"/>
                </a:cubicBezTo>
                <a:cubicBezTo>
                  <a:pt x="253" y="328"/>
                  <a:pt x="241" y="322"/>
                  <a:pt x="228" y="322"/>
                </a:cubicBezTo>
                <a:cubicBezTo>
                  <a:pt x="215" y="322"/>
                  <a:pt x="204" y="328"/>
                  <a:pt x="197" y="339"/>
                </a:cubicBezTo>
                <a:close/>
                <a:moveTo>
                  <a:pt x="180" y="288"/>
                </a:moveTo>
                <a:cubicBezTo>
                  <a:pt x="179" y="310"/>
                  <a:pt x="162" y="327"/>
                  <a:pt x="141" y="330"/>
                </a:cubicBezTo>
                <a:cubicBezTo>
                  <a:pt x="141" y="339"/>
                  <a:pt x="141" y="339"/>
                  <a:pt x="141" y="339"/>
                </a:cubicBezTo>
                <a:cubicBezTo>
                  <a:pt x="185" y="339"/>
                  <a:pt x="185" y="339"/>
                  <a:pt x="185" y="339"/>
                </a:cubicBezTo>
                <a:cubicBezTo>
                  <a:pt x="192" y="322"/>
                  <a:pt x="209" y="310"/>
                  <a:pt x="228" y="310"/>
                </a:cubicBezTo>
                <a:cubicBezTo>
                  <a:pt x="248" y="310"/>
                  <a:pt x="265" y="322"/>
                  <a:pt x="272" y="339"/>
                </a:cubicBezTo>
                <a:cubicBezTo>
                  <a:pt x="316" y="339"/>
                  <a:pt x="316" y="339"/>
                  <a:pt x="316" y="339"/>
                </a:cubicBezTo>
                <a:cubicBezTo>
                  <a:pt x="316" y="330"/>
                  <a:pt x="316" y="330"/>
                  <a:pt x="316" y="330"/>
                </a:cubicBezTo>
                <a:cubicBezTo>
                  <a:pt x="294" y="327"/>
                  <a:pt x="278" y="310"/>
                  <a:pt x="276" y="288"/>
                </a:cubicBezTo>
                <a:lnTo>
                  <a:pt x="180" y="288"/>
                </a:lnTo>
                <a:close/>
                <a:moveTo>
                  <a:pt x="288" y="288"/>
                </a:moveTo>
                <a:cubicBezTo>
                  <a:pt x="289" y="305"/>
                  <a:pt x="304" y="319"/>
                  <a:pt x="321" y="319"/>
                </a:cubicBezTo>
                <a:cubicBezTo>
                  <a:pt x="327" y="319"/>
                  <a:pt x="327" y="319"/>
                  <a:pt x="327" y="319"/>
                </a:cubicBezTo>
                <a:cubicBezTo>
                  <a:pt x="327" y="350"/>
                  <a:pt x="327" y="350"/>
                  <a:pt x="327" y="350"/>
                </a:cubicBezTo>
                <a:cubicBezTo>
                  <a:pt x="130" y="350"/>
                  <a:pt x="130" y="350"/>
                  <a:pt x="130" y="350"/>
                </a:cubicBezTo>
                <a:cubicBezTo>
                  <a:pt x="130" y="319"/>
                  <a:pt x="130" y="319"/>
                  <a:pt x="130" y="319"/>
                </a:cubicBezTo>
                <a:cubicBezTo>
                  <a:pt x="135" y="319"/>
                  <a:pt x="135" y="319"/>
                  <a:pt x="135" y="319"/>
                </a:cubicBezTo>
                <a:cubicBezTo>
                  <a:pt x="153" y="319"/>
                  <a:pt x="168" y="305"/>
                  <a:pt x="169" y="288"/>
                </a:cubicBezTo>
                <a:cubicBezTo>
                  <a:pt x="158" y="288"/>
                  <a:pt x="158" y="288"/>
                  <a:pt x="158" y="288"/>
                </a:cubicBezTo>
                <a:cubicBezTo>
                  <a:pt x="153" y="265"/>
                  <a:pt x="153" y="265"/>
                  <a:pt x="153" y="265"/>
                </a:cubicBezTo>
                <a:cubicBezTo>
                  <a:pt x="135" y="265"/>
                  <a:pt x="135" y="265"/>
                  <a:pt x="135" y="265"/>
                </a:cubicBezTo>
                <a:cubicBezTo>
                  <a:pt x="66" y="263"/>
                  <a:pt x="22" y="242"/>
                  <a:pt x="1" y="200"/>
                </a:cubicBezTo>
                <a:cubicBezTo>
                  <a:pt x="0" y="199"/>
                  <a:pt x="0" y="199"/>
                  <a:pt x="0" y="199"/>
                </a:cubicBezTo>
                <a:cubicBezTo>
                  <a:pt x="0" y="192"/>
                  <a:pt x="0" y="192"/>
                  <a:pt x="0" y="192"/>
                </a:cubicBezTo>
                <a:cubicBezTo>
                  <a:pt x="141" y="192"/>
                  <a:pt x="141" y="192"/>
                  <a:pt x="141" y="192"/>
                </a:cubicBezTo>
                <a:cubicBezTo>
                  <a:pt x="141" y="175"/>
                  <a:pt x="141" y="175"/>
                  <a:pt x="141" y="175"/>
                </a:cubicBezTo>
                <a:cubicBezTo>
                  <a:pt x="400" y="175"/>
                  <a:pt x="400" y="175"/>
                  <a:pt x="400" y="175"/>
                </a:cubicBezTo>
                <a:cubicBezTo>
                  <a:pt x="400" y="215"/>
                  <a:pt x="400" y="215"/>
                  <a:pt x="400" y="215"/>
                </a:cubicBezTo>
                <a:cubicBezTo>
                  <a:pt x="372" y="215"/>
                  <a:pt x="372" y="215"/>
                  <a:pt x="372" y="215"/>
                </a:cubicBezTo>
                <a:cubicBezTo>
                  <a:pt x="332" y="215"/>
                  <a:pt x="299" y="247"/>
                  <a:pt x="299" y="288"/>
                </a:cubicBezTo>
                <a:lnTo>
                  <a:pt x="288" y="288"/>
                </a:lnTo>
                <a:close/>
              </a:path>
            </a:pathLst>
          </a:custGeom>
          <a:solidFill>
            <a:srgbClr val="00B0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54" tIns="45677" rIns="91354" bIns="45677" numCol="1" anchor="t" anchorCtr="0" compatLnSpc="1">
            <a:prstTxWarp prst="textNoShape">
              <a:avLst/>
            </a:prstTxWarp>
          </a:bodyPr>
          <a:lstStyle/>
          <a:p>
            <a:pPr defTabSz="456726">
              <a:defRPr/>
            </a:pPr>
            <a:endParaRPr lang="en-US" sz="1765" dirty="0">
              <a:solidFill>
                <a:srgbClr val="333333"/>
              </a:solidFill>
              <a:latin typeface="Segoe UI Semilight"/>
            </a:endParaRPr>
          </a:p>
        </p:txBody>
      </p:sp>
      <p:grpSp>
        <p:nvGrpSpPr>
          <p:cNvPr id="286" name="Group 285">
            <a:extLst/>
          </p:cNvPr>
          <p:cNvGrpSpPr/>
          <p:nvPr/>
        </p:nvGrpSpPr>
        <p:grpSpPr>
          <a:xfrm>
            <a:off x="10019340" y="3393516"/>
            <a:ext cx="1042973" cy="606687"/>
            <a:chOff x="10484128" y="4941888"/>
            <a:chExt cx="666750" cy="447675"/>
          </a:xfrm>
        </p:grpSpPr>
        <p:sp>
          <p:nvSpPr>
            <p:cNvPr id="287" name="Freeform 47">
              <a:extLst/>
            </p:cNvPr>
            <p:cNvSpPr>
              <a:spLocks/>
            </p:cNvSpPr>
            <p:nvPr/>
          </p:nvSpPr>
          <p:spPr bwMode="auto">
            <a:xfrm>
              <a:off x="10484128" y="4941888"/>
              <a:ext cx="666750" cy="44767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3492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289" name="Group 288">
              <a:extLst/>
            </p:cNvPr>
            <p:cNvGrpSpPr/>
            <p:nvPr/>
          </p:nvGrpSpPr>
          <p:grpSpPr>
            <a:xfrm>
              <a:off x="10595793" y="5179789"/>
              <a:ext cx="424453" cy="115236"/>
              <a:chOff x="8980353" y="4943569"/>
              <a:chExt cx="424453" cy="115236"/>
            </a:xfrm>
          </p:grpSpPr>
          <p:sp>
            <p:nvSpPr>
              <p:cNvPr id="290" name="Rectangle 21">
                <a:extLst/>
              </p:cNvPr>
              <p:cNvSpPr>
                <a:spLocks noChangeArrowheads="1"/>
              </p:cNvSpPr>
              <p:nvPr/>
            </p:nvSpPr>
            <p:spPr bwMode="auto">
              <a:xfrm>
                <a:off x="8980353" y="4943569"/>
                <a:ext cx="424453" cy="115236"/>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1" name="Line 22">
                <a:extLst/>
              </p:cNvPr>
              <p:cNvSpPr>
                <a:spLocks noChangeShapeType="1"/>
              </p:cNvSpPr>
              <p:nvPr/>
            </p:nvSpPr>
            <p:spPr bwMode="auto">
              <a:xfrm flipH="1">
                <a:off x="9324141" y="5001187"/>
                <a:ext cx="32650"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3" name="Line 23">
                <a:extLst/>
              </p:cNvPr>
              <p:cNvSpPr>
                <a:spLocks noChangeShapeType="1"/>
              </p:cNvSpPr>
              <p:nvPr/>
            </p:nvSpPr>
            <p:spPr bwMode="auto">
              <a:xfrm flipH="1">
                <a:off x="9258840" y="5001187"/>
                <a:ext cx="32650"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5" name="Line 24">
                <a:extLst/>
              </p:cNvPr>
              <p:cNvSpPr>
                <a:spLocks noChangeShapeType="1"/>
              </p:cNvSpPr>
              <p:nvPr/>
            </p:nvSpPr>
            <p:spPr bwMode="auto">
              <a:xfrm flipH="1">
                <a:off x="9061018" y="5001187"/>
                <a:ext cx="132522"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5" name="Line 34">
                <a:extLst/>
              </p:cNvPr>
              <p:cNvSpPr>
                <a:spLocks noChangeShapeType="1"/>
              </p:cNvSpPr>
              <p:nvPr/>
            </p:nvSpPr>
            <p:spPr bwMode="auto">
              <a:xfrm flipV="1">
                <a:off x="9274205" y="5010790"/>
                <a:ext cx="0" cy="48015"/>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sp>
        <p:nvSpPr>
          <p:cNvPr id="108" name="Rectangle 107">
            <a:extLst/>
          </p:cNvPr>
          <p:cNvSpPr/>
          <p:nvPr/>
        </p:nvSpPr>
        <p:spPr bwMode="auto">
          <a:xfrm>
            <a:off x="5652917" y="4646754"/>
            <a:ext cx="6157542" cy="163620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 name="Rectangle 108">
            <a:extLst/>
          </p:cNvPr>
          <p:cNvSpPr/>
          <p:nvPr/>
        </p:nvSpPr>
        <p:spPr bwMode="auto">
          <a:xfrm>
            <a:off x="398871" y="4646754"/>
            <a:ext cx="5136616" cy="163620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 name="TextBox 109"/>
          <p:cNvSpPr txBox="1"/>
          <p:nvPr/>
        </p:nvSpPr>
        <p:spPr>
          <a:xfrm>
            <a:off x="5909405" y="4939097"/>
            <a:ext cx="2930800" cy="977593"/>
          </a:xfrm>
          <a:prstGeom prst="rect">
            <a:avLst/>
          </a:prstGeom>
        </p:spPr>
        <p:txBody>
          <a:bodyPr wrap="square" lIns="0" tIns="0" rIns="0" bIns="0" rtlCol="0">
            <a:spAutoFit/>
          </a:bodyPr>
          <a:lstStyle/>
          <a:p>
            <a:pPr defTabSz="457112">
              <a:lnSpc>
                <a:spcPct val="90000"/>
              </a:lnSpc>
              <a:spcBef>
                <a:spcPts val="588"/>
              </a:spcBef>
              <a:spcAft>
                <a:spcPts val="1800"/>
              </a:spcAft>
              <a:defRPr/>
            </a:pPr>
            <a:r>
              <a:rPr lang="en-US" sz="2353" dirty="0">
                <a:gradFill>
                  <a:gsLst>
                    <a:gs pos="61272">
                      <a:srgbClr val="0078D7"/>
                    </a:gs>
                    <a:gs pos="47000">
                      <a:srgbClr val="0078D7"/>
                    </a:gs>
                  </a:gsLst>
                  <a:lin ang="5400000" scaled="0"/>
                </a:gradFill>
                <a:latin typeface="Segoe UI Semilight"/>
                <a:cs typeface="Segoe UI Light" panose="020B0502040204020203" pitchFamily="34" charset="0"/>
              </a:rPr>
              <a:t>&gt;50% of all Azure consumption will be driven by Linux/OSS….</a:t>
            </a:r>
          </a:p>
        </p:txBody>
      </p:sp>
      <p:sp>
        <p:nvSpPr>
          <p:cNvPr id="111" name="Rectangle 110"/>
          <p:cNvSpPr/>
          <p:nvPr/>
        </p:nvSpPr>
        <p:spPr>
          <a:xfrm>
            <a:off x="671199" y="4810013"/>
            <a:ext cx="2605149" cy="1068111"/>
          </a:xfrm>
          <a:prstGeom prst="rect">
            <a:avLst/>
          </a:prstGeom>
        </p:spPr>
        <p:txBody>
          <a:bodyPr wrap="square" lIns="0" rIns="0">
            <a:spAutoFit/>
          </a:bodyPr>
          <a:lstStyle/>
          <a:p>
            <a:pPr defTabSz="914367">
              <a:lnSpc>
                <a:spcPct val="90000"/>
              </a:lnSpc>
              <a:spcAft>
                <a:spcPts val="588"/>
              </a:spcAft>
              <a:defRPr/>
            </a:pPr>
            <a:r>
              <a:rPr lang="en-US" sz="2353" dirty="0">
                <a:gradFill>
                  <a:gsLst>
                    <a:gs pos="61272">
                      <a:srgbClr val="0078D7"/>
                    </a:gs>
                    <a:gs pos="47000">
                      <a:srgbClr val="0078D7"/>
                    </a:gs>
                  </a:gsLst>
                  <a:lin ang="5400000" scaled="0"/>
                </a:gradFill>
                <a:latin typeface="Segoe UI Semilight"/>
                <a:cs typeface="Segoe UI Light" panose="020B0502040204020203" pitchFamily="34" charset="0"/>
              </a:rPr>
              <a:t>Majority of the VM’s in Azure China and Germany are Linux</a:t>
            </a:r>
          </a:p>
        </p:txBody>
      </p:sp>
      <p:grpSp>
        <p:nvGrpSpPr>
          <p:cNvPr id="118" name="Group 20">
            <a:extLst/>
          </p:cNvPr>
          <p:cNvGrpSpPr>
            <a:grpSpLocks noChangeAspect="1"/>
          </p:cNvGrpSpPr>
          <p:nvPr/>
        </p:nvGrpSpPr>
        <p:grpSpPr bwMode="auto">
          <a:xfrm>
            <a:off x="9592937" y="5246021"/>
            <a:ext cx="416109" cy="434939"/>
            <a:chOff x="2966" y="-409"/>
            <a:chExt cx="221" cy="231"/>
          </a:xfrm>
        </p:grpSpPr>
        <p:sp>
          <p:nvSpPr>
            <p:cNvPr id="119" name="Rectangle 21">
              <a:extLst/>
            </p:cNvPr>
            <p:cNvSpPr>
              <a:spLocks noChangeArrowheads="1"/>
            </p:cNvSpPr>
            <p:nvPr/>
          </p:nvSpPr>
          <p:spPr bwMode="auto">
            <a:xfrm>
              <a:off x="2966" y="-409"/>
              <a:ext cx="221" cy="60"/>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0" name="Line 22">
              <a:extLst/>
            </p:cNvPr>
            <p:cNvSpPr>
              <a:spLocks noChangeShapeType="1"/>
            </p:cNvSpPr>
            <p:nvPr/>
          </p:nvSpPr>
          <p:spPr bwMode="auto">
            <a:xfrm flipH="1">
              <a:off x="3145" y="-379"/>
              <a:ext cx="17"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1" name="Line 23">
              <a:extLst/>
            </p:cNvPr>
            <p:cNvSpPr>
              <a:spLocks noChangeShapeType="1"/>
            </p:cNvSpPr>
            <p:nvPr/>
          </p:nvSpPr>
          <p:spPr bwMode="auto">
            <a:xfrm flipH="1">
              <a:off x="3111" y="-379"/>
              <a:ext cx="17"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2" name="Line 24">
              <a:extLst/>
            </p:cNvPr>
            <p:cNvSpPr>
              <a:spLocks noChangeShapeType="1"/>
            </p:cNvSpPr>
            <p:nvPr/>
          </p:nvSpPr>
          <p:spPr bwMode="auto">
            <a:xfrm flipH="1">
              <a:off x="3008" y="-379"/>
              <a:ext cx="69"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3" name="Rectangle 25">
              <a:extLst/>
            </p:cNvPr>
            <p:cNvSpPr>
              <a:spLocks noChangeArrowheads="1"/>
            </p:cNvSpPr>
            <p:nvPr/>
          </p:nvSpPr>
          <p:spPr bwMode="auto">
            <a:xfrm>
              <a:off x="2966" y="-323"/>
              <a:ext cx="221" cy="59"/>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4" name="Line 26">
              <a:extLst/>
            </p:cNvPr>
            <p:cNvSpPr>
              <a:spLocks noChangeShapeType="1"/>
            </p:cNvSpPr>
            <p:nvPr/>
          </p:nvSpPr>
          <p:spPr bwMode="auto">
            <a:xfrm flipH="1">
              <a:off x="3145" y="-293"/>
              <a:ext cx="17"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5" name="Line 27">
              <a:extLst/>
            </p:cNvPr>
            <p:cNvSpPr>
              <a:spLocks noChangeShapeType="1"/>
            </p:cNvSpPr>
            <p:nvPr/>
          </p:nvSpPr>
          <p:spPr bwMode="auto">
            <a:xfrm flipH="1">
              <a:off x="3111" y="-293"/>
              <a:ext cx="17"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6" name="Line 28">
              <a:extLst/>
            </p:cNvPr>
            <p:cNvSpPr>
              <a:spLocks noChangeShapeType="1"/>
            </p:cNvSpPr>
            <p:nvPr/>
          </p:nvSpPr>
          <p:spPr bwMode="auto">
            <a:xfrm flipH="1">
              <a:off x="3008" y="-293"/>
              <a:ext cx="69"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7" name="Rectangle 29">
              <a:extLst/>
            </p:cNvPr>
            <p:cNvSpPr>
              <a:spLocks noChangeArrowheads="1"/>
            </p:cNvSpPr>
            <p:nvPr/>
          </p:nvSpPr>
          <p:spPr bwMode="auto">
            <a:xfrm>
              <a:off x="2966" y="-238"/>
              <a:ext cx="221" cy="60"/>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8" name="Line 30">
              <a:extLst/>
            </p:cNvPr>
            <p:cNvSpPr>
              <a:spLocks noChangeShapeType="1"/>
            </p:cNvSpPr>
            <p:nvPr/>
          </p:nvSpPr>
          <p:spPr bwMode="auto">
            <a:xfrm flipH="1">
              <a:off x="3145" y="-208"/>
              <a:ext cx="17"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9" name="Line 31">
              <a:extLst/>
            </p:cNvPr>
            <p:cNvSpPr>
              <a:spLocks noChangeShapeType="1"/>
            </p:cNvSpPr>
            <p:nvPr/>
          </p:nvSpPr>
          <p:spPr bwMode="auto">
            <a:xfrm flipH="1">
              <a:off x="3111" y="-208"/>
              <a:ext cx="17"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0" name="Line 32">
              <a:extLst/>
            </p:cNvPr>
            <p:cNvSpPr>
              <a:spLocks noChangeShapeType="1"/>
            </p:cNvSpPr>
            <p:nvPr/>
          </p:nvSpPr>
          <p:spPr bwMode="auto">
            <a:xfrm flipH="1">
              <a:off x="3008" y="-208"/>
              <a:ext cx="69"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1" name="Line 33">
              <a:extLst/>
            </p:cNvPr>
            <p:cNvSpPr>
              <a:spLocks noChangeShapeType="1"/>
            </p:cNvSpPr>
            <p:nvPr/>
          </p:nvSpPr>
          <p:spPr bwMode="auto">
            <a:xfrm flipV="1">
              <a:off x="3119" y="-289"/>
              <a:ext cx="0" cy="25"/>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2" name="Line 34">
              <a:extLst/>
            </p:cNvPr>
            <p:cNvSpPr>
              <a:spLocks noChangeShapeType="1"/>
            </p:cNvSpPr>
            <p:nvPr/>
          </p:nvSpPr>
          <p:spPr bwMode="auto">
            <a:xfrm flipV="1">
              <a:off x="3119" y="-374"/>
              <a:ext cx="0" cy="25"/>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3" name="Line 35">
              <a:extLst/>
            </p:cNvPr>
            <p:cNvSpPr>
              <a:spLocks noChangeShapeType="1"/>
            </p:cNvSpPr>
            <p:nvPr/>
          </p:nvSpPr>
          <p:spPr bwMode="auto">
            <a:xfrm flipV="1">
              <a:off x="3119" y="-204"/>
              <a:ext cx="0" cy="26"/>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134" name="Group 133">
            <a:extLst/>
          </p:cNvPr>
          <p:cNvGrpSpPr/>
          <p:nvPr/>
        </p:nvGrpSpPr>
        <p:grpSpPr>
          <a:xfrm>
            <a:off x="10148315" y="5244373"/>
            <a:ext cx="653643" cy="438875"/>
            <a:chOff x="10484128" y="4941888"/>
            <a:chExt cx="666750" cy="447675"/>
          </a:xfrm>
        </p:grpSpPr>
        <p:sp>
          <p:nvSpPr>
            <p:cNvPr id="135" name="Freeform 47">
              <a:extLst/>
            </p:cNvPr>
            <p:cNvSpPr>
              <a:spLocks/>
            </p:cNvSpPr>
            <p:nvPr/>
          </p:nvSpPr>
          <p:spPr bwMode="auto">
            <a:xfrm>
              <a:off x="10484128" y="4941888"/>
              <a:ext cx="666750" cy="44767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3492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136" name="Group 135">
              <a:extLst/>
            </p:cNvPr>
            <p:cNvGrpSpPr/>
            <p:nvPr/>
          </p:nvGrpSpPr>
          <p:grpSpPr>
            <a:xfrm>
              <a:off x="10595793" y="5179789"/>
              <a:ext cx="424453" cy="115236"/>
              <a:chOff x="8980353" y="4943569"/>
              <a:chExt cx="424453" cy="115236"/>
            </a:xfrm>
          </p:grpSpPr>
          <p:sp>
            <p:nvSpPr>
              <p:cNvPr id="137" name="Rectangle 21">
                <a:extLst/>
              </p:cNvPr>
              <p:cNvSpPr>
                <a:spLocks noChangeArrowheads="1"/>
              </p:cNvSpPr>
              <p:nvPr/>
            </p:nvSpPr>
            <p:spPr bwMode="auto">
              <a:xfrm>
                <a:off x="8980353" y="4943569"/>
                <a:ext cx="424453" cy="115236"/>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8" name="Line 22">
                <a:extLst/>
              </p:cNvPr>
              <p:cNvSpPr>
                <a:spLocks noChangeShapeType="1"/>
              </p:cNvSpPr>
              <p:nvPr/>
            </p:nvSpPr>
            <p:spPr bwMode="auto">
              <a:xfrm flipH="1">
                <a:off x="9324141" y="5001187"/>
                <a:ext cx="32650"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9" name="Line 23">
                <a:extLst/>
              </p:cNvPr>
              <p:cNvSpPr>
                <a:spLocks noChangeShapeType="1"/>
              </p:cNvSpPr>
              <p:nvPr/>
            </p:nvSpPr>
            <p:spPr bwMode="auto">
              <a:xfrm flipH="1">
                <a:off x="9258840" y="5001187"/>
                <a:ext cx="32650"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0" name="Line 24">
                <a:extLst/>
              </p:cNvPr>
              <p:cNvSpPr>
                <a:spLocks noChangeShapeType="1"/>
              </p:cNvSpPr>
              <p:nvPr/>
            </p:nvSpPr>
            <p:spPr bwMode="auto">
              <a:xfrm flipH="1">
                <a:off x="9061018" y="5001187"/>
                <a:ext cx="132522"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1" name="Line 34">
                <a:extLst/>
              </p:cNvPr>
              <p:cNvSpPr>
                <a:spLocks noChangeShapeType="1"/>
              </p:cNvSpPr>
              <p:nvPr/>
            </p:nvSpPr>
            <p:spPr bwMode="auto">
              <a:xfrm flipV="1">
                <a:off x="9274205" y="5010790"/>
                <a:ext cx="0" cy="48015"/>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grpSp>
        <p:nvGrpSpPr>
          <p:cNvPr id="142" name="Group 141">
            <a:extLst/>
          </p:cNvPr>
          <p:cNvGrpSpPr/>
          <p:nvPr/>
        </p:nvGrpSpPr>
        <p:grpSpPr>
          <a:xfrm>
            <a:off x="10857712" y="5193014"/>
            <a:ext cx="746398" cy="566164"/>
            <a:chOff x="11207750" y="4889499"/>
            <a:chExt cx="761365" cy="577517"/>
          </a:xfrm>
        </p:grpSpPr>
        <p:sp>
          <p:nvSpPr>
            <p:cNvPr id="143" name="Freeform 47">
              <a:extLst/>
            </p:cNvPr>
            <p:cNvSpPr>
              <a:spLocks/>
            </p:cNvSpPr>
            <p:nvPr/>
          </p:nvSpPr>
          <p:spPr bwMode="auto">
            <a:xfrm>
              <a:off x="11302365" y="4941888"/>
              <a:ext cx="666750" cy="44767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3492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4" name="Rectangle 143">
              <a:extLst/>
            </p:cNvPr>
            <p:cNvSpPr/>
            <p:nvPr/>
          </p:nvSpPr>
          <p:spPr bwMode="auto">
            <a:xfrm>
              <a:off x="11207750" y="4889499"/>
              <a:ext cx="478147" cy="5775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5" name="Group 144">
              <a:extLst/>
            </p:cNvPr>
            <p:cNvGrpSpPr/>
            <p:nvPr/>
          </p:nvGrpSpPr>
          <p:grpSpPr>
            <a:xfrm>
              <a:off x="11269528" y="5035612"/>
              <a:ext cx="424453" cy="278488"/>
              <a:chOff x="8980353" y="5108741"/>
              <a:chExt cx="424453" cy="278488"/>
            </a:xfrm>
          </p:grpSpPr>
          <p:sp>
            <p:nvSpPr>
              <p:cNvPr id="146" name="Rectangle 25">
                <a:extLst/>
              </p:cNvPr>
              <p:cNvSpPr>
                <a:spLocks noChangeArrowheads="1"/>
              </p:cNvSpPr>
              <p:nvPr/>
            </p:nvSpPr>
            <p:spPr bwMode="auto">
              <a:xfrm>
                <a:off x="8980353" y="5108741"/>
                <a:ext cx="424453" cy="113316"/>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7" name="Line 26">
                <a:extLst/>
              </p:cNvPr>
              <p:cNvSpPr>
                <a:spLocks noChangeShapeType="1"/>
              </p:cNvSpPr>
              <p:nvPr/>
            </p:nvSpPr>
            <p:spPr bwMode="auto">
              <a:xfrm flipH="1">
                <a:off x="9324141" y="5166359"/>
                <a:ext cx="32650"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8" name="Line 27">
                <a:extLst/>
              </p:cNvPr>
              <p:cNvSpPr>
                <a:spLocks noChangeShapeType="1"/>
              </p:cNvSpPr>
              <p:nvPr/>
            </p:nvSpPr>
            <p:spPr bwMode="auto">
              <a:xfrm flipH="1">
                <a:off x="9258840" y="5166359"/>
                <a:ext cx="32650"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9" name="Line 28">
                <a:extLst/>
              </p:cNvPr>
              <p:cNvSpPr>
                <a:spLocks noChangeShapeType="1"/>
              </p:cNvSpPr>
              <p:nvPr/>
            </p:nvSpPr>
            <p:spPr bwMode="auto">
              <a:xfrm flipH="1">
                <a:off x="9061018" y="5166359"/>
                <a:ext cx="132522"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0" name="Rectangle 29">
                <a:extLst/>
              </p:cNvPr>
              <p:cNvSpPr>
                <a:spLocks noChangeArrowheads="1"/>
              </p:cNvSpPr>
              <p:nvPr/>
            </p:nvSpPr>
            <p:spPr bwMode="auto">
              <a:xfrm>
                <a:off x="8980353" y="5271993"/>
                <a:ext cx="424453" cy="115236"/>
              </a:xfrm>
              <a:prstGeom prst="rect">
                <a:avLst/>
              </a:prstGeom>
              <a:noFill/>
              <a:ln w="285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1" name="Line 30">
                <a:extLst/>
              </p:cNvPr>
              <p:cNvSpPr>
                <a:spLocks noChangeShapeType="1"/>
              </p:cNvSpPr>
              <p:nvPr/>
            </p:nvSpPr>
            <p:spPr bwMode="auto">
              <a:xfrm flipH="1">
                <a:off x="9324141" y="5329611"/>
                <a:ext cx="32650"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2" name="Line 31">
                <a:extLst/>
              </p:cNvPr>
              <p:cNvSpPr>
                <a:spLocks noChangeShapeType="1"/>
              </p:cNvSpPr>
              <p:nvPr/>
            </p:nvSpPr>
            <p:spPr bwMode="auto">
              <a:xfrm flipH="1">
                <a:off x="9258840" y="5329611"/>
                <a:ext cx="32650"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3" name="Line 32">
                <a:extLst/>
              </p:cNvPr>
              <p:cNvSpPr>
                <a:spLocks noChangeShapeType="1"/>
              </p:cNvSpPr>
              <p:nvPr/>
            </p:nvSpPr>
            <p:spPr bwMode="auto">
              <a:xfrm flipH="1">
                <a:off x="9061018" y="5329611"/>
                <a:ext cx="132522" cy="0"/>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4" name="Line 33">
                <a:extLst/>
              </p:cNvPr>
              <p:cNvSpPr>
                <a:spLocks noChangeShapeType="1"/>
              </p:cNvSpPr>
              <p:nvPr/>
            </p:nvSpPr>
            <p:spPr bwMode="auto">
              <a:xfrm flipV="1">
                <a:off x="9274205" y="5174042"/>
                <a:ext cx="0" cy="48015"/>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5" name="Line 35">
                <a:extLst/>
              </p:cNvPr>
              <p:cNvSpPr>
                <a:spLocks noChangeShapeType="1"/>
              </p:cNvSpPr>
              <p:nvPr/>
            </p:nvSpPr>
            <p:spPr bwMode="auto">
              <a:xfrm flipV="1">
                <a:off x="9274205" y="5337293"/>
                <a:ext cx="0" cy="49936"/>
              </a:xfrm>
              <a:prstGeom prst="line">
                <a:avLst/>
              </a:prstGeom>
              <a:noFill/>
              <a:ln w="28575"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pic>
        <p:nvPicPr>
          <p:cNvPr id="4" name="Picture 3"/>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0"/>
                    </a14:imgEffect>
                    <a14:imgEffect>
                      <a14:brightnessContrast bright="-40000" contrast="-40000"/>
                    </a14:imgEffect>
                  </a14:imgLayer>
                </a14:imgProps>
              </a:ext>
            </a:extLst>
          </a:blip>
          <a:stretch>
            <a:fillRect/>
          </a:stretch>
        </p:blipFill>
        <p:spPr>
          <a:xfrm>
            <a:off x="4485310" y="5126462"/>
            <a:ext cx="683607" cy="683607"/>
          </a:xfrm>
          <a:prstGeom prst="rect">
            <a:avLst/>
          </a:prstGeom>
        </p:spPr>
      </p:pic>
    </p:spTree>
    <p:extLst>
      <p:ext uri="{BB962C8B-B14F-4D97-AF65-F5344CB8AC3E}">
        <p14:creationId xmlns:p14="http://schemas.microsoft.com/office/powerpoint/2010/main" val="1968939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Left Brace 61"/>
          <p:cNvSpPr/>
          <p:nvPr/>
        </p:nvSpPr>
        <p:spPr>
          <a:xfrm>
            <a:off x="1109141" y="2440809"/>
            <a:ext cx="302896" cy="3620741"/>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6" name="Rectangle 65"/>
          <p:cNvSpPr/>
          <p:nvPr/>
        </p:nvSpPr>
        <p:spPr bwMode="auto">
          <a:xfrm>
            <a:off x="3208293" y="1244462"/>
            <a:ext cx="8720688" cy="5139864"/>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marL="0" marR="0" lvl="0" indent="0" algn="ctr" defTabSz="91378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dirty="0">
                <a:solidFill>
                  <a:srgbClr val="00188F"/>
                </a:solidFill>
                <a:latin typeface="Segoe UI Light" panose="020B0502040204020203" pitchFamily="34" charset="0"/>
                <a:cs typeface="Segoe UI Light" panose="020B0502040204020203" pitchFamily="34" charset="0"/>
              </a:rPr>
              <a:t>Cloud Computing Models</a:t>
            </a:r>
          </a:p>
        </p:txBody>
      </p:sp>
      <p:grpSp>
        <p:nvGrpSpPr>
          <p:cNvPr id="4" name="Group 3"/>
          <p:cNvGrpSpPr/>
          <p:nvPr/>
        </p:nvGrpSpPr>
        <p:grpSpPr>
          <a:xfrm>
            <a:off x="796966" y="1538808"/>
            <a:ext cx="2427913" cy="4497741"/>
            <a:chOff x="855665" y="1876063"/>
            <a:chExt cx="2427913" cy="4497741"/>
          </a:xfrm>
        </p:grpSpPr>
        <p:sp>
          <p:nvSpPr>
            <p:cNvPr id="124" name="Rectangle 123"/>
            <p:cNvSpPr/>
            <p:nvPr/>
          </p:nvSpPr>
          <p:spPr>
            <a:xfrm>
              <a:off x="1416806" y="187606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l" defTabSz="1218836" rtl="0" eaLnBrk="1" fontAlgn="base" latinLnBrk="0" hangingPunct="1">
                <a:lnSpc>
                  <a:spcPct val="100000"/>
                </a:lnSpc>
                <a:spcBef>
                  <a:spcPts val="0"/>
                </a:spcBef>
                <a:spcAft>
                  <a:spcPct val="0"/>
                </a:spcAft>
                <a:buClrTx/>
                <a:buSzTx/>
                <a:buFontTx/>
                <a:buNone/>
                <a:tabLst/>
                <a:defRPr/>
              </a:pPr>
              <a:r>
                <a:rPr kumimoji="0" lang="en-US" sz="20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On-Premises</a:t>
              </a:r>
            </a:p>
            <a:p>
              <a:pPr marL="0" marR="0" lvl="1" indent="0" algn="l" defTabSz="1218836"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 Private Cloud )</a:t>
              </a:r>
            </a:p>
          </p:txBody>
        </p:sp>
        <p:sp>
          <p:nvSpPr>
            <p:cNvPr id="128" name="Rectangle 127"/>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Networking</a:t>
              </a:r>
            </a:p>
          </p:txBody>
        </p:sp>
        <p:sp>
          <p:nvSpPr>
            <p:cNvPr id="129" name="Rectangle 128"/>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Compute</a:t>
              </a:r>
            </a:p>
          </p:txBody>
        </p:sp>
        <p:sp>
          <p:nvSpPr>
            <p:cNvPr id="130" name="Rectangle 129"/>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Storage</a:t>
              </a:r>
            </a:p>
          </p:txBody>
        </p:sp>
        <p:sp>
          <p:nvSpPr>
            <p:cNvPr id="131" name="Rectangle 130"/>
            <p:cNvSpPr/>
            <p:nvPr/>
          </p:nvSpPr>
          <p:spPr>
            <a:xfrm>
              <a:off x="1396458" y="461728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Virtual Machine</a:t>
              </a:r>
            </a:p>
          </p:txBody>
        </p:sp>
        <p:sp>
          <p:nvSpPr>
            <p:cNvPr id="132" name="Rectangle 131"/>
            <p:cNvSpPr/>
            <p:nvPr/>
          </p:nvSpPr>
          <p:spPr>
            <a:xfrm>
              <a:off x="1396458" y="416246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Operating System</a:t>
              </a:r>
            </a:p>
          </p:txBody>
        </p:sp>
        <p:sp>
          <p:nvSpPr>
            <p:cNvPr id="134" name="Rectangle 133"/>
            <p:cNvSpPr/>
            <p:nvPr/>
          </p:nvSpPr>
          <p:spPr>
            <a:xfrm>
              <a:off x="1396458" y="325282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Applications</a:t>
              </a:r>
            </a:p>
          </p:txBody>
        </p:sp>
        <p:sp>
          <p:nvSpPr>
            <p:cNvPr id="135" name="Rectangle 134"/>
            <p:cNvSpPr/>
            <p:nvPr/>
          </p:nvSpPr>
          <p:spPr>
            <a:xfrm>
              <a:off x="1396458" y="2798005"/>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Data &amp; Access</a:t>
              </a:r>
            </a:p>
          </p:txBody>
        </p:sp>
        <p:sp>
          <p:nvSpPr>
            <p:cNvPr id="136" name="Rectangle 135"/>
            <p:cNvSpPr/>
            <p:nvPr/>
          </p:nvSpPr>
          <p:spPr>
            <a:xfrm>
              <a:off x="1396458" y="370764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Runtime</a:t>
              </a:r>
            </a:p>
          </p:txBody>
        </p:sp>
        <p:sp>
          <p:nvSpPr>
            <p:cNvPr id="127" name="TextBox 52"/>
            <p:cNvSpPr txBox="1"/>
            <p:nvPr/>
          </p:nvSpPr>
          <p:spPr>
            <a:xfrm>
              <a:off x="855665" y="3333164"/>
              <a:ext cx="400110" cy="204588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836"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You Provision &amp; Manage</a:t>
              </a:r>
            </a:p>
          </p:txBody>
        </p:sp>
      </p:grpSp>
      <p:sp>
        <p:nvSpPr>
          <p:cNvPr id="138" name="Rectangle 137"/>
          <p:cNvSpPr/>
          <p:nvPr/>
        </p:nvSpPr>
        <p:spPr>
          <a:xfrm>
            <a:off x="4381891" y="1511658"/>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l" defTabSz="1218836" rtl="0" eaLnBrk="1" fontAlgn="base" latinLnBrk="0" hangingPunct="1">
              <a:lnSpc>
                <a:spcPct val="100000"/>
              </a:lnSpc>
              <a:spcBef>
                <a:spcPts val="0"/>
              </a:spcBef>
              <a:spcAft>
                <a:spcPct val="0"/>
              </a:spcAft>
              <a:buClrTx/>
              <a:buSzTx/>
              <a:buFontTx/>
              <a:buNone/>
              <a:tabLst/>
              <a:defRPr/>
            </a:pPr>
            <a:r>
              <a:rPr kumimoji="0" lang="en-US" sz="20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Infrastructure</a:t>
            </a:r>
          </a:p>
          <a:p>
            <a:pPr marL="0" marR="0" lvl="0" indent="0" algn="l" defTabSz="121893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 as a Service )</a:t>
            </a:r>
          </a:p>
        </p:txBody>
      </p:sp>
      <p:grpSp>
        <p:nvGrpSpPr>
          <p:cNvPr id="5" name="Group 4"/>
          <p:cNvGrpSpPr/>
          <p:nvPr/>
        </p:nvGrpSpPr>
        <p:grpSpPr>
          <a:xfrm>
            <a:off x="4412036" y="2460754"/>
            <a:ext cx="1645145" cy="3575799"/>
            <a:chOff x="4410447" y="2460753"/>
            <a:chExt cx="1645145" cy="3575799"/>
          </a:xfrm>
        </p:grpSpPr>
        <p:sp>
          <p:nvSpPr>
            <p:cNvPr id="144" name="Rectangle 143"/>
            <p:cNvSpPr/>
            <p:nvPr/>
          </p:nvSpPr>
          <p:spPr>
            <a:xfrm>
              <a:off x="4410447" y="5200735"/>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Networking</a:t>
              </a:r>
            </a:p>
          </p:txBody>
        </p:sp>
        <p:sp>
          <p:nvSpPr>
            <p:cNvPr id="145" name="Rectangle 144"/>
            <p:cNvSpPr/>
            <p:nvPr/>
          </p:nvSpPr>
          <p:spPr>
            <a:xfrm>
              <a:off x="4410447" y="4745916"/>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Compute</a:t>
              </a:r>
            </a:p>
          </p:txBody>
        </p:sp>
        <p:sp>
          <p:nvSpPr>
            <p:cNvPr id="146" name="Rectangle 145"/>
            <p:cNvSpPr/>
            <p:nvPr/>
          </p:nvSpPr>
          <p:spPr>
            <a:xfrm>
              <a:off x="4410447" y="565555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Storage</a:t>
              </a:r>
            </a:p>
          </p:txBody>
        </p:sp>
        <p:sp>
          <p:nvSpPr>
            <p:cNvPr id="147" name="Rectangle 146"/>
            <p:cNvSpPr/>
            <p:nvPr/>
          </p:nvSpPr>
          <p:spPr>
            <a:xfrm>
              <a:off x="4410447" y="428002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Virtual Machine</a:t>
              </a:r>
            </a:p>
          </p:txBody>
        </p:sp>
        <p:sp>
          <p:nvSpPr>
            <p:cNvPr id="148" name="Rectangle 147"/>
            <p:cNvSpPr/>
            <p:nvPr/>
          </p:nvSpPr>
          <p:spPr>
            <a:xfrm>
              <a:off x="4410447" y="3825210"/>
              <a:ext cx="1645145" cy="381000"/>
            </a:xfrm>
            <a:prstGeom prst="rect">
              <a:avLst/>
            </a:prstGeom>
            <a:solidFill>
              <a:schemeClr val="accent1"/>
            </a:solidFill>
            <a:ln w="9525" cap="flat" cmpd="sng" algn="ctr">
              <a:solidFill>
                <a:srgbClr val="FFC000"/>
              </a:solid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Operating System</a:t>
              </a:r>
            </a:p>
          </p:txBody>
        </p:sp>
        <p:sp>
          <p:nvSpPr>
            <p:cNvPr id="150" name="Rectangle 149"/>
            <p:cNvSpPr/>
            <p:nvPr/>
          </p:nvSpPr>
          <p:spPr>
            <a:xfrm>
              <a:off x="4410447" y="291557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Applications</a:t>
              </a:r>
            </a:p>
          </p:txBody>
        </p:sp>
        <p:sp>
          <p:nvSpPr>
            <p:cNvPr id="151" name="Rectangle 150"/>
            <p:cNvSpPr/>
            <p:nvPr/>
          </p:nvSpPr>
          <p:spPr>
            <a:xfrm>
              <a:off x="4410447" y="246075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Data &amp; Access</a:t>
              </a:r>
            </a:p>
          </p:txBody>
        </p:sp>
        <p:sp>
          <p:nvSpPr>
            <p:cNvPr id="152" name="Rectangle 151"/>
            <p:cNvSpPr/>
            <p:nvPr/>
          </p:nvSpPr>
          <p:spPr>
            <a:xfrm>
              <a:off x="4410447" y="337039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Runtime</a:t>
              </a:r>
            </a:p>
          </p:txBody>
        </p:sp>
      </p:grpSp>
      <p:sp>
        <p:nvSpPr>
          <p:cNvPr id="140" name="Left Brace 139"/>
          <p:cNvSpPr/>
          <p:nvPr/>
        </p:nvSpPr>
        <p:spPr>
          <a:xfrm flipH="1">
            <a:off x="6059507" y="4724823"/>
            <a:ext cx="228600" cy="1325319"/>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1" name="TextBox 56"/>
          <p:cNvSpPr txBox="1"/>
          <p:nvPr/>
        </p:nvSpPr>
        <p:spPr>
          <a:xfrm flipH="1">
            <a:off x="6246230" y="4447057"/>
            <a:ext cx="615553" cy="1706493"/>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836"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Physical Fabric</a:t>
            </a:r>
            <a:b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br>
            <a: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Managed by Vendor</a:t>
            </a:r>
          </a:p>
        </p:txBody>
      </p:sp>
      <p:sp>
        <p:nvSpPr>
          <p:cNvPr id="142" name="Left Brace 141"/>
          <p:cNvSpPr/>
          <p:nvPr/>
        </p:nvSpPr>
        <p:spPr>
          <a:xfrm>
            <a:off x="4210567" y="2447306"/>
            <a:ext cx="179434" cy="220027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3" name="TextBox 58"/>
          <p:cNvSpPr txBox="1"/>
          <p:nvPr/>
        </p:nvSpPr>
        <p:spPr>
          <a:xfrm>
            <a:off x="3798298" y="2520291"/>
            <a:ext cx="400110" cy="204588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836"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You Provision &amp; Manage</a:t>
            </a:r>
          </a:p>
        </p:txBody>
      </p:sp>
      <p:sp>
        <p:nvSpPr>
          <p:cNvPr id="154" name="Rectangle 153"/>
          <p:cNvSpPr/>
          <p:nvPr/>
        </p:nvSpPr>
        <p:spPr>
          <a:xfrm>
            <a:off x="6889630" y="1501610"/>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l" defTabSz="1218836" rtl="0" eaLnBrk="1" fontAlgn="base" latinLnBrk="0" hangingPunct="1">
              <a:lnSpc>
                <a:spcPct val="100000"/>
              </a:lnSpc>
              <a:spcBef>
                <a:spcPts val="0"/>
              </a:spcBef>
              <a:spcAft>
                <a:spcPct val="0"/>
              </a:spcAft>
              <a:buClrTx/>
              <a:buSzTx/>
              <a:buFontTx/>
              <a:buNone/>
              <a:tabLst/>
              <a:defRPr/>
            </a:pPr>
            <a:r>
              <a:rPr kumimoji="0" lang="en-US" sz="20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Platform</a:t>
            </a:r>
          </a:p>
          <a:p>
            <a:pPr marL="0" marR="0" lvl="0" indent="0" algn="l" defTabSz="121893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 as a Service )</a:t>
            </a:r>
          </a:p>
        </p:txBody>
      </p:sp>
      <p:sp>
        <p:nvSpPr>
          <p:cNvPr id="155" name="Left Brace 154"/>
          <p:cNvSpPr/>
          <p:nvPr/>
        </p:nvSpPr>
        <p:spPr>
          <a:xfrm flipH="1">
            <a:off x="8615631" y="3370388"/>
            <a:ext cx="182529" cy="2666161"/>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6" name="TextBox 54"/>
          <p:cNvSpPr txBox="1"/>
          <p:nvPr/>
        </p:nvSpPr>
        <p:spPr>
          <a:xfrm flipH="1">
            <a:off x="8769624" y="3238202"/>
            <a:ext cx="400110" cy="2874313"/>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836"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Provisioned &amp; Managed by Vendor</a:t>
            </a:r>
          </a:p>
        </p:txBody>
      </p:sp>
      <p:sp>
        <p:nvSpPr>
          <p:cNvPr id="157" name="Left Brace 156"/>
          <p:cNvSpPr/>
          <p:nvPr/>
        </p:nvSpPr>
        <p:spPr>
          <a:xfrm>
            <a:off x="6806303" y="2441702"/>
            <a:ext cx="152400" cy="84772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8" name="TextBox 60"/>
          <p:cNvSpPr txBox="1"/>
          <p:nvPr/>
        </p:nvSpPr>
        <p:spPr>
          <a:xfrm>
            <a:off x="6463314" y="2323184"/>
            <a:ext cx="400110" cy="107843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836"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You Manage</a:t>
            </a:r>
          </a:p>
        </p:txBody>
      </p:sp>
      <p:grpSp>
        <p:nvGrpSpPr>
          <p:cNvPr id="9" name="Group 8"/>
          <p:cNvGrpSpPr/>
          <p:nvPr/>
        </p:nvGrpSpPr>
        <p:grpSpPr>
          <a:xfrm>
            <a:off x="6968130" y="2460753"/>
            <a:ext cx="1638240" cy="3575799"/>
            <a:chOff x="6966542" y="2460752"/>
            <a:chExt cx="1638240" cy="3575799"/>
          </a:xfrm>
        </p:grpSpPr>
        <p:sp>
          <p:nvSpPr>
            <p:cNvPr id="160" name="Rectangle 159"/>
            <p:cNvSpPr/>
            <p:nvPr/>
          </p:nvSpPr>
          <p:spPr>
            <a:xfrm>
              <a:off x="6966542" y="5200734"/>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Networking</a:t>
              </a:r>
            </a:p>
          </p:txBody>
        </p:sp>
        <p:sp>
          <p:nvSpPr>
            <p:cNvPr id="161" name="Rectangle 160"/>
            <p:cNvSpPr/>
            <p:nvPr/>
          </p:nvSpPr>
          <p:spPr>
            <a:xfrm>
              <a:off x="6966542" y="4745915"/>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Compute</a:t>
              </a:r>
            </a:p>
          </p:txBody>
        </p:sp>
        <p:sp>
          <p:nvSpPr>
            <p:cNvPr id="162" name="Rectangle 161"/>
            <p:cNvSpPr/>
            <p:nvPr/>
          </p:nvSpPr>
          <p:spPr>
            <a:xfrm>
              <a:off x="6966542" y="5655551"/>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Storage</a:t>
              </a:r>
            </a:p>
          </p:txBody>
        </p:sp>
        <p:sp>
          <p:nvSpPr>
            <p:cNvPr id="163" name="Rectangle 162"/>
            <p:cNvSpPr/>
            <p:nvPr/>
          </p:nvSpPr>
          <p:spPr>
            <a:xfrm>
              <a:off x="6966542" y="4280028"/>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Virtual Machine</a:t>
              </a:r>
            </a:p>
          </p:txBody>
        </p:sp>
        <p:sp>
          <p:nvSpPr>
            <p:cNvPr id="164" name="Rectangle 163"/>
            <p:cNvSpPr/>
            <p:nvPr/>
          </p:nvSpPr>
          <p:spPr>
            <a:xfrm>
              <a:off x="6966542" y="3825209"/>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Operating System</a:t>
              </a:r>
            </a:p>
          </p:txBody>
        </p:sp>
        <p:sp>
          <p:nvSpPr>
            <p:cNvPr id="166" name="Rectangle 165"/>
            <p:cNvSpPr/>
            <p:nvPr/>
          </p:nvSpPr>
          <p:spPr>
            <a:xfrm>
              <a:off x="6966542" y="2460752"/>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Data &amp; Access</a:t>
              </a:r>
            </a:p>
          </p:txBody>
        </p:sp>
        <p:sp>
          <p:nvSpPr>
            <p:cNvPr id="167" name="Rectangle 166"/>
            <p:cNvSpPr/>
            <p:nvPr/>
          </p:nvSpPr>
          <p:spPr>
            <a:xfrm>
              <a:off x="6966542" y="3370390"/>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Runtime</a:t>
              </a:r>
            </a:p>
          </p:txBody>
        </p:sp>
        <p:sp>
          <p:nvSpPr>
            <p:cNvPr id="168" name="Rectangle 167"/>
            <p:cNvSpPr/>
            <p:nvPr/>
          </p:nvSpPr>
          <p:spPr>
            <a:xfrm>
              <a:off x="6966542" y="2915571"/>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Applications</a:t>
              </a:r>
            </a:p>
          </p:txBody>
        </p:sp>
      </p:grpSp>
      <p:sp>
        <p:nvSpPr>
          <p:cNvPr id="170" name="Rectangle 169"/>
          <p:cNvSpPr/>
          <p:nvPr/>
        </p:nvSpPr>
        <p:spPr>
          <a:xfrm>
            <a:off x="9464724" y="1501610"/>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l" defTabSz="1218836" rtl="0" eaLnBrk="1" fontAlgn="base" latinLnBrk="0" hangingPunct="1">
              <a:lnSpc>
                <a:spcPct val="100000"/>
              </a:lnSpc>
              <a:spcBef>
                <a:spcPts val="0"/>
              </a:spcBef>
              <a:spcAft>
                <a:spcPct val="0"/>
              </a:spcAft>
              <a:buClrTx/>
              <a:buSzTx/>
              <a:buFontTx/>
              <a:buNone/>
              <a:tabLst/>
              <a:defRPr/>
            </a:pPr>
            <a:r>
              <a:rPr kumimoji="0" lang="en-US" sz="20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Software</a:t>
            </a:r>
          </a:p>
          <a:p>
            <a:pPr marL="0" marR="0" lvl="0" indent="0" algn="l" defTabSz="121893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 as a Service )</a:t>
            </a:r>
          </a:p>
        </p:txBody>
      </p:sp>
      <p:sp>
        <p:nvSpPr>
          <p:cNvPr id="172" name="TextBox 64"/>
          <p:cNvSpPr txBox="1"/>
          <p:nvPr/>
        </p:nvSpPr>
        <p:spPr>
          <a:xfrm flipH="1">
            <a:off x="11387709" y="3008341"/>
            <a:ext cx="400110" cy="2874313"/>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836"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Provisioned &amp; Managed by Vendor</a:t>
            </a:r>
          </a:p>
        </p:txBody>
      </p:sp>
      <p:grpSp>
        <p:nvGrpSpPr>
          <p:cNvPr id="11" name="Group 10"/>
          <p:cNvGrpSpPr/>
          <p:nvPr/>
        </p:nvGrpSpPr>
        <p:grpSpPr>
          <a:xfrm>
            <a:off x="9524698" y="2460750"/>
            <a:ext cx="1638240" cy="3575799"/>
            <a:chOff x="9523110" y="2460749"/>
            <a:chExt cx="1638240" cy="3575799"/>
          </a:xfrm>
        </p:grpSpPr>
        <p:sp>
          <p:nvSpPr>
            <p:cNvPr id="174" name="Rectangle 173"/>
            <p:cNvSpPr/>
            <p:nvPr/>
          </p:nvSpPr>
          <p:spPr>
            <a:xfrm>
              <a:off x="9523110" y="5200731"/>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Networking</a:t>
              </a:r>
            </a:p>
          </p:txBody>
        </p:sp>
        <p:sp>
          <p:nvSpPr>
            <p:cNvPr id="175" name="Rectangle 174"/>
            <p:cNvSpPr/>
            <p:nvPr/>
          </p:nvSpPr>
          <p:spPr>
            <a:xfrm>
              <a:off x="9523110" y="4745912"/>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Compute</a:t>
              </a:r>
            </a:p>
          </p:txBody>
        </p:sp>
        <p:sp>
          <p:nvSpPr>
            <p:cNvPr id="177" name="Rectangle 176"/>
            <p:cNvSpPr/>
            <p:nvPr/>
          </p:nvSpPr>
          <p:spPr>
            <a:xfrm>
              <a:off x="9523110" y="4280025"/>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Virtual Machine</a:t>
              </a:r>
            </a:p>
          </p:txBody>
        </p:sp>
        <p:sp>
          <p:nvSpPr>
            <p:cNvPr id="178" name="Rectangle 177"/>
            <p:cNvSpPr/>
            <p:nvPr/>
          </p:nvSpPr>
          <p:spPr>
            <a:xfrm>
              <a:off x="9523110" y="3825206"/>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Operating System</a:t>
              </a:r>
            </a:p>
          </p:txBody>
        </p:sp>
        <p:sp>
          <p:nvSpPr>
            <p:cNvPr id="180" name="Rectangle 179"/>
            <p:cNvSpPr/>
            <p:nvPr/>
          </p:nvSpPr>
          <p:spPr>
            <a:xfrm>
              <a:off x="9523110" y="2460749"/>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Data &amp; Access</a:t>
              </a:r>
            </a:p>
          </p:txBody>
        </p:sp>
        <p:sp>
          <p:nvSpPr>
            <p:cNvPr id="181" name="Rectangle 180"/>
            <p:cNvSpPr/>
            <p:nvPr/>
          </p:nvSpPr>
          <p:spPr>
            <a:xfrm>
              <a:off x="9523110" y="3370387"/>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Runtime</a:t>
              </a:r>
            </a:p>
          </p:txBody>
        </p:sp>
        <p:sp>
          <p:nvSpPr>
            <p:cNvPr id="182" name="Rectangle 181"/>
            <p:cNvSpPr/>
            <p:nvPr/>
          </p:nvSpPr>
          <p:spPr>
            <a:xfrm>
              <a:off x="9523110" y="2915568"/>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Applications</a:t>
              </a:r>
            </a:p>
          </p:txBody>
        </p:sp>
        <p:sp>
          <p:nvSpPr>
            <p:cNvPr id="176" name="Rectangle 175"/>
            <p:cNvSpPr/>
            <p:nvPr/>
          </p:nvSpPr>
          <p:spPr>
            <a:xfrm>
              <a:off x="9523110" y="5655548"/>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Storage</a:t>
              </a:r>
            </a:p>
          </p:txBody>
        </p:sp>
      </p:grpSp>
      <p:sp>
        <p:nvSpPr>
          <p:cNvPr id="64" name="Left Brace 63"/>
          <p:cNvSpPr/>
          <p:nvPr/>
        </p:nvSpPr>
        <p:spPr>
          <a:xfrm flipH="1">
            <a:off x="11181463" y="2861103"/>
            <a:ext cx="206246" cy="3213707"/>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7" name="Rectangle 66"/>
          <p:cNvSpPr/>
          <p:nvPr/>
        </p:nvSpPr>
        <p:spPr bwMode="auto">
          <a:xfrm flipH="1">
            <a:off x="252797" y="1244462"/>
            <a:ext cx="2955496" cy="513986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marL="0" marR="0" lvl="0" indent="0" algn="ctr" defTabSz="91378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 name="TextBox 58"/>
          <p:cNvSpPr txBox="1"/>
          <p:nvPr/>
        </p:nvSpPr>
        <p:spPr>
          <a:xfrm>
            <a:off x="3661291" y="4846263"/>
            <a:ext cx="830997" cy="942759"/>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836"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Microsoft </a:t>
            </a:r>
          </a:p>
          <a:p>
            <a:pPr marL="0" marR="0" lvl="1" indent="0" algn="ctr" defTabSz="1218836"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 Provisions</a:t>
            </a:r>
            <a:b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br>
            <a:endPar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endParaRPr>
          </a:p>
        </p:txBody>
      </p:sp>
      <p:sp>
        <p:nvSpPr>
          <p:cNvPr id="8" name="Left Bracket 7"/>
          <p:cNvSpPr/>
          <p:nvPr/>
        </p:nvSpPr>
        <p:spPr>
          <a:xfrm>
            <a:off x="4286075" y="4724823"/>
            <a:ext cx="95815" cy="1333645"/>
          </a:xfrm>
          <a:prstGeom prst="leftBracket">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0" name="Straight Connector 9"/>
          <p:cNvCxnSpPr/>
          <p:nvPr/>
        </p:nvCxnSpPr>
        <p:spPr>
          <a:xfrm>
            <a:off x="4187700" y="5364535"/>
            <a:ext cx="107679"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9" name="Left Brace 78"/>
          <p:cNvSpPr/>
          <p:nvPr/>
        </p:nvSpPr>
        <p:spPr>
          <a:xfrm>
            <a:off x="9321891" y="2413083"/>
            <a:ext cx="184282" cy="473868"/>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marL="0" marR="0" lvl="0" indent="0" algn="ctr" defTabSz="121893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0" name="TextBox 60"/>
          <p:cNvSpPr txBox="1"/>
          <p:nvPr/>
        </p:nvSpPr>
        <p:spPr>
          <a:xfrm>
            <a:off x="8969679" y="2099076"/>
            <a:ext cx="400110" cy="107843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836"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You Manage</a:t>
            </a:r>
          </a:p>
        </p:txBody>
      </p:sp>
      <p:sp>
        <p:nvSpPr>
          <p:cNvPr id="76" name="Rectangle 75"/>
          <p:cNvSpPr/>
          <p:nvPr/>
        </p:nvSpPr>
        <p:spPr bwMode="auto">
          <a:xfrm>
            <a:off x="4381890" y="6384326"/>
            <a:ext cx="1668386" cy="48108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marL="0" marR="0" lvl="0" indent="0" algn="ctr" defTabSz="91378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Host</a:t>
            </a:r>
          </a:p>
        </p:txBody>
      </p:sp>
      <p:sp>
        <p:nvSpPr>
          <p:cNvPr id="77" name="Rectangle 76"/>
          <p:cNvSpPr/>
          <p:nvPr/>
        </p:nvSpPr>
        <p:spPr bwMode="auto">
          <a:xfrm>
            <a:off x="6937984" y="6400934"/>
            <a:ext cx="1668386" cy="48108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marL="0" marR="0" lvl="0" indent="0" algn="ctr" defTabSz="91378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Develop</a:t>
            </a:r>
          </a:p>
        </p:txBody>
      </p:sp>
      <p:sp>
        <p:nvSpPr>
          <p:cNvPr id="78" name="Rectangle 77"/>
          <p:cNvSpPr/>
          <p:nvPr/>
        </p:nvSpPr>
        <p:spPr bwMode="auto">
          <a:xfrm>
            <a:off x="9494078" y="6384326"/>
            <a:ext cx="1668386" cy="48108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marL="0" marR="0" lvl="0" indent="0" algn="ctr" defTabSz="91378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Consume</a:t>
            </a:r>
          </a:p>
        </p:txBody>
      </p:sp>
    </p:spTree>
    <p:extLst>
      <p:ext uri="{BB962C8B-B14F-4D97-AF65-F5344CB8AC3E}">
        <p14:creationId xmlns:p14="http://schemas.microsoft.com/office/powerpoint/2010/main" val="132434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wipe(down)">
                                      <p:cBhvr>
                                        <p:cTn id="7" dur="500"/>
                                        <p:tgtEl>
                                          <p:spTgt spid="14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0"/>
                                        </p:tgtEl>
                                        <p:attrNameLst>
                                          <p:attrName>style.visibility</p:attrName>
                                        </p:attrNameLst>
                                      </p:cBhvr>
                                      <p:to>
                                        <p:strVal val="visible"/>
                                      </p:to>
                                    </p:set>
                                    <p:animEffect transition="in" filter="wipe(down)">
                                      <p:cBhvr>
                                        <p:cTn id="10" dur="500"/>
                                        <p:tgtEl>
                                          <p:spTgt spid="140"/>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wipe(down)">
                                      <p:cBhvr>
                                        <p:cTn id="18" dur="500"/>
                                        <p:tgtEl>
                                          <p:spTgt spid="69"/>
                                        </p:tgtEl>
                                      </p:cBhvr>
                                    </p:animEffect>
                                  </p:childTnLst>
                                </p:cTn>
                              </p:par>
                              <p:par>
                                <p:cTn id="19" presetID="16" presetClass="entr" presetSubtype="21"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42"/>
                                        </p:tgtEl>
                                        <p:attrNameLst>
                                          <p:attrName>style.visibility</p:attrName>
                                        </p:attrNameLst>
                                      </p:cBhvr>
                                      <p:to>
                                        <p:strVal val="visible"/>
                                      </p:to>
                                    </p:set>
                                    <p:animEffect transition="in" filter="wipe(down)">
                                      <p:cBhvr>
                                        <p:cTn id="29" dur="500"/>
                                        <p:tgtEl>
                                          <p:spTgt spid="142"/>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43"/>
                                        </p:tgtEl>
                                        <p:attrNameLst>
                                          <p:attrName>style.visibility</p:attrName>
                                        </p:attrNameLst>
                                      </p:cBhvr>
                                      <p:to>
                                        <p:strVal val="visible"/>
                                      </p:to>
                                    </p:set>
                                    <p:animEffect transition="in" filter="wipe(down)">
                                      <p:cBhvr>
                                        <p:cTn id="32" dur="500"/>
                                        <p:tgtEl>
                                          <p:spTgt spid="14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6"/>
                                        </p:tgtEl>
                                        <p:attrNameLst>
                                          <p:attrName>style.visibility</p:attrName>
                                        </p:attrNameLst>
                                      </p:cBhvr>
                                      <p:to>
                                        <p:strVal val="visible"/>
                                      </p:to>
                                    </p:set>
                                    <p:animEffect transition="in" filter="wipe(down)">
                                      <p:cBhvr>
                                        <p:cTn id="37" dur="500"/>
                                        <p:tgtEl>
                                          <p:spTgt spid="156"/>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wipe(down)">
                                      <p:cBhvr>
                                        <p:cTn id="40" dur="500"/>
                                        <p:tgtEl>
                                          <p:spTgt spid="155"/>
                                        </p:tgtEl>
                                      </p:cBhvr>
                                    </p:animEffect>
                                  </p:childTnLst>
                                </p:cTn>
                              </p:par>
                              <p:par>
                                <p:cTn id="41" presetID="22" presetClass="entr" presetSubtype="4"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down)">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57"/>
                                        </p:tgtEl>
                                        <p:attrNameLst>
                                          <p:attrName>style.visibility</p:attrName>
                                        </p:attrNameLst>
                                      </p:cBhvr>
                                      <p:to>
                                        <p:strVal val="visible"/>
                                      </p:to>
                                    </p:set>
                                    <p:animEffect transition="in" filter="wipe(down)">
                                      <p:cBhvr>
                                        <p:cTn id="48" dur="500"/>
                                        <p:tgtEl>
                                          <p:spTgt spid="15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58"/>
                                        </p:tgtEl>
                                        <p:attrNameLst>
                                          <p:attrName>style.visibility</p:attrName>
                                        </p:attrNameLst>
                                      </p:cBhvr>
                                      <p:to>
                                        <p:strVal val="visible"/>
                                      </p:to>
                                    </p:set>
                                    <p:animEffect transition="in" filter="wipe(down)">
                                      <p:cBhvr>
                                        <p:cTn id="51" dur="500"/>
                                        <p:tgtEl>
                                          <p:spTgt spid="15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72"/>
                                        </p:tgtEl>
                                        <p:attrNameLst>
                                          <p:attrName>style.visibility</p:attrName>
                                        </p:attrNameLst>
                                      </p:cBhvr>
                                      <p:to>
                                        <p:strVal val="visible"/>
                                      </p:to>
                                    </p:set>
                                    <p:animEffect transition="in" filter="wipe(down)">
                                      <p:cBhvr>
                                        <p:cTn id="56" dur="500"/>
                                        <p:tgtEl>
                                          <p:spTgt spid="172"/>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wipe(down)">
                                      <p:cBhvr>
                                        <p:cTn id="59" dur="500"/>
                                        <p:tgtEl>
                                          <p:spTgt spid="64"/>
                                        </p:tgtEl>
                                      </p:cBhvr>
                                    </p:animEffect>
                                  </p:childTnLst>
                                </p:cTn>
                              </p:par>
                              <p:par>
                                <p:cTn id="60" presetID="22" presetClass="entr" presetSubtype="4" fill="hold"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ipe(down)">
                                      <p:cBhvr>
                                        <p:cTn id="62" dur="500"/>
                                        <p:tgtEl>
                                          <p:spTgt spid="1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wipe(down)">
                                      <p:cBhvr>
                                        <p:cTn id="67" dur="500"/>
                                        <p:tgtEl>
                                          <p:spTgt spid="79"/>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80"/>
                                        </p:tgtEl>
                                        <p:attrNameLst>
                                          <p:attrName>style.visibility</p:attrName>
                                        </p:attrNameLst>
                                      </p:cBhvr>
                                      <p:to>
                                        <p:strVal val="visible"/>
                                      </p:to>
                                    </p:set>
                                    <p:animEffect transition="in" filter="wipe(down)">
                                      <p:cBhvr>
                                        <p:cTn id="7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1" grpId="0"/>
      <p:bldP spid="142" grpId="0" animBg="1"/>
      <p:bldP spid="143" grpId="0"/>
      <p:bldP spid="155" grpId="0" animBg="1"/>
      <p:bldP spid="156" grpId="0"/>
      <p:bldP spid="157" grpId="0" animBg="1"/>
      <p:bldP spid="158" grpId="0"/>
      <p:bldP spid="172" grpId="0"/>
      <p:bldP spid="64" grpId="0" animBg="1"/>
      <p:bldP spid="69" grpId="0"/>
      <p:bldP spid="8" grpId="0" animBg="1"/>
      <p:bldP spid="79" grpId="0" animBg="1"/>
      <p:bldP spid="8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text on a whiteboard&#10;&#10;Description generated with high confidence">
            <a:extLst>
              <a:ext uri="{FF2B5EF4-FFF2-40B4-BE49-F238E27FC236}">
                <a16:creationId xmlns:a16="http://schemas.microsoft.com/office/drawing/2014/main" id="{1054546B-289A-4163-A221-24A447F724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954" y="0"/>
            <a:ext cx="5996066" cy="6862419"/>
          </a:xfrm>
          <a:prstGeom prst="rect">
            <a:avLst/>
          </a:prstGeom>
        </p:spPr>
      </p:pic>
    </p:spTree>
    <p:extLst>
      <p:ext uri="{BB962C8B-B14F-4D97-AF65-F5344CB8AC3E}">
        <p14:creationId xmlns:p14="http://schemas.microsoft.com/office/powerpoint/2010/main" val="7643433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p:nvPr/>
        </p:nvSpPr>
        <p:spPr bwMode="auto">
          <a:xfrm>
            <a:off x="130258" y="105230"/>
            <a:ext cx="11874129" cy="462288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370"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Platform Services</a:t>
            </a:r>
          </a:p>
        </p:txBody>
      </p:sp>
      <p:sp>
        <p:nvSpPr>
          <p:cNvPr id="87" name="Rectangle 86"/>
          <p:cNvSpPr/>
          <p:nvPr/>
        </p:nvSpPr>
        <p:spPr bwMode="auto">
          <a:xfrm>
            <a:off x="5522" y="4513210"/>
            <a:ext cx="12188542" cy="237246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89617"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370"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Infrastructure Services</a:t>
            </a:r>
          </a:p>
        </p:txBody>
      </p:sp>
      <p:sp>
        <p:nvSpPr>
          <p:cNvPr id="31" name="Rectangle 30"/>
          <p:cNvSpPr/>
          <p:nvPr/>
        </p:nvSpPr>
        <p:spPr bwMode="auto">
          <a:xfrm>
            <a:off x="130258" y="4847324"/>
            <a:ext cx="2576756" cy="77365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89630" rIns="89617"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Compute</a:t>
            </a:r>
          </a:p>
        </p:txBody>
      </p:sp>
      <p:sp>
        <p:nvSpPr>
          <p:cNvPr id="32" name="Rectangle 31"/>
          <p:cNvSpPr/>
          <p:nvPr/>
        </p:nvSpPr>
        <p:spPr bwMode="auto">
          <a:xfrm>
            <a:off x="2884618" y="4847324"/>
            <a:ext cx="2834465" cy="77405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89630" rIns="89617"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56" name="Rectangle 55"/>
          <p:cNvSpPr/>
          <p:nvPr/>
        </p:nvSpPr>
        <p:spPr bwMode="auto">
          <a:xfrm>
            <a:off x="-134835" y="5747550"/>
            <a:ext cx="12389892" cy="1075537"/>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89617"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370"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Datacenter Infrastructure</a:t>
            </a:r>
          </a:p>
        </p:txBody>
      </p:sp>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37676" y="6182037"/>
            <a:ext cx="764734" cy="764734"/>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26929" y="6182037"/>
            <a:ext cx="764734" cy="764734"/>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16184" y="6182037"/>
            <a:ext cx="764734" cy="764734"/>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00869" y="6182037"/>
            <a:ext cx="764734" cy="764734"/>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490123" y="6182037"/>
            <a:ext cx="764734" cy="764734"/>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279378" y="6182037"/>
            <a:ext cx="764734" cy="764734"/>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068633" y="6182037"/>
            <a:ext cx="764734" cy="764734"/>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857886" y="6182037"/>
            <a:ext cx="764734" cy="764734"/>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647142" y="6182037"/>
            <a:ext cx="764734" cy="764734"/>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436395" y="6182037"/>
            <a:ext cx="764734" cy="764734"/>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225650" y="6182037"/>
            <a:ext cx="764734" cy="764734"/>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014904" y="6182037"/>
            <a:ext cx="764734" cy="764734"/>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804159" y="6182037"/>
            <a:ext cx="764734" cy="764734"/>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593413" y="6182037"/>
            <a:ext cx="764734" cy="764734"/>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40835" y="6182037"/>
            <a:ext cx="764734" cy="764734"/>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8420" y="6182037"/>
            <a:ext cx="764734" cy="764734"/>
          </a:xfrm>
          <a:prstGeom prst="rect">
            <a:avLst/>
          </a:prstGeom>
        </p:spPr>
      </p:pic>
      <p:sp>
        <p:nvSpPr>
          <p:cNvPr id="41" name="Rectangle 40"/>
          <p:cNvSpPr/>
          <p:nvPr/>
        </p:nvSpPr>
        <p:spPr bwMode="auto">
          <a:xfrm>
            <a:off x="4339229" y="536352"/>
            <a:ext cx="2149415" cy="2141405"/>
          </a:xfrm>
          <a:prstGeom prst="rect">
            <a:avLst/>
          </a:prstGeom>
          <a:solidFill>
            <a:schemeClr val="bg1">
              <a:alpha val="1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Application Platform</a:t>
            </a:r>
          </a:p>
        </p:txBody>
      </p:sp>
      <p:grpSp>
        <p:nvGrpSpPr>
          <p:cNvPr id="137" name="Group 136"/>
          <p:cNvGrpSpPr/>
          <p:nvPr/>
        </p:nvGrpSpPr>
        <p:grpSpPr>
          <a:xfrm>
            <a:off x="4599123" y="1022387"/>
            <a:ext cx="988436" cy="310652"/>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Web</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Apps</a:t>
              </a:r>
            </a:p>
            <a:p>
              <a:pPr defTabSz="913599" eaLnBrk="0" fontAlgn="base" hangingPunct="0">
                <a:lnSpc>
                  <a:spcPts val="800"/>
                </a:lnSpc>
                <a:spcBef>
                  <a:spcPct val="0"/>
                </a:spcBef>
                <a:spcAft>
                  <a:spcPct val="0"/>
                </a:spcAft>
                <a:defRPr/>
              </a:pPr>
              <a:endPar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710243" y="2026656"/>
              <a:ext cx="286784" cy="286785"/>
            </a:xfrm>
            <a:prstGeom prst="rect">
              <a:avLst/>
            </a:prstGeom>
          </p:spPr>
        </p:pic>
      </p:grpSp>
      <p:grpSp>
        <p:nvGrpSpPr>
          <p:cNvPr id="138" name="Group 137"/>
          <p:cNvGrpSpPr/>
          <p:nvPr/>
        </p:nvGrpSpPr>
        <p:grpSpPr>
          <a:xfrm>
            <a:off x="5493698" y="988100"/>
            <a:ext cx="995779" cy="285290"/>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Mobile</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623016" y="1991670"/>
              <a:ext cx="291092" cy="291093"/>
            </a:xfrm>
            <a:prstGeom prst="rect">
              <a:avLst/>
            </a:prstGeom>
          </p:spPr>
        </p:pic>
      </p:grpSp>
      <p:grpSp>
        <p:nvGrpSpPr>
          <p:cNvPr id="139" name="Group 138"/>
          <p:cNvGrpSpPr/>
          <p:nvPr/>
        </p:nvGrpSpPr>
        <p:grpSpPr>
          <a:xfrm>
            <a:off x="4647005" y="1534222"/>
            <a:ext cx="998026" cy="288928"/>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API </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759099" y="2548902"/>
              <a:ext cx="294804" cy="294805"/>
            </a:xfrm>
            <a:prstGeom prst="rect">
              <a:avLst/>
            </a:prstGeom>
          </p:spPr>
        </p:pic>
      </p:grpSp>
      <p:grpSp>
        <p:nvGrpSpPr>
          <p:cNvPr id="142" name="Group 141"/>
          <p:cNvGrpSpPr/>
          <p:nvPr/>
        </p:nvGrpSpPr>
        <p:grpSpPr>
          <a:xfrm>
            <a:off x="5501959" y="1988454"/>
            <a:ext cx="983554" cy="321575"/>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Notification </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Hubs</a:t>
              </a:r>
            </a:p>
          </p:txBody>
        </p:sp>
        <p:pic>
          <p:nvPicPr>
            <p:cNvPr id="162" name="Picture 16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631444" y="3012375"/>
              <a:ext cx="289263" cy="289263"/>
            </a:xfrm>
            <a:prstGeom prst="rect">
              <a:avLst/>
            </a:prstGeom>
          </p:spPr>
        </p:pic>
      </p:grpSp>
      <p:sp>
        <p:nvSpPr>
          <p:cNvPr id="71" name="Rectangle 70"/>
          <p:cNvSpPr/>
          <p:nvPr/>
        </p:nvSpPr>
        <p:spPr bwMode="auto">
          <a:xfrm>
            <a:off x="10236754" y="206169"/>
            <a:ext cx="1538640" cy="4514586"/>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Hybrid</a:t>
            </a:r>
          </a:p>
          <a:p>
            <a:pPr algn="ctr" defTabSz="895579" fontAlgn="base">
              <a:lnSpc>
                <a:spcPct val="90000"/>
              </a:lnSpc>
              <a:defRPr/>
            </a:pPr>
            <a:r>
              <a:rPr lang="en-US" sz="1272"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Cloud</a:t>
            </a:r>
          </a:p>
        </p:txBody>
      </p:sp>
      <p:sp>
        <p:nvSpPr>
          <p:cNvPr id="206" name="TextBox 205"/>
          <p:cNvSpPr txBox="1"/>
          <p:nvPr/>
        </p:nvSpPr>
        <p:spPr>
          <a:xfrm>
            <a:off x="10829772" y="2279519"/>
            <a:ext cx="646015" cy="295104"/>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Backup</a:t>
            </a:r>
          </a:p>
        </p:txBody>
      </p:sp>
      <p:pic>
        <p:nvPicPr>
          <p:cNvPr id="207" name="Picture 206" descr="Backup Service.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489138" y="2224227"/>
            <a:ext cx="290499" cy="290499"/>
          </a:xfrm>
          <a:prstGeom prst="rect">
            <a:avLst/>
          </a:prstGeom>
        </p:spPr>
      </p:pic>
      <p:sp>
        <p:nvSpPr>
          <p:cNvPr id="208" name="TextBox 207"/>
          <p:cNvSpPr txBox="1"/>
          <p:nvPr/>
        </p:nvSpPr>
        <p:spPr>
          <a:xfrm>
            <a:off x="10838209" y="4247522"/>
            <a:ext cx="646015" cy="295104"/>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err="1">
                <a:solidFill>
                  <a:srgbClr val="FFFFFF"/>
                </a:solidFill>
                <a:latin typeface="Segoe UI" panose="020B0502040204020203" pitchFamily="34" charset="0"/>
                <a:ea typeface="Arial Unicode MS" panose="020B0604020202020204" pitchFamily="34" charset="-128"/>
                <a:cs typeface="Segoe UI" panose="020B0502040204020203" pitchFamily="34" charset="0"/>
              </a:rPr>
              <a:t>StorSimple</a:t>
            </a:r>
            <a:endPar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endParaRPr>
          </a:p>
          <a:p>
            <a:pPr defTabSz="913599" eaLnBrk="0" fontAlgn="base" hangingPunct="0">
              <a:lnSpc>
                <a:spcPts val="800"/>
              </a:lnSpc>
              <a:spcBef>
                <a:spcPct val="0"/>
              </a:spcBef>
              <a:spcAft>
                <a:spcPct val="0"/>
              </a:spcAft>
              <a:defRPr/>
            </a:pPr>
            <a:endPar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endParaRPr>
          </a:p>
        </p:txBody>
      </p:sp>
      <p:pic>
        <p:nvPicPr>
          <p:cNvPr id="209" name="Picture 208" descr="StorSimp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498529" y="4218196"/>
            <a:ext cx="281109" cy="281109"/>
          </a:xfrm>
          <a:prstGeom prst="rect">
            <a:avLst/>
          </a:prstGeom>
        </p:spPr>
      </p:pic>
      <p:sp>
        <p:nvSpPr>
          <p:cNvPr id="210" name="TextBox 209"/>
          <p:cNvSpPr txBox="1"/>
          <p:nvPr/>
        </p:nvSpPr>
        <p:spPr>
          <a:xfrm>
            <a:off x="10845188" y="3766973"/>
            <a:ext cx="646015" cy="295104"/>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Azure Site</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Recovery </a:t>
            </a:r>
          </a:p>
        </p:txBody>
      </p:sp>
      <p:pic>
        <p:nvPicPr>
          <p:cNvPr id="211" name="Picture 210" descr="Site Recovery.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507926" y="3723403"/>
            <a:ext cx="280144" cy="280144"/>
          </a:xfrm>
          <a:prstGeom prst="rect">
            <a:avLst/>
          </a:prstGeom>
        </p:spPr>
      </p:pic>
      <p:sp>
        <p:nvSpPr>
          <p:cNvPr id="212" name="TextBox 211"/>
          <p:cNvSpPr txBox="1"/>
          <p:nvPr/>
        </p:nvSpPr>
        <p:spPr>
          <a:xfrm>
            <a:off x="10830248" y="3306402"/>
            <a:ext cx="646015" cy="295104"/>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Import/Export</a:t>
            </a:r>
          </a:p>
        </p:txBody>
      </p:sp>
      <p:pic>
        <p:nvPicPr>
          <p:cNvPr id="213" name="Picture 212" descr="Storage (Azure).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499161" y="3286744"/>
            <a:ext cx="281036" cy="281036"/>
          </a:xfrm>
          <a:prstGeom prst="rect">
            <a:avLst/>
          </a:prstGeom>
        </p:spPr>
      </p:pic>
      <p:sp>
        <p:nvSpPr>
          <p:cNvPr id="33" name="Rectangle 32"/>
          <p:cNvSpPr/>
          <p:nvPr/>
        </p:nvSpPr>
        <p:spPr bwMode="auto">
          <a:xfrm>
            <a:off x="5896686" y="4846922"/>
            <a:ext cx="6166317" cy="77405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89630" rIns="89617"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37" name="Rectangle 36"/>
          <p:cNvSpPr/>
          <p:nvPr/>
        </p:nvSpPr>
        <p:spPr bwMode="auto">
          <a:xfrm>
            <a:off x="6613379" y="536351"/>
            <a:ext cx="3469170" cy="1309118"/>
          </a:xfrm>
          <a:prstGeom prst="rect">
            <a:avLst/>
          </a:prstGeom>
          <a:solidFill>
            <a:schemeClr val="bg1">
              <a:alpha val="1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Data</a:t>
            </a:r>
          </a:p>
        </p:txBody>
      </p:sp>
      <p:grpSp>
        <p:nvGrpSpPr>
          <p:cNvPr id="388" name="Group 387"/>
          <p:cNvGrpSpPr/>
          <p:nvPr/>
        </p:nvGrpSpPr>
        <p:grpSpPr>
          <a:xfrm>
            <a:off x="6790682" y="886793"/>
            <a:ext cx="1031343" cy="317724"/>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SQL </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Database</a:t>
              </a:r>
            </a:p>
          </p:txBody>
        </p:sp>
        <p:pic>
          <p:nvPicPr>
            <p:cNvPr id="172" name="Picture 1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470741" y="3254791"/>
              <a:ext cx="296809" cy="296809"/>
            </a:xfrm>
            <a:prstGeom prst="rect">
              <a:avLst/>
            </a:prstGeom>
          </p:spPr>
        </p:pic>
      </p:grpSp>
      <p:grpSp>
        <p:nvGrpSpPr>
          <p:cNvPr id="390" name="Group 389"/>
          <p:cNvGrpSpPr/>
          <p:nvPr/>
        </p:nvGrpSpPr>
        <p:grpSpPr>
          <a:xfrm>
            <a:off x="8870313" y="925905"/>
            <a:ext cx="973254" cy="345542"/>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DocumentDB</a:t>
              </a:r>
            </a:p>
          </p:txBody>
        </p:sp>
        <p:pic>
          <p:nvPicPr>
            <p:cNvPr id="174" name="Picture 17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592674" y="3294699"/>
              <a:ext cx="290620" cy="290619"/>
            </a:xfrm>
            <a:prstGeom prst="rect">
              <a:avLst/>
            </a:prstGeom>
          </p:spPr>
        </p:pic>
      </p:grpSp>
      <p:grpSp>
        <p:nvGrpSpPr>
          <p:cNvPr id="391" name="Group 390"/>
          <p:cNvGrpSpPr/>
          <p:nvPr/>
        </p:nvGrpSpPr>
        <p:grpSpPr>
          <a:xfrm>
            <a:off x="7890308" y="1401045"/>
            <a:ext cx="991593" cy="312483"/>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Redis </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Cache</a:t>
              </a:r>
            </a:p>
          </p:txBody>
        </p:sp>
        <p:pic>
          <p:nvPicPr>
            <p:cNvPr id="176" name="Picture 17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523064" y="3779505"/>
              <a:ext cx="289282" cy="289282"/>
            </a:xfrm>
            <a:prstGeom prst="rect">
              <a:avLst/>
            </a:prstGeom>
          </p:spPr>
        </p:pic>
      </p:grpSp>
      <p:grpSp>
        <p:nvGrpSpPr>
          <p:cNvPr id="392" name="Group 391"/>
          <p:cNvGrpSpPr/>
          <p:nvPr/>
        </p:nvGrpSpPr>
        <p:grpSpPr>
          <a:xfrm>
            <a:off x="9374305" y="1396949"/>
            <a:ext cx="991394" cy="318216"/>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Azure</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Search</a:t>
              </a:r>
            </a:p>
            <a:p>
              <a:pPr defTabSz="913599" eaLnBrk="0" fontAlgn="base" hangingPunct="0">
                <a:lnSpc>
                  <a:spcPts val="800"/>
                </a:lnSpc>
                <a:spcBef>
                  <a:spcPct val="0"/>
                </a:spcBef>
                <a:spcAft>
                  <a:spcPct val="0"/>
                </a:spcAft>
                <a:defRPr/>
              </a:pPr>
              <a:endPar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endParaRPr>
            </a:p>
          </p:txBody>
        </p:sp>
        <p:pic>
          <p:nvPicPr>
            <p:cNvPr id="178" name="Picture 17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1106918" y="3775325"/>
              <a:ext cx="293993" cy="293993"/>
            </a:xfrm>
            <a:prstGeom prst="rect">
              <a:avLst/>
            </a:prstGeom>
          </p:spPr>
        </p:pic>
      </p:grpSp>
      <p:grpSp>
        <p:nvGrpSpPr>
          <p:cNvPr id="393" name="Group 392"/>
          <p:cNvGrpSpPr/>
          <p:nvPr/>
        </p:nvGrpSpPr>
        <p:grpSpPr>
          <a:xfrm>
            <a:off x="8597303" y="1398779"/>
            <a:ext cx="1016599" cy="31221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Storage</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Tables</a:t>
              </a:r>
            </a:p>
          </p:txBody>
        </p:sp>
        <p:pic>
          <p:nvPicPr>
            <p:cNvPr id="180" name="Picture 179" descr="Storage tabl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0314110" y="3777193"/>
              <a:ext cx="288561" cy="288560"/>
            </a:xfrm>
            <a:prstGeom prst="rect">
              <a:avLst/>
            </a:prstGeom>
          </p:spPr>
        </p:pic>
      </p:grpSp>
      <p:grpSp>
        <p:nvGrpSpPr>
          <p:cNvPr id="389" name="Group 388"/>
          <p:cNvGrpSpPr/>
          <p:nvPr/>
        </p:nvGrpSpPr>
        <p:grpSpPr>
          <a:xfrm>
            <a:off x="7873787" y="923311"/>
            <a:ext cx="757944" cy="346988"/>
            <a:chOff x="9575877" y="3292053"/>
            <a:chExt cx="773361" cy="354046"/>
          </a:xfrm>
        </p:grpSpPr>
        <p:pic>
          <p:nvPicPr>
            <p:cNvPr id="17" name="Picture 16"/>
            <p:cNvPicPr>
              <a:picLocks noChangeAspect="1"/>
            </p:cNvPicPr>
            <p:nvPr/>
          </p:nvPicPr>
          <p:blipFill>
            <a:blip r:embed="rId17"/>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SQL Data</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Warehouse</a:t>
              </a:r>
            </a:p>
          </p:txBody>
        </p:sp>
      </p:grpSp>
      <p:sp>
        <p:nvSpPr>
          <p:cNvPr id="9" name="Freeform 8"/>
          <p:cNvSpPr/>
          <p:nvPr/>
        </p:nvSpPr>
        <p:spPr bwMode="auto">
          <a:xfrm>
            <a:off x="10968619" y="2681059"/>
            <a:ext cx="67680" cy="3795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042">
              <a:defRPr/>
            </a:pPr>
            <a:endParaRPr lang="en-US" sz="1765" kern="0">
              <a:solidFill>
                <a:srgbClr val="FFFFFF"/>
              </a:solidFill>
              <a:latin typeface="Segoe UI" panose="020B0502040204020203" pitchFamily="34" charset="0"/>
              <a:cs typeface="Segoe UI" panose="020B0502040204020203" pitchFamily="34" charset="0"/>
            </a:endParaRPr>
          </a:p>
        </p:txBody>
      </p:sp>
      <p:sp>
        <p:nvSpPr>
          <p:cNvPr id="197" name="TextBox 196"/>
          <p:cNvSpPr txBox="1"/>
          <p:nvPr/>
        </p:nvSpPr>
        <p:spPr>
          <a:xfrm>
            <a:off x="10846769" y="779286"/>
            <a:ext cx="646015" cy="295103"/>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Azure AD </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Health Monitoring</a:t>
            </a:r>
          </a:p>
        </p:txBody>
      </p:sp>
      <p:grpSp>
        <p:nvGrpSpPr>
          <p:cNvPr id="229" name="Group 228"/>
          <p:cNvGrpSpPr/>
          <p:nvPr/>
        </p:nvGrpSpPr>
        <p:grpSpPr>
          <a:xfrm>
            <a:off x="10492695" y="765537"/>
            <a:ext cx="304413" cy="654526"/>
            <a:chOff x="10740783" y="736599"/>
            <a:chExt cx="310605" cy="667839"/>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5956344" y="5141628"/>
            <a:ext cx="826745" cy="33927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dirty="0">
                <a:solidFill>
                  <a:srgbClr val="FFFFFF"/>
                </a:solidFill>
                <a:latin typeface="Segoe UI" panose="020B0502040204020203" pitchFamily="34" charset="0"/>
                <a:ea typeface="Segoe UI" panose="020B0502040204020203" pitchFamily="34" charset="0"/>
                <a:cs typeface="Segoe UI" panose="020B0502040204020203" pitchFamily="34" charset="0"/>
              </a:rPr>
              <a:t>Virtual Network</a:t>
            </a:r>
          </a:p>
        </p:txBody>
      </p:sp>
      <p:pic>
        <p:nvPicPr>
          <p:cNvPr id="227" name="Picture 226"/>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5965875" y="5161857"/>
            <a:ext cx="262365" cy="262365"/>
          </a:xfrm>
          <a:prstGeom prst="rect">
            <a:avLst/>
          </a:prstGeom>
          <a:noFill/>
        </p:spPr>
      </p:pic>
      <p:sp>
        <p:nvSpPr>
          <p:cNvPr id="27" name="Rectangle 26"/>
          <p:cNvSpPr/>
          <p:nvPr/>
        </p:nvSpPr>
        <p:spPr bwMode="auto">
          <a:xfrm>
            <a:off x="8396936" y="5184808"/>
            <a:ext cx="907060" cy="33952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17924" rIns="0" bIns="89617" numCol="1" spcCol="0" rtlCol="0" fromWordArt="0" anchor="t" anchorCtr="0" forceAA="0" compatLnSpc="1">
            <a:prstTxWarp prst="textNoShape">
              <a:avLst/>
            </a:prstTxWarp>
            <a:noAutofit/>
          </a:bodyPr>
          <a:lstStyle/>
          <a:p>
            <a:pPr defTabSz="895579" fontAlgn="base">
              <a:lnSpc>
                <a:spcPct val="90000"/>
              </a:lnSpc>
              <a:defRPr/>
            </a:pPr>
            <a:r>
              <a:rPr lang="en-US" sz="784" kern="0" dirty="0">
                <a:solidFill>
                  <a:srgbClr val="FFFFFF"/>
                </a:solidFill>
                <a:latin typeface="Segoe UI" panose="020B0502040204020203" pitchFamily="34" charset="0"/>
                <a:ea typeface="Segoe UI" pitchFamily="34" charset="0"/>
                <a:cs typeface="Segoe UI" panose="020B0502040204020203" pitchFamily="34" charset="0"/>
              </a:rPr>
              <a:t>Express</a:t>
            </a:r>
          </a:p>
          <a:p>
            <a:pPr defTabSz="895579" fontAlgn="base">
              <a:lnSpc>
                <a:spcPct val="90000"/>
              </a:lnSpc>
              <a:defRPr/>
            </a:pPr>
            <a:r>
              <a:rPr lang="en-US" sz="784" kern="0" dirty="0">
                <a:solidFill>
                  <a:srgbClr val="FFFFFF"/>
                </a:solidFill>
                <a:latin typeface="Segoe UI" panose="020B0502040204020203" pitchFamily="34" charset="0"/>
                <a:ea typeface="Segoe UI" pitchFamily="34" charset="0"/>
                <a:cs typeface="Segoe UI" panose="020B0502040204020203" pitchFamily="34" charset="0"/>
              </a:rPr>
              <a:t>Route</a:t>
            </a:r>
          </a:p>
        </p:txBody>
      </p:sp>
      <p:pic>
        <p:nvPicPr>
          <p:cNvPr id="228" name="Picture 227"/>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399117" y="5169669"/>
            <a:ext cx="246742" cy="246742"/>
          </a:xfrm>
          <a:prstGeom prst="rect">
            <a:avLst/>
          </a:prstGeom>
          <a:noFill/>
        </p:spPr>
      </p:pic>
      <p:sp>
        <p:nvSpPr>
          <p:cNvPr id="25" name="Rectangle 24"/>
          <p:cNvSpPr/>
          <p:nvPr/>
        </p:nvSpPr>
        <p:spPr bwMode="auto">
          <a:xfrm>
            <a:off x="2966404" y="5193835"/>
            <a:ext cx="558482" cy="356182"/>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dirty="0">
                <a:solidFill>
                  <a:srgbClr val="FFFFFF"/>
                </a:solidFill>
                <a:latin typeface="Segoe UI" panose="020B0502040204020203" pitchFamily="34" charset="0"/>
                <a:ea typeface="Segoe UI" panose="020B0502040204020203" pitchFamily="34" charset="0"/>
                <a:cs typeface="Segoe UI" panose="020B0502040204020203" pitchFamily="34" charset="0"/>
              </a:rPr>
              <a:t>Blob</a:t>
            </a:r>
          </a:p>
        </p:txBody>
      </p:sp>
      <p:pic>
        <p:nvPicPr>
          <p:cNvPr id="232" name="Picture 231"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2977829" y="5180827"/>
            <a:ext cx="242242" cy="242243"/>
          </a:xfrm>
          <a:prstGeom prst="rect">
            <a:avLst/>
          </a:prstGeom>
          <a:noFill/>
        </p:spPr>
      </p:pic>
      <p:sp>
        <p:nvSpPr>
          <p:cNvPr id="26" name="Rectangle 25"/>
          <p:cNvSpPr/>
          <p:nvPr/>
        </p:nvSpPr>
        <p:spPr bwMode="auto">
          <a:xfrm>
            <a:off x="4446431" y="5198662"/>
            <a:ext cx="559704" cy="356182"/>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dirty="0">
                <a:solidFill>
                  <a:srgbClr val="FFFFFF"/>
                </a:solidFill>
                <a:latin typeface="Segoe UI" panose="020B0502040204020203" pitchFamily="34" charset="0"/>
                <a:ea typeface="Segoe UI" panose="020B0502040204020203" pitchFamily="34" charset="0"/>
                <a:cs typeface="Segoe UI" panose="020B0502040204020203" pitchFamily="34" charset="0"/>
              </a:rPr>
              <a:t>Files</a:t>
            </a:r>
          </a:p>
        </p:txBody>
      </p:sp>
      <p:pic>
        <p:nvPicPr>
          <p:cNvPr id="233" name="Picture 232"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4457486" y="5185654"/>
            <a:ext cx="242242" cy="242243"/>
          </a:xfrm>
          <a:prstGeom prst="rect">
            <a:avLst/>
          </a:prstGeom>
          <a:noFill/>
        </p:spPr>
      </p:pic>
      <p:sp>
        <p:nvSpPr>
          <p:cNvPr id="61" name="Rectangle 60"/>
          <p:cNvSpPr/>
          <p:nvPr/>
        </p:nvSpPr>
        <p:spPr bwMode="auto">
          <a:xfrm>
            <a:off x="5078587" y="5193833"/>
            <a:ext cx="603161" cy="356182"/>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dirty="0">
                <a:solidFill>
                  <a:srgbClr val="FFFFFF"/>
                </a:solidFill>
                <a:latin typeface="Segoe UI" panose="020B0502040204020203" pitchFamily="34" charset="0"/>
                <a:ea typeface="Segoe UI" panose="020B0502040204020203" pitchFamily="34" charset="0"/>
                <a:cs typeface="Segoe UI" panose="020B0502040204020203" pitchFamily="34" charset="0"/>
              </a:rPr>
              <a:t>Disks</a:t>
            </a:r>
          </a:p>
        </p:txBody>
      </p:sp>
      <p:pic>
        <p:nvPicPr>
          <p:cNvPr id="234" name="Picture 23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5082190" y="5180827"/>
            <a:ext cx="242242" cy="242243"/>
          </a:xfrm>
          <a:prstGeom prst="rect">
            <a:avLst/>
          </a:prstGeom>
          <a:noFill/>
        </p:spPr>
      </p:pic>
      <p:sp>
        <p:nvSpPr>
          <p:cNvPr id="43" name="Rectangle 42"/>
          <p:cNvSpPr/>
          <p:nvPr/>
        </p:nvSpPr>
        <p:spPr bwMode="auto">
          <a:xfrm>
            <a:off x="273301" y="5205428"/>
            <a:ext cx="1126864" cy="34896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dirty="0">
                <a:solidFill>
                  <a:srgbClr val="FFFFFF"/>
                </a:solidFill>
                <a:latin typeface="Segoe UI" panose="020B0502040204020203" pitchFamily="34" charset="0"/>
                <a:ea typeface="Segoe UI" panose="020B0502040204020203" pitchFamily="34" charset="0"/>
                <a:cs typeface="Segoe UI" panose="020B0502040204020203" pitchFamily="34" charset="0"/>
              </a:rPr>
              <a:t>Virtual Machines</a:t>
            </a:r>
          </a:p>
        </p:txBody>
      </p:sp>
      <p:pic>
        <p:nvPicPr>
          <p:cNvPr id="235" name="Picture 234"/>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250245" y="5190686"/>
            <a:ext cx="256366" cy="256367"/>
          </a:xfrm>
          <a:prstGeom prst="rect">
            <a:avLst/>
          </a:prstGeom>
          <a:noFill/>
          <a:ln>
            <a:noFill/>
          </a:ln>
        </p:spPr>
      </p:pic>
      <p:sp>
        <p:nvSpPr>
          <p:cNvPr id="236" name="TextBox 235"/>
          <p:cNvSpPr txBox="1"/>
          <p:nvPr/>
        </p:nvSpPr>
        <p:spPr>
          <a:xfrm>
            <a:off x="10846769" y="1221897"/>
            <a:ext cx="646015" cy="295104"/>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AD Privileged</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Identity </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Management</a:t>
            </a:r>
          </a:p>
        </p:txBody>
      </p:sp>
      <p:pic>
        <p:nvPicPr>
          <p:cNvPr id="272" name="Picture 271"/>
          <p:cNvPicPr>
            <a:picLocks noChangeAspect="1"/>
          </p:cNvPicPr>
          <p:nvPr/>
        </p:nvPicPr>
        <p:blipFill>
          <a:blip r:embed="rId23"/>
          <a:stretch>
            <a:fillRect/>
          </a:stretch>
        </p:blipFill>
        <p:spPr>
          <a:xfrm>
            <a:off x="10487162" y="1243033"/>
            <a:ext cx="240563" cy="311587"/>
          </a:xfrm>
          <a:prstGeom prst="rect">
            <a:avLst/>
          </a:prstGeom>
        </p:spPr>
      </p:pic>
      <p:sp>
        <p:nvSpPr>
          <p:cNvPr id="28" name="Rectangle 27"/>
          <p:cNvSpPr/>
          <p:nvPr/>
        </p:nvSpPr>
        <p:spPr bwMode="auto">
          <a:xfrm>
            <a:off x="9311418" y="5141302"/>
            <a:ext cx="903269" cy="33952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dirty="0">
                <a:solidFill>
                  <a:srgbClr val="FFFFFF"/>
                </a:solidFill>
                <a:latin typeface="Segoe UI" panose="020B0502040204020203" pitchFamily="34" charset="0"/>
                <a:ea typeface="Segoe UI" panose="020B0502040204020203" pitchFamily="34" charset="0"/>
                <a:cs typeface="Segoe UI" panose="020B0502040204020203" pitchFamily="34" charset="0"/>
              </a:rPr>
              <a:t>Traffic Manager</a:t>
            </a:r>
          </a:p>
        </p:txBody>
      </p:sp>
      <p:pic>
        <p:nvPicPr>
          <p:cNvPr id="89" name="Picture 88"/>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358271" y="5190072"/>
            <a:ext cx="205938" cy="205938"/>
          </a:xfrm>
          <a:prstGeom prst="rect">
            <a:avLst/>
          </a:prstGeom>
          <a:noFill/>
        </p:spPr>
      </p:pic>
      <p:sp>
        <p:nvSpPr>
          <p:cNvPr id="247" name="Rectangle 246"/>
          <p:cNvSpPr/>
          <p:nvPr/>
        </p:nvSpPr>
        <p:spPr bwMode="auto">
          <a:xfrm>
            <a:off x="11151342" y="5141302"/>
            <a:ext cx="853046" cy="33952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35847"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dirty="0">
                <a:solidFill>
                  <a:srgbClr val="FFFFFF"/>
                </a:solidFill>
                <a:latin typeface="Segoe UI" panose="020B0502040204020203" pitchFamily="34" charset="0"/>
                <a:ea typeface="Segoe UI" pitchFamily="34" charset="0"/>
                <a:cs typeface="Segoe UI" panose="020B0502040204020203" pitchFamily="34" charset="0"/>
              </a:rPr>
              <a:t>App</a:t>
            </a:r>
          </a:p>
          <a:p>
            <a:pPr defTabSz="895579" fontAlgn="base">
              <a:lnSpc>
                <a:spcPct val="90000"/>
              </a:lnSpc>
              <a:defRPr/>
            </a:pPr>
            <a:r>
              <a:rPr lang="en-US" sz="784" kern="0" dirty="0">
                <a:solidFill>
                  <a:srgbClr val="FFFFFF"/>
                </a:solidFill>
                <a:latin typeface="Segoe UI" panose="020B0502040204020203" pitchFamily="34" charset="0"/>
                <a:ea typeface="Segoe UI" pitchFamily="34" charset="0"/>
                <a:cs typeface="Segoe UI" panose="020B0502040204020203" pitchFamily="34" charset="0"/>
              </a:rPr>
              <a:t>Gateway</a:t>
            </a:r>
          </a:p>
        </p:txBody>
      </p:sp>
      <p:sp>
        <p:nvSpPr>
          <p:cNvPr id="327" name="Freeform 326"/>
          <p:cNvSpPr/>
          <p:nvPr/>
        </p:nvSpPr>
        <p:spPr bwMode="auto">
          <a:xfrm rot="2700000">
            <a:off x="11200500" y="5200872"/>
            <a:ext cx="184339" cy="18433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329" name="TextBox 328"/>
          <p:cNvSpPr txBox="1"/>
          <p:nvPr/>
        </p:nvSpPr>
        <p:spPr>
          <a:xfrm>
            <a:off x="10841658" y="2754997"/>
            <a:ext cx="646015" cy="295104"/>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Operational</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Analytics</a:t>
            </a:r>
          </a:p>
        </p:txBody>
      </p:sp>
      <p:pic>
        <p:nvPicPr>
          <p:cNvPr id="330" name="Picture 329" descr="Operational Insight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10490629" y="2710593"/>
            <a:ext cx="274644" cy="274645"/>
          </a:xfrm>
          <a:prstGeom prst="rect">
            <a:avLst/>
          </a:prstGeom>
        </p:spPr>
      </p:pic>
      <p:sp>
        <p:nvSpPr>
          <p:cNvPr id="35" name="Rectangle 34"/>
          <p:cNvSpPr/>
          <p:nvPr/>
        </p:nvSpPr>
        <p:spPr bwMode="auto">
          <a:xfrm>
            <a:off x="1984029" y="2880929"/>
            <a:ext cx="2244028" cy="1625140"/>
          </a:xfrm>
          <a:prstGeom prst="rect">
            <a:avLst/>
          </a:prstGeom>
          <a:solidFill>
            <a:schemeClr val="bg1">
              <a:alpha val="1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Compute Services</a:t>
            </a:r>
          </a:p>
        </p:txBody>
      </p:sp>
      <p:grpSp>
        <p:nvGrpSpPr>
          <p:cNvPr id="344" name="Group 343"/>
          <p:cNvGrpSpPr/>
          <p:nvPr/>
        </p:nvGrpSpPr>
        <p:grpSpPr>
          <a:xfrm>
            <a:off x="5486108" y="1517106"/>
            <a:ext cx="981401" cy="331275"/>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Cloud </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Services</a:t>
              </a:r>
            </a:p>
          </p:txBody>
        </p:sp>
        <p:pic>
          <p:nvPicPr>
            <p:cNvPr id="146" name="Picture 145"/>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918739" y="2547997"/>
              <a:ext cx="289802" cy="289802"/>
            </a:xfrm>
            <a:prstGeom prst="rect">
              <a:avLst/>
            </a:prstGeom>
          </p:spPr>
        </p:pic>
      </p:grpSp>
      <p:grpSp>
        <p:nvGrpSpPr>
          <p:cNvPr id="345" name="Group 344"/>
          <p:cNvGrpSpPr/>
          <p:nvPr/>
        </p:nvGrpSpPr>
        <p:grpSpPr>
          <a:xfrm>
            <a:off x="2218885" y="3767986"/>
            <a:ext cx="987651" cy="313672"/>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Batch</a:t>
              </a:r>
            </a:p>
          </p:txBody>
        </p:sp>
        <p:pic>
          <p:nvPicPr>
            <p:cNvPr id="148" name="Picture 147"/>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3566502" y="2444470"/>
              <a:ext cx="303536" cy="303536"/>
            </a:xfrm>
            <a:prstGeom prst="rect">
              <a:avLst/>
            </a:prstGeom>
          </p:spPr>
        </p:pic>
      </p:grpSp>
      <p:grpSp>
        <p:nvGrpSpPr>
          <p:cNvPr id="346" name="Group 345"/>
          <p:cNvGrpSpPr/>
          <p:nvPr/>
        </p:nvGrpSpPr>
        <p:grpSpPr>
          <a:xfrm>
            <a:off x="3226429" y="3770708"/>
            <a:ext cx="1024215" cy="356181"/>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RemoteApp</a:t>
              </a:r>
            </a:p>
          </p:txBody>
        </p:sp>
        <p:pic>
          <p:nvPicPr>
            <p:cNvPr id="150" name="Picture 149"/>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4317137" y="2420457"/>
              <a:ext cx="291655" cy="291656"/>
            </a:xfrm>
            <a:prstGeom prst="rect">
              <a:avLst/>
            </a:prstGeom>
          </p:spPr>
        </p:pic>
      </p:grpSp>
      <p:sp>
        <p:nvSpPr>
          <p:cNvPr id="349" name="TextBox 348"/>
          <p:cNvSpPr txBox="1"/>
          <p:nvPr/>
        </p:nvSpPr>
        <p:spPr>
          <a:xfrm>
            <a:off x="4985565" y="2021236"/>
            <a:ext cx="646015" cy="295104"/>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Service</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Fabric</a:t>
            </a:r>
          </a:p>
        </p:txBody>
      </p:sp>
      <p:sp>
        <p:nvSpPr>
          <p:cNvPr id="360" name="Freeform 359"/>
          <p:cNvSpPr/>
          <p:nvPr/>
        </p:nvSpPr>
        <p:spPr bwMode="auto">
          <a:xfrm>
            <a:off x="4650332" y="2005371"/>
            <a:ext cx="276810" cy="266051"/>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42" name="Rectangle 41"/>
          <p:cNvSpPr/>
          <p:nvPr/>
        </p:nvSpPr>
        <p:spPr bwMode="auto">
          <a:xfrm>
            <a:off x="4339118" y="2785143"/>
            <a:ext cx="2146394" cy="1728067"/>
          </a:xfrm>
          <a:prstGeom prst="rect">
            <a:avLst/>
          </a:prstGeom>
          <a:solidFill>
            <a:schemeClr val="bg1">
              <a:alpha val="1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Developer Services</a:t>
            </a:r>
          </a:p>
        </p:txBody>
      </p:sp>
      <p:grpSp>
        <p:nvGrpSpPr>
          <p:cNvPr id="144" name="Group 143"/>
          <p:cNvGrpSpPr/>
          <p:nvPr/>
        </p:nvGrpSpPr>
        <p:grpSpPr>
          <a:xfrm>
            <a:off x="4457359" y="3231475"/>
            <a:ext cx="995979" cy="302933"/>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Visual Studio</a:t>
              </a:r>
            </a:p>
          </p:txBody>
        </p:sp>
        <p:pic>
          <p:nvPicPr>
            <p:cNvPr id="168" name="Picture 167" descr="Visual Studio Onlin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204452" y="1809539"/>
              <a:ext cx="290489" cy="290489"/>
            </a:xfrm>
            <a:prstGeom prst="rect">
              <a:avLst/>
            </a:prstGeom>
          </p:spPr>
        </p:pic>
      </p:grpSp>
      <p:grpSp>
        <p:nvGrpSpPr>
          <p:cNvPr id="363" name="Group 362"/>
          <p:cNvGrpSpPr/>
          <p:nvPr/>
        </p:nvGrpSpPr>
        <p:grpSpPr>
          <a:xfrm>
            <a:off x="4401504" y="4085208"/>
            <a:ext cx="1036693" cy="313024"/>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Application</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Insights</a:t>
              </a:r>
            </a:p>
          </p:txBody>
        </p:sp>
        <p:pic>
          <p:nvPicPr>
            <p:cNvPr id="170" name="Picture 169" descr="Application Insights.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9197460" y="2680638"/>
              <a:ext cx="292274" cy="292274"/>
            </a:xfrm>
            <a:prstGeom prst="rect">
              <a:avLst/>
            </a:prstGeom>
          </p:spPr>
        </p:pic>
      </p:grpSp>
      <p:grpSp>
        <p:nvGrpSpPr>
          <p:cNvPr id="374" name="Group 373"/>
          <p:cNvGrpSpPr/>
          <p:nvPr/>
        </p:nvGrpSpPr>
        <p:grpSpPr>
          <a:xfrm>
            <a:off x="4417840" y="3651026"/>
            <a:ext cx="889652" cy="308478"/>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62" name="Rectangle 61"/>
          <p:cNvSpPr/>
          <p:nvPr/>
        </p:nvSpPr>
        <p:spPr bwMode="auto">
          <a:xfrm>
            <a:off x="1652013" y="5214115"/>
            <a:ext cx="844567" cy="34896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dirty="0">
                <a:solidFill>
                  <a:srgbClr val="FFFFFF"/>
                </a:solidFill>
                <a:latin typeface="Segoe UI" panose="020B0502040204020203" pitchFamily="34" charset="0"/>
                <a:ea typeface="Segoe UI" panose="020B0502040204020203" pitchFamily="34" charset="0"/>
                <a:cs typeface="Segoe UI" panose="020B0502040204020203" pitchFamily="34" charset="0"/>
              </a:rPr>
              <a:t>Containers</a:t>
            </a:r>
          </a:p>
        </p:txBody>
      </p:sp>
      <p:grpSp>
        <p:nvGrpSpPr>
          <p:cNvPr id="412" name="Group 411"/>
          <p:cNvGrpSpPr/>
          <p:nvPr/>
        </p:nvGrpSpPr>
        <p:grpSpPr>
          <a:xfrm>
            <a:off x="1664485" y="5235440"/>
            <a:ext cx="216646" cy="166861"/>
            <a:chOff x="729660" y="5278586"/>
            <a:chExt cx="294653" cy="226942"/>
          </a:xfrm>
          <a:noFill/>
        </p:grpSpPr>
        <p:grpSp>
          <p:nvGrpSpPr>
            <p:cNvPr id="402" name="Group 401"/>
            <p:cNvGrpSpPr/>
            <p:nvPr/>
          </p:nvGrpSpPr>
          <p:grpSpPr>
            <a:xfrm>
              <a:off x="748309" y="5298113"/>
              <a:ext cx="97032" cy="104038"/>
              <a:chOff x="-760416" y="3893954"/>
              <a:chExt cx="291844" cy="312914"/>
            </a:xfrm>
            <a:grp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grp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404" name="Group 403"/>
            <p:cNvGrpSpPr/>
            <p:nvPr/>
          </p:nvGrpSpPr>
          <p:grpSpPr>
            <a:xfrm>
              <a:off x="893156" y="5298645"/>
              <a:ext cx="97032" cy="104036"/>
              <a:chOff x="-760425" y="3893952"/>
              <a:chExt cx="291846" cy="312908"/>
            </a:xfrm>
            <a:grp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408" name="Group 407"/>
            <p:cNvGrpSpPr/>
            <p:nvPr/>
          </p:nvGrpSpPr>
          <p:grpSpPr>
            <a:xfrm>
              <a:off x="824684" y="5380094"/>
              <a:ext cx="97032" cy="104038"/>
              <a:chOff x="-760434" y="3893950"/>
              <a:chExt cx="291848" cy="312914"/>
            </a:xfrm>
            <a:grp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grpSp>
      </p:grpSp>
      <p:sp>
        <p:nvSpPr>
          <p:cNvPr id="30" name="Rectangle 29"/>
          <p:cNvSpPr/>
          <p:nvPr/>
        </p:nvSpPr>
        <p:spPr bwMode="auto">
          <a:xfrm>
            <a:off x="7660913" y="5193509"/>
            <a:ext cx="677522" cy="33952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dirty="0">
                <a:solidFill>
                  <a:srgbClr val="FFFFFF"/>
                </a:solidFill>
                <a:latin typeface="Segoe UI" panose="020B0502040204020203" pitchFamily="34" charset="0"/>
                <a:ea typeface="Segoe UI" panose="020B0502040204020203" pitchFamily="34" charset="0"/>
                <a:cs typeface="Segoe UI" panose="020B0502040204020203" pitchFamily="34" charset="0"/>
              </a:rPr>
              <a:t>DNS</a:t>
            </a:r>
          </a:p>
        </p:txBody>
      </p:sp>
      <p:pic>
        <p:nvPicPr>
          <p:cNvPr id="4" name="Picture 3"/>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7709538" y="5189319"/>
            <a:ext cx="207445" cy="207445"/>
          </a:xfrm>
          <a:prstGeom prst="rect">
            <a:avLst/>
          </a:prstGeom>
          <a:noFill/>
        </p:spPr>
      </p:pic>
      <p:sp>
        <p:nvSpPr>
          <p:cNvPr id="34" name="Rectangle 33"/>
          <p:cNvSpPr/>
          <p:nvPr/>
        </p:nvSpPr>
        <p:spPr bwMode="auto">
          <a:xfrm>
            <a:off x="10255277" y="5141302"/>
            <a:ext cx="853046" cy="33952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dirty="0">
                <a:solidFill>
                  <a:srgbClr val="FFFFFF"/>
                </a:solidFill>
                <a:latin typeface="Segoe UI" panose="020B0502040204020203" pitchFamily="34" charset="0"/>
                <a:ea typeface="Segoe UI" panose="020B0502040204020203" pitchFamily="34" charset="0"/>
                <a:cs typeface="Segoe UI" panose="020B0502040204020203" pitchFamily="34" charset="0"/>
              </a:rPr>
              <a:t>VPN Gateway</a:t>
            </a:r>
          </a:p>
        </p:txBody>
      </p:sp>
      <p:pic>
        <p:nvPicPr>
          <p:cNvPr id="10" name="Picture 9"/>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10257614" y="5174700"/>
            <a:ext cx="236680" cy="236680"/>
          </a:xfrm>
          <a:prstGeom prst="rect">
            <a:avLst/>
          </a:prstGeom>
          <a:noFill/>
        </p:spPr>
      </p:pic>
      <p:sp>
        <p:nvSpPr>
          <p:cNvPr id="29" name="Rectangle 28"/>
          <p:cNvSpPr/>
          <p:nvPr/>
        </p:nvSpPr>
        <p:spPr bwMode="auto">
          <a:xfrm>
            <a:off x="6816056" y="5141628"/>
            <a:ext cx="813081" cy="33927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dirty="0">
                <a:solidFill>
                  <a:srgbClr val="FFFFFF"/>
                </a:solidFill>
                <a:latin typeface="Segoe UI" panose="020B0502040204020203" pitchFamily="34" charset="0"/>
                <a:ea typeface="Segoe UI" panose="020B0502040204020203" pitchFamily="34" charset="0"/>
                <a:cs typeface="Segoe UI" panose="020B0502040204020203" pitchFamily="34" charset="0"/>
              </a:rPr>
              <a:t>Load Balancer</a:t>
            </a:r>
          </a:p>
        </p:txBody>
      </p:sp>
      <p:pic>
        <p:nvPicPr>
          <p:cNvPr id="12" name="Picture 11"/>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6854865" y="5176000"/>
            <a:ext cx="234081" cy="234081"/>
          </a:xfrm>
          <a:prstGeom prst="rect">
            <a:avLst/>
          </a:prstGeom>
          <a:noFill/>
        </p:spPr>
      </p:pic>
      <p:sp>
        <p:nvSpPr>
          <p:cNvPr id="244" name="TextBox 243"/>
          <p:cNvSpPr txBox="1"/>
          <p:nvPr/>
        </p:nvSpPr>
        <p:spPr>
          <a:xfrm>
            <a:off x="10822698" y="1799006"/>
            <a:ext cx="646015" cy="296633"/>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Domain Services </a:t>
            </a:r>
            <a:b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br>
            <a:endPar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endParaRPr>
          </a:p>
        </p:txBody>
      </p:sp>
      <p:pic>
        <p:nvPicPr>
          <p:cNvPr id="245" name="Picture 244"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461361" y="1709996"/>
            <a:ext cx="292161" cy="292160"/>
          </a:xfrm>
          <a:prstGeom prst="rect">
            <a:avLst/>
          </a:prstGeom>
        </p:spPr>
      </p:pic>
      <p:sp>
        <p:nvSpPr>
          <p:cNvPr id="39" name="Rectangle 38"/>
          <p:cNvSpPr/>
          <p:nvPr/>
        </p:nvSpPr>
        <p:spPr bwMode="auto">
          <a:xfrm>
            <a:off x="6608556" y="2692377"/>
            <a:ext cx="3473635" cy="1821206"/>
          </a:xfrm>
          <a:prstGeom prst="rect">
            <a:avLst/>
          </a:prstGeom>
          <a:solidFill>
            <a:schemeClr val="bg1">
              <a:alpha val="1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Analytics &amp; IoT</a:t>
            </a:r>
          </a:p>
        </p:txBody>
      </p:sp>
      <p:grpSp>
        <p:nvGrpSpPr>
          <p:cNvPr id="381" name="Group 380"/>
          <p:cNvGrpSpPr/>
          <p:nvPr/>
        </p:nvGrpSpPr>
        <p:grpSpPr>
          <a:xfrm>
            <a:off x="6853424" y="3081626"/>
            <a:ext cx="991512" cy="340438"/>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HDInsight</a:t>
              </a:r>
            </a:p>
          </p:txBody>
        </p:sp>
        <p:pic>
          <p:nvPicPr>
            <p:cNvPr id="182" name="Picture 181"/>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6105768" y="3646317"/>
              <a:ext cx="296813" cy="296813"/>
            </a:xfrm>
            <a:prstGeom prst="rect">
              <a:avLst/>
            </a:prstGeom>
          </p:spPr>
        </p:pic>
      </p:grpSp>
      <p:grpSp>
        <p:nvGrpSpPr>
          <p:cNvPr id="382" name="Group 381"/>
          <p:cNvGrpSpPr/>
          <p:nvPr/>
        </p:nvGrpSpPr>
        <p:grpSpPr>
          <a:xfrm>
            <a:off x="7957835" y="3104285"/>
            <a:ext cx="932222" cy="295103"/>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Machine</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Learning</a:t>
              </a:r>
            </a:p>
          </p:txBody>
        </p:sp>
        <p:pic>
          <p:nvPicPr>
            <p:cNvPr id="184" name="Picture 183"/>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7232645" y="3690593"/>
              <a:ext cx="248544" cy="248544"/>
            </a:xfrm>
            <a:prstGeom prst="rect">
              <a:avLst/>
            </a:prstGeom>
          </p:spPr>
        </p:pic>
      </p:grpSp>
      <p:grpSp>
        <p:nvGrpSpPr>
          <p:cNvPr id="7" name="Group 6"/>
          <p:cNvGrpSpPr/>
          <p:nvPr/>
        </p:nvGrpSpPr>
        <p:grpSpPr>
          <a:xfrm>
            <a:off x="8963612" y="3092007"/>
            <a:ext cx="1003094" cy="374368"/>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Stream Analytics</a:t>
              </a:r>
            </a:p>
          </p:txBody>
        </p:sp>
        <p:pic>
          <p:nvPicPr>
            <p:cNvPr id="186" name="Picture 185"/>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140310" y="3216198"/>
              <a:ext cx="310547" cy="310546"/>
            </a:xfrm>
            <a:prstGeom prst="rect">
              <a:avLst/>
            </a:prstGeom>
          </p:spPr>
        </p:pic>
      </p:grpSp>
      <p:grpSp>
        <p:nvGrpSpPr>
          <p:cNvPr id="14" name="Group 13"/>
          <p:cNvGrpSpPr/>
          <p:nvPr/>
        </p:nvGrpSpPr>
        <p:grpSpPr>
          <a:xfrm>
            <a:off x="8407566" y="3994580"/>
            <a:ext cx="982970" cy="327902"/>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Data </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Factory</a:t>
              </a:r>
            </a:p>
          </p:txBody>
        </p:sp>
        <p:pic>
          <p:nvPicPr>
            <p:cNvPr id="188" name="Picture 187"/>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8315777" y="4194283"/>
              <a:ext cx="302121" cy="302121"/>
            </a:xfrm>
            <a:prstGeom prst="rect">
              <a:avLst/>
            </a:prstGeom>
          </p:spPr>
        </p:pic>
      </p:grpSp>
      <p:grpSp>
        <p:nvGrpSpPr>
          <p:cNvPr id="385" name="Group 384"/>
          <p:cNvGrpSpPr/>
          <p:nvPr/>
        </p:nvGrpSpPr>
        <p:grpSpPr>
          <a:xfrm>
            <a:off x="7578774" y="4022429"/>
            <a:ext cx="985620" cy="321145"/>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Event</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Hubs</a:t>
              </a:r>
            </a:p>
          </p:txBody>
        </p:sp>
        <p:pic>
          <p:nvPicPr>
            <p:cNvPr id="190" name="Picture 189"/>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588698" y="4663406"/>
              <a:ext cx="296417" cy="296417"/>
            </a:xfrm>
            <a:prstGeom prst="rect">
              <a:avLst/>
            </a:prstGeom>
          </p:spPr>
        </p:pic>
      </p:grpSp>
      <p:sp>
        <p:nvSpPr>
          <p:cNvPr id="251" name="TextBox 250"/>
          <p:cNvSpPr txBox="1"/>
          <p:nvPr/>
        </p:nvSpPr>
        <p:spPr>
          <a:xfrm>
            <a:off x="8244640" y="3530280"/>
            <a:ext cx="646015" cy="295103"/>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Data Lake</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Analytics Service</a:t>
            </a:r>
          </a:p>
        </p:txBody>
      </p:sp>
      <p:grpSp>
        <p:nvGrpSpPr>
          <p:cNvPr id="255" name="Group 254"/>
          <p:cNvGrpSpPr/>
          <p:nvPr/>
        </p:nvGrpSpPr>
        <p:grpSpPr>
          <a:xfrm>
            <a:off x="6735154" y="4008150"/>
            <a:ext cx="722885" cy="359080"/>
            <a:chOff x="6514097" y="4074778"/>
            <a:chExt cx="737589" cy="366384"/>
          </a:xfrm>
        </p:grpSpPr>
        <p:pic>
          <p:nvPicPr>
            <p:cNvPr id="6" name="Picture 5"/>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err="1">
                  <a:solidFill>
                    <a:srgbClr val="FFFFFF"/>
                  </a:solidFill>
                  <a:latin typeface="Segoe UI" panose="020B0502040204020203" pitchFamily="34" charset="0"/>
                  <a:ea typeface="Arial Unicode MS" panose="020B0604020202020204" pitchFamily="34" charset="-128"/>
                  <a:cs typeface="Segoe UI" panose="020B0502040204020203" pitchFamily="34" charset="0"/>
                </a:rPr>
                <a:t>IoT</a:t>
              </a: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 Hub</a:t>
              </a:r>
            </a:p>
          </p:txBody>
        </p:sp>
      </p:grpSp>
      <p:grpSp>
        <p:nvGrpSpPr>
          <p:cNvPr id="259" name="Group 258"/>
          <p:cNvGrpSpPr/>
          <p:nvPr/>
        </p:nvGrpSpPr>
        <p:grpSpPr>
          <a:xfrm>
            <a:off x="6948643" y="3489260"/>
            <a:ext cx="839062" cy="342641"/>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Data </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Catalog</a:t>
              </a:r>
            </a:p>
          </p:txBody>
        </p:sp>
        <p:pic>
          <p:nvPicPr>
            <p:cNvPr id="261" name="Picture 260"/>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055778" y="3545333"/>
              <a:ext cx="325042" cy="325042"/>
            </a:xfrm>
            <a:prstGeom prst="rect">
              <a:avLst/>
            </a:prstGeom>
          </p:spPr>
        </p:pic>
      </p:grpSp>
      <p:sp>
        <p:nvSpPr>
          <p:cNvPr id="75" name="Rectangle 74"/>
          <p:cNvSpPr/>
          <p:nvPr/>
        </p:nvSpPr>
        <p:spPr bwMode="auto">
          <a:xfrm>
            <a:off x="353567" y="206168"/>
            <a:ext cx="1516859" cy="4514587"/>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370"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Security &amp; Management</a:t>
            </a:r>
          </a:p>
        </p:txBody>
      </p:sp>
      <p:sp>
        <p:nvSpPr>
          <p:cNvPr id="193" name="TextBox 192"/>
          <p:cNvSpPr txBox="1"/>
          <p:nvPr/>
        </p:nvSpPr>
        <p:spPr>
          <a:xfrm>
            <a:off x="900181" y="1518167"/>
            <a:ext cx="646015" cy="295103"/>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Azure Active</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53799" y="1498247"/>
            <a:ext cx="292161" cy="292160"/>
          </a:xfrm>
          <a:prstGeom prst="rect">
            <a:avLst/>
          </a:prstGeom>
        </p:spPr>
      </p:pic>
      <p:sp>
        <p:nvSpPr>
          <p:cNvPr id="195" name="TextBox 194"/>
          <p:cNvSpPr txBox="1"/>
          <p:nvPr/>
        </p:nvSpPr>
        <p:spPr>
          <a:xfrm>
            <a:off x="862929" y="2320880"/>
            <a:ext cx="646015" cy="295103"/>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Multi-Factor</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Authentication</a:t>
            </a:r>
          </a:p>
        </p:txBody>
      </p:sp>
      <p:pic>
        <p:nvPicPr>
          <p:cNvPr id="196"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553799" y="2311163"/>
            <a:ext cx="282277" cy="282277"/>
          </a:xfrm>
          <a:prstGeom prst="rect">
            <a:avLst/>
          </a:prstGeom>
        </p:spPr>
      </p:pic>
      <p:sp>
        <p:nvSpPr>
          <p:cNvPr id="198" name="TextBox 197"/>
          <p:cNvSpPr txBox="1"/>
          <p:nvPr/>
        </p:nvSpPr>
        <p:spPr>
          <a:xfrm>
            <a:off x="896178" y="2727693"/>
            <a:ext cx="646015" cy="295104"/>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Automation</a:t>
            </a:r>
          </a:p>
        </p:txBody>
      </p:sp>
      <p:pic>
        <p:nvPicPr>
          <p:cNvPr id="199"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553799" y="2692378"/>
            <a:ext cx="283834" cy="283834"/>
          </a:xfrm>
          <a:prstGeom prst="rect">
            <a:avLst/>
          </a:prstGeom>
        </p:spPr>
      </p:pic>
      <p:sp>
        <p:nvSpPr>
          <p:cNvPr id="200" name="TextBox 199"/>
          <p:cNvSpPr txBox="1"/>
          <p:nvPr/>
        </p:nvSpPr>
        <p:spPr>
          <a:xfrm>
            <a:off x="879594" y="1218244"/>
            <a:ext cx="646015" cy="295104"/>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Portal</a:t>
            </a:r>
          </a:p>
        </p:txBody>
      </p:sp>
      <p:pic>
        <p:nvPicPr>
          <p:cNvPr id="201"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553800" y="1120235"/>
            <a:ext cx="280529" cy="280529"/>
          </a:xfrm>
          <a:prstGeom prst="rect">
            <a:avLst/>
          </a:prstGeom>
        </p:spPr>
      </p:pic>
      <p:sp>
        <p:nvSpPr>
          <p:cNvPr id="204" name="TextBox 203"/>
          <p:cNvSpPr txBox="1"/>
          <p:nvPr/>
        </p:nvSpPr>
        <p:spPr>
          <a:xfrm>
            <a:off x="894381" y="3512313"/>
            <a:ext cx="646015" cy="295104"/>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Key Vault</a:t>
            </a:r>
          </a:p>
        </p:txBody>
      </p:sp>
      <p:pic>
        <p:nvPicPr>
          <p:cNvPr id="205"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53798" y="3454162"/>
            <a:ext cx="230574" cy="256191"/>
          </a:xfrm>
          <a:prstGeom prst="rect">
            <a:avLst/>
          </a:prstGeom>
        </p:spPr>
      </p:pic>
      <p:sp>
        <p:nvSpPr>
          <p:cNvPr id="230" name="TextBox 229"/>
          <p:cNvSpPr txBox="1"/>
          <p:nvPr/>
        </p:nvSpPr>
        <p:spPr>
          <a:xfrm>
            <a:off x="912007" y="3840228"/>
            <a:ext cx="646015" cy="295103"/>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Store/</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Marketplace</a:t>
            </a:r>
          </a:p>
        </p:txBody>
      </p:sp>
      <p:pic>
        <p:nvPicPr>
          <p:cNvPr id="2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553800" y="3824383"/>
            <a:ext cx="285495" cy="285495"/>
          </a:xfrm>
          <a:prstGeom prst="rect">
            <a:avLst/>
          </a:prstGeom>
        </p:spPr>
      </p:pic>
      <p:pic>
        <p:nvPicPr>
          <p:cNvPr id="413"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53799" y="4284174"/>
            <a:ext cx="247003" cy="247003"/>
          </a:xfrm>
          <a:prstGeom prst="rect">
            <a:avLst/>
          </a:prstGeom>
        </p:spPr>
      </p:pic>
      <p:sp>
        <p:nvSpPr>
          <p:cNvPr id="414" name="TextBox 413"/>
          <p:cNvSpPr txBox="1"/>
          <p:nvPr/>
        </p:nvSpPr>
        <p:spPr>
          <a:xfrm>
            <a:off x="896070" y="4292149"/>
            <a:ext cx="646015" cy="295103"/>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VM Image Gallery</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&amp; VM Depot</a:t>
            </a:r>
          </a:p>
        </p:txBody>
      </p:sp>
      <p:sp>
        <p:nvSpPr>
          <p:cNvPr id="257" name="TextBox 256"/>
          <p:cNvSpPr txBox="1"/>
          <p:nvPr/>
        </p:nvSpPr>
        <p:spPr>
          <a:xfrm>
            <a:off x="900181" y="1900800"/>
            <a:ext cx="646015" cy="295103"/>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Azure AD</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B2C</a:t>
            </a:r>
          </a:p>
        </p:txBody>
      </p:sp>
      <p:pic>
        <p:nvPicPr>
          <p:cNvPr id="258" name="Picture 257"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53799" y="1880881"/>
            <a:ext cx="292161" cy="292160"/>
          </a:xfrm>
          <a:prstGeom prst="rect">
            <a:avLst/>
          </a:prstGeom>
        </p:spPr>
      </p:pic>
      <p:pic>
        <p:nvPicPr>
          <p:cNvPr id="262" name="Picture 261"/>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527504" y="3059780"/>
            <a:ext cx="326685" cy="326685"/>
          </a:xfrm>
          <a:prstGeom prst="rect">
            <a:avLst/>
          </a:prstGeom>
        </p:spPr>
      </p:pic>
      <p:sp>
        <p:nvSpPr>
          <p:cNvPr id="263" name="TextBox 262"/>
          <p:cNvSpPr txBox="1"/>
          <p:nvPr/>
        </p:nvSpPr>
        <p:spPr>
          <a:xfrm>
            <a:off x="886563" y="3090977"/>
            <a:ext cx="646015" cy="295104"/>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Scheduler</a:t>
            </a:r>
          </a:p>
        </p:txBody>
      </p:sp>
      <p:sp>
        <p:nvSpPr>
          <p:cNvPr id="264" name="TextBox 263"/>
          <p:cNvSpPr txBox="1"/>
          <p:nvPr/>
        </p:nvSpPr>
        <p:spPr>
          <a:xfrm>
            <a:off x="5936802" y="3753501"/>
            <a:ext cx="530408" cy="245041"/>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Xamarin</a:t>
            </a:r>
          </a:p>
        </p:txBody>
      </p:sp>
      <p:pic>
        <p:nvPicPr>
          <p:cNvPr id="252" name="Picture 25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5534596" y="3619504"/>
            <a:ext cx="409756" cy="409756"/>
          </a:xfrm>
          <a:prstGeom prst="rect">
            <a:avLst/>
          </a:prstGeom>
        </p:spPr>
      </p:pic>
      <p:sp>
        <p:nvSpPr>
          <p:cNvPr id="265" name="TextBox 264"/>
          <p:cNvSpPr txBox="1"/>
          <p:nvPr/>
        </p:nvSpPr>
        <p:spPr>
          <a:xfrm>
            <a:off x="5906707" y="4142630"/>
            <a:ext cx="530408" cy="245041"/>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print">
            <a:biLevel thresh="25000"/>
            <a:extLst>
              <a:ext uri="{28A0092B-C50C-407E-A947-70E740481C1C}">
                <a14:useLocalDpi xmlns:a14="http://schemas.microsoft.com/office/drawing/2010/main" val="0"/>
              </a:ext>
            </a:extLst>
          </a:blip>
          <a:srcRect/>
          <a:stretch>
            <a:fillRect/>
          </a:stretch>
        </p:blipFill>
        <p:spPr bwMode="auto">
          <a:xfrm>
            <a:off x="5481085" y="3980765"/>
            <a:ext cx="457469" cy="45746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9022611" y="3999508"/>
            <a:ext cx="581079" cy="305067"/>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538008" y="4016283"/>
            <a:ext cx="646015" cy="2533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Power BI </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Embedded</a:t>
            </a:r>
          </a:p>
        </p:txBody>
      </p:sp>
      <p:sp>
        <p:nvSpPr>
          <p:cNvPr id="276" name="Down Arrow 275"/>
          <p:cNvSpPr/>
          <p:nvPr/>
        </p:nvSpPr>
        <p:spPr bwMode="auto">
          <a:xfrm rot="16200000">
            <a:off x="7038293" y="3653756"/>
            <a:ext cx="69953" cy="108830"/>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pic>
        <p:nvPicPr>
          <p:cNvPr id="281" name="Picture 280"/>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6783085" y="1400275"/>
            <a:ext cx="262433" cy="262433"/>
          </a:xfrm>
          <a:prstGeom prst="rect">
            <a:avLst/>
          </a:prstGeom>
        </p:spPr>
      </p:pic>
      <p:sp>
        <p:nvSpPr>
          <p:cNvPr id="282" name="TextBox 281"/>
          <p:cNvSpPr txBox="1"/>
          <p:nvPr/>
        </p:nvSpPr>
        <p:spPr>
          <a:xfrm>
            <a:off x="7114264" y="1407688"/>
            <a:ext cx="646015" cy="295103"/>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SQL Server </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Stretch Database</a:t>
            </a:r>
          </a:p>
        </p:txBody>
      </p:sp>
      <p:pic>
        <p:nvPicPr>
          <p:cNvPr id="286" name="Picture 285"/>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5538828" y="3232341"/>
            <a:ext cx="302065" cy="302065"/>
          </a:xfrm>
          <a:prstGeom prst="rect">
            <a:avLst/>
          </a:prstGeom>
        </p:spPr>
      </p:pic>
      <p:sp>
        <p:nvSpPr>
          <p:cNvPr id="287" name="TextBox 286"/>
          <p:cNvSpPr txBox="1"/>
          <p:nvPr/>
        </p:nvSpPr>
        <p:spPr>
          <a:xfrm>
            <a:off x="5909811" y="3246840"/>
            <a:ext cx="646015" cy="256420"/>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Mobile</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Engagement</a:t>
            </a:r>
          </a:p>
        </p:txBody>
      </p:sp>
      <p:sp>
        <p:nvSpPr>
          <p:cNvPr id="288" name="TextBox 287"/>
          <p:cNvSpPr txBox="1"/>
          <p:nvPr/>
        </p:nvSpPr>
        <p:spPr>
          <a:xfrm>
            <a:off x="5665681" y="2392229"/>
            <a:ext cx="646015" cy="256420"/>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Functions</a:t>
            </a:r>
          </a:p>
        </p:txBody>
      </p:sp>
      <p:sp>
        <p:nvSpPr>
          <p:cNvPr id="289" name="Rectangle 288"/>
          <p:cNvSpPr/>
          <p:nvPr/>
        </p:nvSpPr>
        <p:spPr bwMode="auto">
          <a:xfrm>
            <a:off x="6618003" y="1951311"/>
            <a:ext cx="3474848" cy="637983"/>
          </a:xfrm>
          <a:prstGeom prst="rect">
            <a:avLst/>
          </a:prstGeom>
          <a:solidFill>
            <a:schemeClr val="bg1">
              <a:alpha val="1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Intelligence</a:t>
            </a:r>
          </a:p>
        </p:txBody>
      </p:sp>
      <p:pic>
        <p:nvPicPr>
          <p:cNvPr id="64" name="Picture 63"/>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6736464" y="2199581"/>
            <a:ext cx="338292" cy="338292"/>
          </a:xfrm>
          <a:prstGeom prst="rect">
            <a:avLst/>
          </a:prstGeom>
        </p:spPr>
      </p:pic>
      <p:sp>
        <p:nvSpPr>
          <p:cNvPr id="290" name="TextBox 289"/>
          <p:cNvSpPr txBox="1"/>
          <p:nvPr/>
        </p:nvSpPr>
        <p:spPr>
          <a:xfrm>
            <a:off x="7156275" y="2328291"/>
            <a:ext cx="646015" cy="295103"/>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Cognitive Services</a:t>
            </a:r>
          </a:p>
        </p:txBody>
      </p:sp>
      <p:pic>
        <p:nvPicPr>
          <p:cNvPr id="65" name="Picture 64"/>
          <p:cNvPicPr>
            <a:picLocks noChangeAspect="1"/>
          </p:cNvPicPr>
          <p:nvPr/>
        </p:nvPicPr>
        <p:blipFill>
          <a:blip r:embed="rId56" cstate="print">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flipH="1">
            <a:off x="8038598" y="2211979"/>
            <a:ext cx="373277" cy="373277"/>
          </a:xfrm>
          <a:prstGeom prst="rect">
            <a:avLst/>
          </a:prstGeom>
        </p:spPr>
      </p:pic>
      <p:sp>
        <p:nvSpPr>
          <p:cNvPr id="291" name="TextBox 290"/>
          <p:cNvSpPr txBox="1"/>
          <p:nvPr/>
        </p:nvSpPr>
        <p:spPr>
          <a:xfrm>
            <a:off x="8400041" y="2328291"/>
            <a:ext cx="646015" cy="295103"/>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Bot Framework</a:t>
            </a:r>
          </a:p>
        </p:txBody>
      </p:sp>
      <p:pic>
        <p:nvPicPr>
          <p:cNvPr id="67" name="Picture 66"/>
          <p:cNvPicPr>
            <a:picLocks noChangeAspect="1"/>
          </p:cNvPicPr>
          <p:nvPr/>
        </p:nvPicPr>
        <p:blipFill>
          <a:blip r:embed="rId57" cstate="print">
            <a:biLevel thresh="50000"/>
            <a:extLst>
              <a:ext uri="{28A0092B-C50C-407E-A947-70E740481C1C}">
                <a14:useLocalDpi xmlns:a14="http://schemas.microsoft.com/office/drawing/2010/main" val="0"/>
              </a:ext>
            </a:extLst>
          </a:blip>
          <a:stretch>
            <a:fillRect/>
          </a:stretch>
        </p:blipFill>
        <p:spPr>
          <a:xfrm>
            <a:off x="9185758" y="2301625"/>
            <a:ext cx="213302" cy="213302"/>
          </a:xfrm>
          <a:prstGeom prst="rect">
            <a:avLst/>
          </a:prstGeom>
        </p:spPr>
      </p:pic>
      <p:sp>
        <p:nvSpPr>
          <p:cNvPr id="292" name="TextBox 291"/>
          <p:cNvSpPr txBox="1"/>
          <p:nvPr/>
        </p:nvSpPr>
        <p:spPr>
          <a:xfrm>
            <a:off x="9474313" y="2325592"/>
            <a:ext cx="646015" cy="295103"/>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Cortana</a:t>
            </a:r>
          </a:p>
        </p:txBody>
      </p:sp>
      <p:pic>
        <p:nvPicPr>
          <p:cNvPr id="70" name="Picture 69"/>
          <p:cNvPicPr>
            <a:picLocks noChangeAspect="1"/>
          </p:cNvPicPr>
          <p:nvPr/>
        </p:nvPicPr>
        <p:blipFill>
          <a:blip r:embed="rId58" cstate="print">
            <a:biLevel thresh="25000"/>
            <a:extLst>
              <a:ext uri="{28A0092B-C50C-407E-A947-70E740481C1C}">
                <a14:useLocalDpi xmlns:a14="http://schemas.microsoft.com/office/drawing/2010/main" val="0"/>
              </a:ext>
            </a:extLst>
          </a:blip>
          <a:stretch>
            <a:fillRect/>
          </a:stretch>
        </p:blipFill>
        <p:spPr>
          <a:xfrm>
            <a:off x="550433" y="806498"/>
            <a:ext cx="295527" cy="295527"/>
          </a:xfrm>
          <a:prstGeom prst="rect">
            <a:avLst/>
          </a:prstGeom>
        </p:spPr>
      </p:pic>
      <p:sp>
        <p:nvSpPr>
          <p:cNvPr id="295" name="TextBox 294"/>
          <p:cNvSpPr txBox="1"/>
          <p:nvPr/>
        </p:nvSpPr>
        <p:spPr>
          <a:xfrm>
            <a:off x="881435" y="898810"/>
            <a:ext cx="646015" cy="295104"/>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Security Center</a:t>
            </a:r>
          </a:p>
        </p:txBody>
      </p:sp>
      <p:pic>
        <p:nvPicPr>
          <p:cNvPr id="66" name="Picture 65"/>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2097515" y="3293973"/>
            <a:ext cx="358537" cy="358537"/>
          </a:xfrm>
          <a:prstGeom prst="rect">
            <a:avLst/>
          </a:prstGeom>
        </p:spPr>
      </p:pic>
      <p:sp>
        <p:nvSpPr>
          <p:cNvPr id="285" name="TextBox 284"/>
          <p:cNvSpPr txBox="1"/>
          <p:nvPr/>
        </p:nvSpPr>
        <p:spPr>
          <a:xfrm>
            <a:off x="2548153" y="3376128"/>
            <a:ext cx="646015" cy="295104"/>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Container </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Service</a:t>
            </a:r>
          </a:p>
        </p:txBody>
      </p:sp>
      <p:pic>
        <p:nvPicPr>
          <p:cNvPr id="74" name="Picture 73"/>
          <p:cNvPicPr>
            <a:picLocks noChangeAspect="1"/>
          </p:cNvPicPr>
          <p:nvPr/>
        </p:nvPicPr>
        <p:blipFill>
          <a:blip r:embed="rId60">
            <a:clrChange>
              <a:clrFrom>
                <a:srgbClr val="FFFFFF"/>
              </a:clrFrom>
              <a:clrTo>
                <a:srgbClr val="FFFFFF">
                  <a:alpha val="0"/>
                </a:srgbClr>
              </a:clrTo>
            </a:clrChange>
            <a:biLevel thresh="25000"/>
          </a:blip>
          <a:stretch>
            <a:fillRect/>
          </a:stretch>
        </p:blipFill>
        <p:spPr>
          <a:xfrm>
            <a:off x="5079074" y="2331417"/>
            <a:ext cx="586157" cy="354137"/>
          </a:xfrm>
          <a:prstGeom prst="rect">
            <a:avLst/>
          </a:prstGeom>
        </p:spPr>
      </p:pic>
      <p:sp>
        <p:nvSpPr>
          <p:cNvPr id="293" name="Rectangle 292"/>
          <p:cNvSpPr/>
          <p:nvPr/>
        </p:nvSpPr>
        <p:spPr bwMode="auto">
          <a:xfrm>
            <a:off x="3631792" y="5195189"/>
            <a:ext cx="705099" cy="356182"/>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dirty="0">
                <a:solidFill>
                  <a:srgbClr val="FFFFFF"/>
                </a:solidFill>
                <a:latin typeface="Segoe UI" panose="020B0502040204020203" pitchFamily="34" charset="0"/>
                <a:ea typeface="Segoe UI" panose="020B0502040204020203" pitchFamily="34" charset="0"/>
                <a:cs typeface="Segoe UI" panose="020B0502040204020203" pitchFamily="34" charset="0"/>
              </a:rPr>
              <a:t>Queues</a:t>
            </a:r>
          </a:p>
        </p:txBody>
      </p:sp>
      <p:pic>
        <p:nvPicPr>
          <p:cNvPr id="294" name="Picture 29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643218" y="5182181"/>
            <a:ext cx="242242" cy="242243"/>
          </a:xfrm>
          <a:prstGeom prst="rect">
            <a:avLst/>
          </a:prstGeom>
          <a:noFill/>
        </p:spPr>
      </p:pic>
      <p:pic>
        <p:nvPicPr>
          <p:cNvPr id="80" name="Picture 79"/>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3187929" y="3321427"/>
            <a:ext cx="334283" cy="334283"/>
          </a:xfrm>
          <a:prstGeom prst="rect">
            <a:avLst/>
          </a:prstGeom>
        </p:spPr>
      </p:pic>
      <p:sp>
        <p:nvSpPr>
          <p:cNvPr id="299" name="TextBox 298"/>
          <p:cNvSpPr txBox="1"/>
          <p:nvPr/>
        </p:nvSpPr>
        <p:spPr>
          <a:xfrm>
            <a:off x="3592042" y="3338008"/>
            <a:ext cx="646015" cy="295104"/>
          </a:xfrm>
          <a:prstGeom prst="rect">
            <a:avLst/>
          </a:prstGeom>
          <a:noFill/>
          <a:ln>
            <a:noFill/>
          </a:ln>
        </p:spPr>
        <p:txBody>
          <a:bodyPr wrap="none" lIns="0" tIns="27413" rIns="0" bIns="0" rtlCol="0" anchor="t">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VM </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Scale Sets</a:t>
            </a:r>
          </a:p>
        </p:txBody>
      </p:sp>
      <p:sp>
        <p:nvSpPr>
          <p:cNvPr id="302" name="TextBox 301"/>
          <p:cNvSpPr txBox="1"/>
          <p:nvPr/>
        </p:nvSpPr>
        <p:spPr>
          <a:xfrm>
            <a:off x="9306834" y="3599626"/>
            <a:ext cx="646015" cy="295103"/>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Data Lake Store</a:t>
            </a:r>
          </a:p>
        </p:txBody>
      </p:sp>
      <p:sp>
        <p:nvSpPr>
          <p:cNvPr id="306" name="Rectangle 305"/>
          <p:cNvSpPr/>
          <p:nvPr/>
        </p:nvSpPr>
        <p:spPr bwMode="auto">
          <a:xfrm>
            <a:off x="2728579" y="4222190"/>
            <a:ext cx="1247969" cy="25768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697" tIns="44808" rIns="0" bIns="140569" numCol="1" spcCol="0" rtlCol="0" fromWordArt="0" anchor="t" anchorCtr="0" forceAA="0" compatLnSpc="1">
            <a:prstTxWarp prst="textNoShape">
              <a:avLst/>
            </a:prstTxWarp>
            <a:noAutofit/>
          </a:bodyPr>
          <a:lstStyle/>
          <a:p>
            <a:pPr defTabSz="895579" fontAlgn="base">
              <a:lnSpc>
                <a:spcPct val="90000"/>
              </a:lnSpc>
              <a:defRPr/>
            </a:pPr>
            <a:r>
              <a:rPr lang="en-US" sz="784" kern="0" dirty="0">
                <a:solidFill>
                  <a:srgbClr val="FFFFFF"/>
                </a:solidFill>
                <a:latin typeface="Segoe UI" panose="020B0502040204020203" pitchFamily="34" charset="0"/>
                <a:ea typeface="Segoe UI" panose="020B0502040204020203" pitchFamily="34" charset="0"/>
                <a:cs typeface="Segoe UI" panose="020B0502040204020203" pitchFamily="34" charset="0"/>
              </a:rPr>
              <a:t>Dev/Test Lab</a:t>
            </a:r>
          </a:p>
        </p:txBody>
      </p:sp>
      <p:pic>
        <p:nvPicPr>
          <p:cNvPr id="83" name="Picture 82"/>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2772145" y="4200978"/>
            <a:ext cx="205255" cy="205255"/>
          </a:xfrm>
          <a:prstGeom prst="rect">
            <a:avLst/>
          </a:prstGeom>
        </p:spPr>
      </p:pic>
      <p:sp>
        <p:nvSpPr>
          <p:cNvPr id="303" name="Rectangle 302"/>
          <p:cNvSpPr/>
          <p:nvPr/>
        </p:nvSpPr>
        <p:spPr bwMode="auto">
          <a:xfrm>
            <a:off x="2123675" y="1409620"/>
            <a:ext cx="1960000" cy="1421768"/>
          </a:xfrm>
          <a:prstGeom prst="rect">
            <a:avLst/>
          </a:prstGeom>
          <a:solidFill>
            <a:schemeClr val="bg1">
              <a:alpha val="1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Integration</a:t>
            </a:r>
          </a:p>
        </p:txBody>
      </p:sp>
      <p:grpSp>
        <p:nvGrpSpPr>
          <p:cNvPr id="307" name="Group 306"/>
          <p:cNvGrpSpPr/>
          <p:nvPr/>
        </p:nvGrpSpPr>
        <p:grpSpPr>
          <a:xfrm>
            <a:off x="3138917" y="1861108"/>
            <a:ext cx="985538" cy="305706"/>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BizTalk</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Services</a:t>
              </a:r>
            </a:p>
          </p:txBody>
        </p:sp>
        <p:pic>
          <p:nvPicPr>
            <p:cNvPr id="309" name="Picture 308" descr="BizTalk Services.png"/>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10" name="Group 309"/>
          <p:cNvGrpSpPr/>
          <p:nvPr/>
        </p:nvGrpSpPr>
        <p:grpSpPr>
          <a:xfrm>
            <a:off x="3147097" y="2382904"/>
            <a:ext cx="978523" cy="317311"/>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Service Bus</a:t>
              </a:r>
            </a:p>
          </p:txBody>
        </p:sp>
        <p:pic>
          <p:nvPicPr>
            <p:cNvPr id="312" name="Picture 311" descr="Service Bus.png"/>
            <p:cNvPicPr>
              <a:picLocks noChangeAspect="1"/>
            </p:cNvPicPr>
            <p:nvPr/>
          </p:nvPicPr>
          <p:blipFill>
            <a:blip r:embed="rId6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133820" y="2328354"/>
            <a:ext cx="237955" cy="237955"/>
          </a:xfrm>
          <a:prstGeom prst="rect">
            <a:avLst/>
          </a:prstGeom>
        </p:spPr>
      </p:pic>
      <p:sp>
        <p:nvSpPr>
          <p:cNvPr id="314" name="TextBox 313"/>
          <p:cNvSpPr txBox="1"/>
          <p:nvPr/>
        </p:nvSpPr>
        <p:spPr>
          <a:xfrm>
            <a:off x="2444529" y="2272376"/>
            <a:ext cx="646015" cy="295103"/>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Logic </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Apps</a:t>
            </a:r>
          </a:p>
        </p:txBody>
      </p:sp>
      <p:pic>
        <p:nvPicPr>
          <p:cNvPr id="315" name="Picture 314"/>
          <p:cNvPicPr>
            <a:picLocks noChangeAspect="1"/>
          </p:cNvPicPr>
          <p:nvPr/>
        </p:nvPicPr>
        <p:blipFill>
          <a:blip r:embed="rId66" cstate="print">
            <a:biLevel thresh="25000"/>
            <a:extLst>
              <a:ext uri="{28A0092B-C50C-407E-A947-70E740481C1C}">
                <a14:useLocalDpi xmlns:a14="http://schemas.microsoft.com/office/drawing/2010/main" val="0"/>
              </a:ext>
            </a:extLst>
          </a:blip>
          <a:stretch>
            <a:fillRect/>
          </a:stretch>
        </p:blipFill>
        <p:spPr>
          <a:xfrm>
            <a:off x="2011353" y="1879208"/>
            <a:ext cx="309594" cy="309594"/>
          </a:xfrm>
          <a:prstGeom prst="rect">
            <a:avLst/>
          </a:prstGeom>
        </p:spPr>
      </p:pic>
      <p:sp>
        <p:nvSpPr>
          <p:cNvPr id="316" name="TextBox 315"/>
          <p:cNvSpPr txBox="1"/>
          <p:nvPr/>
        </p:nvSpPr>
        <p:spPr>
          <a:xfrm>
            <a:off x="2375135" y="1873917"/>
            <a:ext cx="646015" cy="295103"/>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API </a:t>
            </a:r>
          </a:p>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Management</a:t>
            </a:r>
          </a:p>
        </p:txBody>
      </p:sp>
      <p:sp>
        <p:nvSpPr>
          <p:cNvPr id="319" name="Rectangle 318"/>
          <p:cNvSpPr/>
          <p:nvPr/>
        </p:nvSpPr>
        <p:spPr bwMode="auto">
          <a:xfrm>
            <a:off x="1978646" y="536349"/>
            <a:ext cx="2248168" cy="823729"/>
          </a:xfrm>
          <a:prstGeom prst="rect">
            <a:avLst/>
          </a:prstGeom>
          <a:solidFill>
            <a:schemeClr val="bg1">
              <a:alpha val="1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140569" rIns="89617" bIns="140569" numCol="1" spcCol="0" rtlCol="0" fromWordArt="0" anchor="t" anchorCtr="0" forceAA="0" compatLnSpc="1">
            <a:prstTxWarp prst="textNoShape">
              <a:avLst/>
            </a:prstTxWarp>
            <a:noAutofit/>
          </a:bodyPr>
          <a:lstStyle/>
          <a:p>
            <a:pPr algn="ctr" defTabSz="895579" fontAlgn="base">
              <a:lnSpc>
                <a:spcPct val="90000"/>
              </a:lnSpc>
              <a:defRPr/>
            </a:pPr>
            <a:r>
              <a:rPr lang="en-US" sz="1174" b="1" kern="0" dirty="0">
                <a:solidFill>
                  <a:srgbClr val="FFFFFF"/>
                </a:solidFill>
                <a:latin typeface="Segoe UI" panose="020B0502040204020203" pitchFamily="34" charset="0"/>
                <a:ea typeface="Segoe UI" panose="020B0502040204020203" pitchFamily="34" charset="0"/>
                <a:cs typeface="Segoe UI" panose="020B0502040204020203" pitchFamily="34" charset="0"/>
              </a:rPr>
              <a:t>Media &amp; CDN</a:t>
            </a:r>
          </a:p>
        </p:txBody>
      </p:sp>
      <p:grpSp>
        <p:nvGrpSpPr>
          <p:cNvPr id="320" name="Group 319"/>
          <p:cNvGrpSpPr/>
          <p:nvPr/>
        </p:nvGrpSpPr>
        <p:grpSpPr>
          <a:xfrm>
            <a:off x="3475085" y="921650"/>
            <a:ext cx="966221" cy="304239"/>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Content </a:t>
              </a:r>
              <a:br>
                <a:rPr lang="en-US" sz="75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br>
              <a:r>
                <a:rPr lang="en-US" sz="75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Delivery</a:t>
              </a:r>
            </a:p>
            <a:p>
              <a:pPr defTabSz="913599" eaLnBrk="0" fontAlgn="base" hangingPunct="0">
                <a:lnSpc>
                  <a:spcPts val="800"/>
                </a:lnSpc>
                <a:spcBef>
                  <a:spcPct val="0"/>
                </a:spcBef>
                <a:spcAft>
                  <a:spcPct val="0"/>
                </a:spcAft>
                <a:defRPr/>
              </a:pPr>
              <a:r>
                <a:rPr lang="en-US" sz="755"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Network</a:t>
              </a:r>
            </a:p>
          </p:txBody>
        </p:sp>
        <p:pic>
          <p:nvPicPr>
            <p:cNvPr id="322" name="Picture 321" descr="Content Delivery Network (CDN).png"/>
            <p:cNvPicPr>
              <a:picLocks noChangeAspect="1"/>
            </p:cNvPicPr>
            <p:nvPr/>
          </p:nvPicPr>
          <p:blipFill>
            <a:blip r:embed="rId67" cstate="print">
              <a:biLevel thresh="25000"/>
              <a:extLst>
                <a:ext uri="{28A0092B-C50C-407E-A947-70E740481C1C}">
                  <a14:useLocalDpi xmlns:a14="http://schemas.microsoft.com/office/drawing/2010/main" val="0"/>
                </a:ext>
              </a:extLst>
            </a:blip>
            <a:stretch>
              <a:fillRect/>
            </a:stretch>
          </p:blipFill>
          <p:spPr>
            <a:xfrm>
              <a:off x="4094213" y="3743791"/>
              <a:ext cx="296167" cy="296167"/>
            </a:xfrm>
            <a:prstGeom prst="rect">
              <a:avLst/>
            </a:prstGeom>
          </p:spPr>
        </p:pic>
      </p:grpSp>
      <p:grpSp>
        <p:nvGrpSpPr>
          <p:cNvPr id="323" name="Group 322"/>
          <p:cNvGrpSpPr/>
          <p:nvPr/>
        </p:nvGrpSpPr>
        <p:grpSpPr>
          <a:xfrm>
            <a:off x="2006536" y="939794"/>
            <a:ext cx="977300" cy="295103"/>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Media </a:t>
              </a:r>
              <a:b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b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Services</a:t>
              </a:r>
            </a:p>
          </p:txBody>
        </p:sp>
        <p:pic>
          <p:nvPicPr>
            <p:cNvPr id="325" name="Picture 324"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70452" y="3757874"/>
              <a:ext cx="282134" cy="282134"/>
            </a:xfrm>
            <a:prstGeom prst="rect">
              <a:avLst/>
            </a:prstGeom>
          </p:spPr>
        </p:pic>
      </p:grpSp>
      <p:sp>
        <p:nvSpPr>
          <p:cNvPr id="326" name="TextBox 325"/>
          <p:cNvSpPr txBox="1"/>
          <p:nvPr/>
        </p:nvSpPr>
        <p:spPr>
          <a:xfrm>
            <a:off x="3028198" y="946775"/>
            <a:ext cx="464102" cy="295103"/>
          </a:xfrm>
          <a:prstGeom prst="rect">
            <a:avLst/>
          </a:prstGeom>
          <a:noFill/>
          <a:ln>
            <a:noFill/>
          </a:ln>
        </p:spPr>
        <p:txBody>
          <a:bodyPr wrap="none" lIns="0" tIns="27413" rIns="0" bIns="0" rtlCol="0">
            <a:noAutofit/>
          </a:bodyPr>
          <a:lstStyle/>
          <a:p>
            <a:pPr defTabSz="913599" eaLnBrk="0" fontAlgn="base" hangingPunct="0">
              <a:lnSpc>
                <a:spcPts val="800"/>
              </a:lnSpc>
              <a:spcBef>
                <a:spcPct val="0"/>
              </a:spcBef>
              <a:spcAft>
                <a:spcPct val="0"/>
              </a:spcAft>
              <a:defRPr/>
            </a:pP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Media </a:t>
            </a:r>
            <a:b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br>
            <a:r>
              <a:rPr lang="en-US" sz="750" kern="0" dirty="0">
                <a:solidFill>
                  <a:srgbClr val="FFFFFF"/>
                </a:solidFill>
                <a:latin typeface="Segoe UI" panose="020B0502040204020203" pitchFamily="34" charset="0"/>
                <a:ea typeface="Arial Unicode MS" panose="020B0604020202020204" pitchFamily="34" charset="-128"/>
                <a:cs typeface="Segoe UI" panose="020B0502040204020203" pitchFamily="34" charset="0"/>
              </a:rPr>
              <a:t>Analytics</a:t>
            </a:r>
          </a:p>
        </p:txBody>
      </p:sp>
      <p:pic>
        <p:nvPicPr>
          <p:cNvPr id="347" name="Picture 346"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696912" y="956409"/>
            <a:ext cx="276509" cy="276509"/>
          </a:xfrm>
          <a:prstGeom prst="rect">
            <a:avLst/>
          </a:prstGeom>
        </p:spPr>
      </p:pic>
      <p:sp>
        <p:nvSpPr>
          <p:cNvPr id="348" name="Freeform 347"/>
          <p:cNvSpPr/>
          <p:nvPr/>
        </p:nvSpPr>
        <p:spPr bwMode="auto">
          <a:xfrm rot="2700000">
            <a:off x="11147703" y="5205562"/>
            <a:ext cx="184339" cy="18433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b="1" kern="0" dirty="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350" name="Group 349"/>
          <p:cNvGrpSpPr/>
          <p:nvPr/>
        </p:nvGrpSpPr>
        <p:grpSpPr>
          <a:xfrm>
            <a:off x="7879866" y="3512312"/>
            <a:ext cx="291213" cy="289783"/>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panose="020B0502040204020203" pitchFamily="34" charset="0"/>
                <a:cs typeface="Segoe UI" panose="020B0502040204020203" pitchFamily="34" charset="0"/>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panose="020B0502040204020203" pitchFamily="34" charset="0"/>
                <a:cs typeface="Segoe UI" panose="020B0502040204020203" pitchFamily="34" charset="0"/>
              </a:endParaRPr>
            </a:p>
          </p:txBody>
        </p:sp>
      </p:grpSp>
      <p:grpSp>
        <p:nvGrpSpPr>
          <p:cNvPr id="353" name="Group 352"/>
          <p:cNvGrpSpPr/>
          <p:nvPr/>
        </p:nvGrpSpPr>
        <p:grpSpPr>
          <a:xfrm>
            <a:off x="8976526" y="3554772"/>
            <a:ext cx="261325" cy="204865"/>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panose="020B0502040204020203" pitchFamily="34" charset="0"/>
                <a:cs typeface="Segoe UI" panose="020B0502040204020203" pitchFamily="34" charset="0"/>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FFFFFF"/>
                </a:solidFill>
                <a:latin typeface="Segoe UI" panose="020B0502040204020203" pitchFamily="34" charset="0"/>
                <a:cs typeface="Segoe UI" panose="020B0502040204020203" pitchFamily="34" charset="0"/>
              </a:endParaRPr>
            </a:p>
          </p:txBody>
        </p:sp>
      </p:grpSp>
      <p:grpSp>
        <p:nvGrpSpPr>
          <p:cNvPr id="15" name="Group 14"/>
          <p:cNvGrpSpPr/>
          <p:nvPr/>
        </p:nvGrpSpPr>
        <p:grpSpPr>
          <a:xfrm>
            <a:off x="130258" y="105231"/>
            <a:ext cx="11874129" cy="5686766"/>
            <a:chOff x="160236" y="106362"/>
            <a:chExt cx="12085195" cy="5801621"/>
          </a:xfrm>
        </p:grpSpPr>
        <p:sp>
          <p:nvSpPr>
            <p:cNvPr id="5" name="Rectangle 4"/>
            <p:cNvSpPr/>
            <p:nvPr/>
          </p:nvSpPr>
          <p:spPr bwMode="auto">
            <a:xfrm>
              <a:off x="160236" y="4588035"/>
              <a:ext cx="12085195" cy="1319948"/>
            </a:xfrm>
            <a:prstGeom prst="rect">
              <a:avLst/>
            </a:prstGeom>
            <a:noFill/>
            <a:ln w="28575">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5439">
                      <a:srgbClr val="F8F8F8"/>
                    </a:gs>
                    <a:gs pos="10000">
                      <a:srgbClr val="F8F8F8"/>
                    </a:gs>
                  </a:gsLst>
                  <a:lin ang="5400000" scaled="0"/>
                </a:gradFill>
                <a:latin typeface="Segoe UI" panose="020B0502040204020203" pitchFamily="34" charset="0"/>
                <a:cs typeface="Segoe UI" panose="020B0502040204020203" pitchFamily="34" charset="0"/>
              </a:endParaRPr>
            </a:p>
          </p:txBody>
        </p:sp>
        <p:sp>
          <p:nvSpPr>
            <p:cNvPr id="249" name="Rectangle 248"/>
            <p:cNvSpPr/>
            <p:nvPr/>
          </p:nvSpPr>
          <p:spPr bwMode="auto">
            <a:xfrm>
              <a:off x="387514" y="106362"/>
              <a:ext cx="1411872" cy="4728360"/>
            </a:xfrm>
            <a:prstGeom prst="rect">
              <a:avLst/>
            </a:prstGeom>
            <a:noFill/>
            <a:ln w="28575">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5439">
                      <a:srgbClr val="F8F8F8"/>
                    </a:gs>
                    <a:gs pos="10000">
                      <a:srgbClr val="F8F8F8"/>
                    </a:gs>
                  </a:gsLst>
                  <a:lin ang="5400000" scaled="0"/>
                </a:gradFill>
                <a:latin typeface="Segoe UI" panose="020B0502040204020203" pitchFamily="34" charset="0"/>
                <a:cs typeface="Segoe UI" panose="020B0502040204020203" pitchFamily="34" charset="0"/>
              </a:endParaRPr>
            </a:p>
          </p:txBody>
        </p:sp>
        <p:sp>
          <p:nvSpPr>
            <p:cNvPr id="254" name="Rectangle 253"/>
            <p:cNvSpPr/>
            <p:nvPr/>
          </p:nvSpPr>
          <p:spPr bwMode="auto">
            <a:xfrm>
              <a:off x="10504571" y="209338"/>
              <a:ext cx="1521572" cy="4466645"/>
            </a:xfrm>
            <a:prstGeom prst="rect">
              <a:avLst/>
            </a:prstGeom>
            <a:noFill/>
            <a:ln w="28575">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5439">
                      <a:srgbClr val="F8F8F8"/>
                    </a:gs>
                    <a:gs pos="10000">
                      <a:srgbClr val="F8F8F8"/>
                    </a:gs>
                  </a:gsLst>
                  <a:lin ang="5400000" scaled="0"/>
                </a:gradFill>
                <a:latin typeface="Segoe UI" panose="020B0502040204020203" pitchFamily="34" charset="0"/>
                <a:cs typeface="Segoe UI" panose="020B0502040204020203" pitchFamily="34" charset="0"/>
              </a:endParaRPr>
            </a:p>
          </p:txBody>
        </p:sp>
        <p:sp>
          <p:nvSpPr>
            <p:cNvPr id="256" name="Rectangle 255"/>
            <p:cNvSpPr/>
            <p:nvPr/>
          </p:nvSpPr>
          <p:spPr bwMode="auto">
            <a:xfrm flipH="1">
              <a:off x="1989683" y="2849245"/>
              <a:ext cx="2306325" cy="1826738"/>
            </a:xfrm>
            <a:prstGeom prst="rect">
              <a:avLst/>
            </a:prstGeom>
            <a:noFill/>
            <a:ln w="28575">
              <a:solidFill>
                <a:srgbClr val="FFFF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5439">
                      <a:srgbClr val="F8F8F8"/>
                    </a:gs>
                    <a:gs pos="10000">
                      <a:srgbClr val="F8F8F8"/>
                    </a:gs>
                  </a:gsLst>
                  <a:lin ang="5400000" scaled="0"/>
                </a:gra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79523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DBC3B-C460-4FDE-9B73-A7423D37B87E}"/>
              </a:ext>
            </a:extLst>
          </p:cNvPr>
          <p:cNvSpPr>
            <a:spLocks noGrp="1"/>
          </p:cNvSpPr>
          <p:nvPr>
            <p:ph type="title"/>
          </p:nvPr>
        </p:nvSpPr>
        <p:spPr/>
        <p:txBody>
          <a:bodyPr>
            <a:normAutofit/>
          </a:bodyPr>
          <a:lstStyle/>
          <a:p>
            <a:r>
              <a:rPr lang="en-US" b="1" dirty="0"/>
              <a:t>Azure Compute</a:t>
            </a:r>
            <a:br>
              <a:rPr lang="en-US" b="1" dirty="0"/>
            </a:br>
            <a:r>
              <a:rPr lang="en-US" b="1" dirty="0"/>
              <a:t>	</a:t>
            </a:r>
          </a:p>
        </p:txBody>
      </p:sp>
    </p:spTree>
    <p:extLst>
      <p:ext uri="{BB962C8B-B14F-4D97-AF65-F5344CB8AC3E}">
        <p14:creationId xmlns:p14="http://schemas.microsoft.com/office/powerpoint/2010/main" val="506660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3C2AF0-FE2E-4BE3-9D58-105C42A78C90}"/>
              </a:ext>
            </a:extLst>
          </p:cNvPr>
          <p:cNvPicPr>
            <a:picLocks noChangeAspect="1"/>
          </p:cNvPicPr>
          <p:nvPr/>
        </p:nvPicPr>
        <p:blipFill rotWithShape="1">
          <a:blip r:embed="rId3"/>
          <a:srcRect t="18658"/>
          <a:stretch/>
        </p:blipFill>
        <p:spPr>
          <a:xfrm>
            <a:off x="195374" y="1575547"/>
            <a:ext cx="11933745" cy="4846241"/>
          </a:xfrm>
          <a:prstGeom prst="rect">
            <a:avLst/>
          </a:prstGeom>
        </p:spPr>
      </p:pic>
      <p:sp>
        <p:nvSpPr>
          <p:cNvPr id="5" name="Title 2"/>
          <p:cNvSpPr txBox="1">
            <a:spLocks/>
          </p:cNvSpPr>
          <p:nvPr/>
        </p:nvSpPr>
        <p:spPr>
          <a:xfrm>
            <a:off x="543937" y="335531"/>
            <a:ext cx="11647200" cy="897853"/>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04">
                <a:gradFill>
                  <a:gsLst>
                    <a:gs pos="1250">
                      <a:srgbClr val="FFFFFF"/>
                    </a:gs>
                    <a:gs pos="100000">
                      <a:srgbClr val="FFFFFF"/>
                    </a:gs>
                  </a:gsLst>
                  <a:lin ang="5400000" scaled="0"/>
                </a:gradFill>
                <a:latin typeface="Segoe UI Light"/>
              </a:rPr>
              <a:t>Hardware Innovation</a:t>
            </a:r>
          </a:p>
        </p:txBody>
      </p:sp>
      <p:sp>
        <p:nvSpPr>
          <p:cNvPr id="19" name="Rectangle 18">
            <a:extLst/>
          </p:cNvPr>
          <p:cNvSpPr/>
          <p:nvPr/>
        </p:nvSpPr>
        <p:spPr bwMode="auto">
          <a:xfrm>
            <a:off x="-390856" y="-228080"/>
            <a:ext cx="12697550" cy="7349157"/>
          </a:xfrm>
          <a:prstGeom prst="rect">
            <a:avLst/>
          </a:prstGeom>
          <a:gradFill flip="none" rotWithShape="1">
            <a:gsLst>
              <a:gs pos="0">
                <a:srgbClr val="000000">
                  <a:tint val="66000"/>
                  <a:satMod val="160000"/>
                  <a:alpha val="28000"/>
                </a:srgbClr>
              </a:gs>
              <a:gs pos="100000">
                <a:schemeClr val="bg1">
                  <a:lumMod val="50000"/>
                  <a:alpha val="7100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4" name="A Group"/>
          <p:cNvGrpSpPr/>
          <p:nvPr/>
        </p:nvGrpSpPr>
        <p:grpSpPr>
          <a:xfrm>
            <a:off x="3000082" y="5010873"/>
            <a:ext cx="1934507" cy="1859060"/>
            <a:chOff x="2135046" y="1779460"/>
            <a:chExt cx="2182814" cy="2297176"/>
          </a:xfrm>
        </p:grpSpPr>
        <p:sp>
          <p:nvSpPr>
            <p:cNvPr id="45" name="Rectangle 44"/>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High memory</a:t>
              </a:r>
            </a:p>
          </p:txBody>
        </p:sp>
        <p:grpSp>
          <p:nvGrpSpPr>
            <p:cNvPr id="46" name="Group 45"/>
            <p:cNvGrpSpPr/>
            <p:nvPr/>
          </p:nvGrpSpPr>
          <p:grpSpPr>
            <a:xfrm>
              <a:off x="2536151" y="1779460"/>
              <a:ext cx="1179920" cy="1538737"/>
              <a:chOff x="406421" y="2432376"/>
              <a:chExt cx="2059118" cy="2685303"/>
            </a:xfrm>
          </p:grpSpPr>
          <p:grpSp>
            <p:nvGrpSpPr>
              <p:cNvPr id="47" name="Group 46"/>
              <p:cNvGrpSpPr/>
              <p:nvPr/>
            </p:nvGrpSpPr>
            <p:grpSpPr>
              <a:xfrm>
                <a:off x="406421" y="2432376"/>
                <a:ext cx="2059118" cy="2685303"/>
                <a:chOff x="6982264" y="1006524"/>
                <a:chExt cx="4480135" cy="5829701"/>
              </a:xfrm>
            </p:grpSpPr>
            <p:pic>
              <p:nvPicPr>
                <p:cNvPr id="49" name="Picture 48"/>
                <p:cNvPicPr>
                  <a:picLocks noChangeAspect="1"/>
                </p:cNvPicPr>
                <p:nvPr/>
              </p:nvPicPr>
              <p:blipFill>
                <a:blip r:embed="rId4"/>
                <a:stretch>
                  <a:fillRect/>
                </a:stretch>
              </p:blipFill>
              <p:spPr>
                <a:xfrm>
                  <a:off x="7199561" y="1172781"/>
                  <a:ext cx="4182166" cy="3848482"/>
                </a:xfrm>
                <a:prstGeom prst="rect">
                  <a:avLst/>
                </a:prstGeom>
              </p:spPr>
            </p:pic>
            <p:pic>
              <p:nvPicPr>
                <p:cNvPr id="50" name="Picture 49"/>
                <p:cNvPicPr>
                  <a:picLocks noChangeAspect="1"/>
                </p:cNvPicPr>
                <p:nvPr/>
              </p:nvPicPr>
              <p:blipFill>
                <a:blip r:embed="rId5"/>
                <a:stretch>
                  <a:fillRect/>
                </a:stretch>
              </p:blipFill>
              <p:spPr>
                <a:xfrm>
                  <a:off x="6982264" y="4945062"/>
                  <a:ext cx="4480135" cy="1891163"/>
                </a:xfrm>
                <a:prstGeom prst="rect">
                  <a:avLst/>
                </a:prstGeom>
              </p:spPr>
            </p:pic>
            <p:sp>
              <p:nvSpPr>
                <p:cNvPr id="5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0" tIns="44790" rIns="89580" bIns="44790" numCol="1" anchor="t" anchorCtr="0" compatLnSpc="1">
                  <a:prstTxWarp prst="textNoShape">
                    <a:avLst/>
                  </a:prstTxWarp>
                </a:bodyPr>
                <a:lstStyle/>
                <a:p>
                  <a:pPr defTabSz="913698">
                    <a:defRPr/>
                  </a:pPr>
                  <a:endParaRPr lang="en-US" sz="588" kern="0">
                    <a:solidFill>
                      <a:srgbClr val="00B0F0"/>
                    </a:solidFill>
                    <a:latin typeface="Segoe UI Semilight"/>
                  </a:endParaRPr>
                </a:p>
              </p:txBody>
            </p:sp>
          </p:grpSp>
          <p:sp>
            <p:nvSpPr>
              <p:cNvPr id="48" name="TextBox 47"/>
              <p:cNvSpPr txBox="1"/>
              <p:nvPr/>
            </p:nvSpPr>
            <p:spPr>
              <a:xfrm>
                <a:off x="639096" y="2638279"/>
                <a:ext cx="1632154" cy="1127478"/>
              </a:xfrm>
              <a:prstGeom prst="rect">
                <a:avLst/>
              </a:prstGeom>
              <a:solidFill>
                <a:schemeClr val="bg1">
                  <a:lumMod val="50000"/>
                </a:schemeClr>
              </a:solidFill>
            </p:spPr>
            <p:txBody>
              <a:bodyPr wrap="square" lIns="179158" tIns="125428" rIns="179158" bIns="143326" rtlCol="0">
                <a:noAutofit/>
              </a:bodyPr>
              <a:lstStyle/>
              <a:p>
                <a:pPr algn="ctr" defTabSz="913400">
                  <a:lnSpc>
                    <a:spcPct val="90000"/>
                  </a:lnSpc>
                  <a:defRPr/>
                </a:pPr>
                <a:endParaRPr lang="en-US" sz="313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32" name="A Group"/>
          <p:cNvGrpSpPr/>
          <p:nvPr/>
        </p:nvGrpSpPr>
        <p:grpSpPr>
          <a:xfrm>
            <a:off x="1403763" y="4975268"/>
            <a:ext cx="1920089" cy="1870568"/>
            <a:chOff x="2034704" y="1779460"/>
            <a:chExt cx="2182814" cy="2305406"/>
          </a:xfrm>
        </p:grpSpPr>
        <p:sp>
          <p:nvSpPr>
            <p:cNvPr id="33" name="Rectangle 32"/>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New generation of D family</a:t>
              </a:r>
            </a:p>
          </p:txBody>
        </p:sp>
        <p:grpSp>
          <p:nvGrpSpPr>
            <p:cNvPr id="34" name="Group 33"/>
            <p:cNvGrpSpPr/>
            <p:nvPr/>
          </p:nvGrpSpPr>
          <p:grpSpPr>
            <a:xfrm>
              <a:off x="2536151" y="1779460"/>
              <a:ext cx="1179920" cy="1538737"/>
              <a:chOff x="406421" y="2432376"/>
              <a:chExt cx="2059118" cy="2685303"/>
            </a:xfrm>
          </p:grpSpPr>
          <p:grpSp>
            <p:nvGrpSpPr>
              <p:cNvPr id="35" name="Group 34"/>
              <p:cNvGrpSpPr/>
              <p:nvPr/>
            </p:nvGrpSpPr>
            <p:grpSpPr>
              <a:xfrm>
                <a:off x="406421" y="2432376"/>
                <a:ext cx="2059118" cy="2685303"/>
                <a:chOff x="6982264" y="1006524"/>
                <a:chExt cx="4480135" cy="5829701"/>
              </a:xfrm>
            </p:grpSpPr>
            <p:pic>
              <p:nvPicPr>
                <p:cNvPr id="37" name="Picture 36"/>
                <p:cNvPicPr>
                  <a:picLocks noChangeAspect="1"/>
                </p:cNvPicPr>
                <p:nvPr/>
              </p:nvPicPr>
              <p:blipFill>
                <a:blip r:embed="rId4"/>
                <a:stretch>
                  <a:fillRect/>
                </a:stretch>
              </p:blipFill>
              <p:spPr>
                <a:xfrm>
                  <a:off x="7199561" y="1172781"/>
                  <a:ext cx="4182166" cy="3848482"/>
                </a:xfrm>
                <a:prstGeom prst="rect">
                  <a:avLst/>
                </a:prstGeom>
              </p:spPr>
            </p:pic>
            <p:pic>
              <p:nvPicPr>
                <p:cNvPr id="38" name="Picture 37"/>
                <p:cNvPicPr>
                  <a:picLocks noChangeAspect="1"/>
                </p:cNvPicPr>
                <p:nvPr/>
              </p:nvPicPr>
              <p:blipFill>
                <a:blip r:embed="rId5"/>
                <a:stretch>
                  <a:fillRect/>
                </a:stretch>
              </p:blipFill>
              <p:spPr>
                <a:xfrm>
                  <a:off x="6982264" y="4945062"/>
                  <a:ext cx="4480135" cy="1891163"/>
                </a:xfrm>
                <a:prstGeom prst="rect">
                  <a:avLst/>
                </a:prstGeom>
              </p:spPr>
            </p:pic>
            <p:sp>
              <p:nvSpPr>
                <p:cNvPr id="3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0" tIns="44790" rIns="89580" bIns="44790" numCol="1" anchor="t" anchorCtr="0" compatLnSpc="1">
                  <a:prstTxWarp prst="textNoShape">
                    <a:avLst/>
                  </a:prstTxWarp>
                </a:bodyPr>
                <a:lstStyle/>
                <a:p>
                  <a:pPr defTabSz="913698">
                    <a:defRPr/>
                  </a:pPr>
                  <a:endParaRPr lang="en-US" sz="588" kern="0">
                    <a:solidFill>
                      <a:srgbClr val="00B0F0"/>
                    </a:solidFill>
                    <a:latin typeface="Segoe UI Semilight"/>
                  </a:endParaRPr>
                </a:p>
              </p:txBody>
            </p:sp>
          </p:grpSp>
          <p:sp>
            <p:nvSpPr>
              <p:cNvPr id="36" name="TextBox 35"/>
              <p:cNvSpPr txBox="1"/>
              <p:nvPr/>
            </p:nvSpPr>
            <p:spPr>
              <a:xfrm>
                <a:off x="639096" y="2638279"/>
                <a:ext cx="1632154" cy="1127478"/>
              </a:xfrm>
              <a:prstGeom prst="rect">
                <a:avLst/>
              </a:prstGeom>
              <a:solidFill>
                <a:schemeClr val="bg1">
                  <a:lumMod val="50000"/>
                </a:schemeClr>
              </a:solidFill>
            </p:spPr>
            <p:txBody>
              <a:bodyPr wrap="square" lIns="179158" tIns="125428" rIns="179158" bIns="143326" rtlCol="0">
                <a:noAutofit/>
              </a:bodyPr>
              <a:lstStyle/>
              <a:p>
                <a:pPr algn="ctr" defTabSz="913400">
                  <a:lnSpc>
                    <a:spcPct val="90000"/>
                  </a:lnSpc>
                  <a:defRPr/>
                </a:pPr>
                <a:endParaRPr lang="en-US" sz="313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6" name="A Group"/>
          <p:cNvGrpSpPr/>
          <p:nvPr/>
        </p:nvGrpSpPr>
        <p:grpSpPr>
          <a:xfrm>
            <a:off x="4556869" y="5035851"/>
            <a:ext cx="1792595" cy="1865055"/>
            <a:chOff x="2060423" y="1779460"/>
            <a:chExt cx="2182814" cy="2205487"/>
          </a:xfrm>
        </p:grpSpPr>
        <p:sp>
          <p:nvSpPr>
            <p:cNvPr id="7" name="Rectangle 6"/>
            <p:cNvSpPr/>
            <p:nvPr/>
          </p:nvSpPr>
          <p:spPr bwMode="auto">
            <a:xfrm>
              <a:off x="2060423" y="331819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Deep Learning</a:t>
              </a:r>
            </a:p>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NVIDIA P40s</a:t>
              </a:r>
            </a:p>
          </p:txBody>
        </p:sp>
        <p:grpSp>
          <p:nvGrpSpPr>
            <p:cNvPr id="8" name="Group 7"/>
            <p:cNvGrpSpPr/>
            <p:nvPr/>
          </p:nvGrpSpPr>
          <p:grpSpPr>
            <a:xfrm>
              <a:off x="2536151" y="1779460"/>
              <a:ext cx="1179921" cy="1538738"/>
              <a:chOff x="406421" y="2432376"/>
              <a:chExt cx="2059119" cy="2685305"/>
            </a:xfrm>
          </p:grpSpPr>
          <p:grpSp>
            <p:nvGrpSpPr>
              <p:cNvPr id="9" name="Group 8"/>
              <p:cNvGrpSpPr/>
              <p:nvPr/>
            </p:nvGrpSpPr>
            <p:grpSpPr>
              <a:xfrm>
                <a:off x="406421" y="2432376"/>
                <a:ext cx="2059119" cy="2685305"/>
                <a:chOff x="6982264" y="1006524"/>
                <a:chExt cx="4480137" cy="5829706"/>
              </a:xfrm>
            </p:grpSpPr>
            <p:pic>
              <p:nvPicPr>
                <p:cNvPr id="12" name="Picture 11"/>
                <p:cNvPicPr>
                  <a:picLocks noChangeAspect="1"/>
                </p:cNvPicPr>
                <p:nvPr/>
              </p:nvPicPr>
              <p:blipFill>
                <a:blip r:embed="rId4"/>
                <a:stretch>
                  <a:fillRect/>
                </a:stretch>
              </p:blipFill>
              <p:spPr>
                <a:xfrm>
                  <a:off x="7199561" y="1172781"/>
                  <a:ext cx="4182166" cy="3848482"/>
                </a:xfrm>
                <a:prstGeom prst="rect">
                  <a:avLst/>
                </a:prstGeom>
              </p:spPr>
            </p:pic>
            <p:pic>
              <p:nvPicPr>
                <p:cNvPr id="13" name="Picture 12"/>
                <p:cNvPicPr>
                  <a:picLocks noChangeAspect="1"/>
                </p:cNvPicPr>
                <p:nvPr/>
              </p:nvPicPr>
              <p:blipFill>
                <a:blip r:embed="rId5"/>
                <a:stretch>
                  <a:fillRect/>
                </a:stretch>
              </p:blipFill>
              <p:spPr>
                <a:xfrm>
                  <a:off x="6982264" y="4945066"/>
                  <a:ext cx="4480137" cy="1891164"/>
                </a:xfrm>
                <a:prstGeom prst="rect">
                  <a:avLst/>
                </a:prstGeom>
              </p:spPr>
            </p:pic>
            <p:sp>
              <p:nvSpPr>
                <p:cNvPr id="1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0" tIns="44790" rIns="89580" bIns="44790" numCol="1" anchor="t" anchorCtr="0" compatLnSpc="1">
                  <a:prstTxWarp prst="textNoShape">
                    <a:avLst/>
                  </a:prstTxWarp>
                </a:bodyPr>
                <a:lstStyle/>
                <a:p>
                  <a:pPr defTabSz="913698">
                    <a:defRPr/>
                  </a:pPr>
                  <a:endParaRPr lang="en-US" sz="588" kern="0">
                    <a:solidFill>
                      <a:srgbClr val="00B0F0"/>
                    </a:solidFill>
                    <a:latin typeface="Segoe UI Semilight"/>
                  </a:endParaRPr>
                </a:p>
              </p:txBody>
            </p:sp>
          </p:grpSp>
          <p:sp>
            <p:nvSpPr>
              <p:cNvPr id="11" name="TextBox 10"/>
              <p:cNvSpPr txBox="1"/>
              <p:nvPr/>
            </p:nvSpPr>
            <p:spPr>
              <a:xfrm>
                <a:off x="639096" y="2638279"/>
                <a:ext cx="1632154" cy="1127478"/>
              </a:xfrm>
              <a:prstGeom prst="rect">
                <a:avLst/>
              </a:prstGeom>
              <a:solidFill>
                <a:schemeClr val="bg1">
                  <a:lumMod val="50000"/>
                </a:schemeClr>
              </a:solidFill>
            </p:spPr>
            <p:txBody>
              <a:bodyPr wrap="square" lIns="179158" tIns="125428" rIns="179158" bIns="143326" rtlCol="0">
                <a:noAutofit/>
              </a:bodyPr>
              <a:lstStyle/>
              <a:p>
                <a:pPr algn="ctr" defTabSz="913400">
                  <a:lnSpc>
                    <a:spcPct val="90000"/>
                  </a:lnSpc>
                  <a:defRPr/>
                </a:pPr>
                <a:endParaRPr lang="en-US" sz="313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2" name="Rectangle 1"/>
          <p:cNvSpPr/>
          <p:nvPr/>
        </p:nvSpPr>
        <p:spPr>
          <a:xfrm>
            <a:off x="5112808" y="5212886"/>
            <a:ext cx="620595" cy="424671"/>
          </a:xfrm>
          <a:prstGeom prst="rect">
            <a:avLst/>
          </a:prstGeom>
        </p:spPr>
        <p:txBody>
          <a:bodyPr wrap="none">
            <a:spAutoFit/>
          </a:bodyPr>
          <a:lstStyle/>
          <a:p>
            <a:pPr algn="ctr" defTabSz="913400">
              <a:lnSpc>
                <a:spcPct val="90000"/>
              </a:lnSpc>
              <a:defRPr/>
            </a:pPr>
            <a:r>
              <a:rPr lang="en-US" sz="2353" b="1" kern="0">
                <a:gradFill>
                  <a:gsLst>
                    <a:gs pos="0">
                      <a:srgbClr val="FFFFFF"/>
                    </a:gs>
                    <a:gs pos="100000">
                      <a:srgbClr val="FFFFFF"/>
                    </a:gs>
                  </a:gsLst>
                  <a:lin ang="5400000" scaled="0"/>
                </a:gradFill>
                <a:latin typeface="Segoe UI Semilight"/>
                <a:ea typeface="Segoe UI" pitchFamily="34" charset="0"/>
                <a:cs typeface="Segoe UI" pitchFamily="34" charset="0"/>
              </a:rPr>
              <a:t>ND</a:t>
            </a:r>
          </a:p>
        </p:txBody>
      </p:sp>
      <p:grpSp>
        <p:nvGrpSpPr>
          <p:cNvPr id="16" name="Group 15"/>
          <p:cNvGrpSpPr/>
          <p:nvPr/>
        </p:nvGrpSpPr>
        <p:grpSpPr>
          <a:xfrm>
            <a:off x="5282922" y="5045575"/>
            <a:ext cx="617701" cy="286064"/>
            <a:chOff x="2011646" y="6450038"/>
            <a:chExt cx="630176" cy="291841"/>
          </a:xfrm>
        </p:grpSpPr>
        <p:sp>
          <p:nvSpPr>
            <p:cNvPr id="3" name="Rectangle 2"/>
            <p:cNvSpPr/>
            <p:nvPr/>
          </p:nvSpPr>
          <p:spPr bwMode="auto">
            <a:xfrm>
              <a:off x="2011646" y="6478923"/>
              <a:ext cx="625191" cy="2187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07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Rectangle 3"/>
            <p:cNvSpPr/>
            <p:nvPr/>
          </p:nvSpPr>
          <p:spPr>
            <a:xfrm>
              <a:off x="2047936" y="6450038"/>
              <a:ext cx="593886" cy="291841"/>
            </a:xfrm>
            <a:prstGeom prst="rect">
              <a:avLst/>
            </a:prstGeom>
          </p:spPr>
          <p:txBody>
            <a:bodyPr wrap="none">
              <a:spAutoFit/>
            </a:bodyPr>
            <a:lstStyle/>
            <a:p>
              <a:pPr algn="ctr" defTabSz="913927" fontAlgn="base">
                <a:lnSpc>
                  <a:spcPct val="90000"/>
                </a:lnSpc>
                <a:spcBef>
                  <a:spcPct val="0"/>
                </a:spcBef>
                <a:spcAft>
                  <a:spcPct val="0"/>
                </a:spcAft>
                <a:defRPr/>
              </a:pPr>
              <a:r>
                <a:rPr lang="en-US" sz="1371">
                  <a:solidFill>
                    <a:srgbClr val="FFFFFF"/>
                  </a:solidFill>
                  <a:latin typeface="Segoe UI Semilight"/>
                </a:rPr>
                <a:t>Soon</a:t>
              </a:r>
            </a:p>
          </p:txBody>
        </p:sp>
      </p:grpSp>
      <p:grpSp>
        <p:nvGrpSpPr>
          <p:cNvPr id="20" name="A Group"/>
          <p:cNvGrpSpPr/>
          <p:nvPr/>
        </p:nvGrpSpPr>
        <p:grpSpPr>
          <a:xfrm>
            <a:off x="6054739" y="4997285"/>
            <a:ext cx="1874845" cy="1872648"/>
            <a:chOff x="2024777" y="1779460"/>
            <a:chExt cx="2182814" cy="2202730"/>
          </a:xfrm>
        </p:grpSpPr>
        <p:sp>
          <p:nvSpPr>
            <p:cNvPr id="21" name="Rectangle 20"/>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New gen of NC</a:t>
              </a:r>
            </a:p>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NVIDIA P100s</a:t>
              </a:r>
            </a:p>
          </p:txBody>
        </p:sp>
        <p:grpSp>
          <p:nvGrpSpPr>
            <p:cNvPr id="22" name="Group 21"/>
            <p:cNvGrpSpPr/>
            <p:nvPr/>
          </p:nvGrpSpPr>
          <p:grpSpPr>
            <a:xfrm>
              <a:off x="2536151" y="1779460"/>
              <a:ext cx="1179920" cy="1538737"/>
              <a:chOff x="406421" y="2432376"/>
              <a:chExt cx="2059118" cy="2685303"/>
            </a:xfrm>
          </p:grpSpPr>
          <p:grpSp>
            <p:nvGrpSpPr>
              <p:cNvPr id="23" name="Group 22"/>
              <p:cNvGrpSpPr/>
              <p:nvPr/>
            </p:nvGrpSpPr>
            <p:grpSpPr>
              <a:xfrm>
                <a:off x="406421" y="2432376"/>
                <a:ext cx="2059118" cy="2685303"/>
                <a:chOff x="6982264" y="1006524"/>
                <a:chExt cx="4480135" cy="5829701"/>
              </a:xfrm>
            </p:grpSpPr>
            <p:pic>
              <p:nvPicPr>
                <p:cNvPr id="25" name="Picture 24"/>
                <p:cNvPicPr>
                  <a:picLocks noChangeAspect="1"/>
                </p:cNvPicPr>
                <p:nvPr/>
              </p:nvPicPr>
              <p:blipFill>
                <a:blip r:embed="rId4"/>
                <a:stretch>
                  <a:fillRect/>
                </a:stretch>
              </p:blipFill>
              <p:spPr>
                <a:xfrm>
                  <a:off x="7199561" y="1172781"/>
                  <a:ext cx="4182166" cy="3848482"/>
                </a:xfrm>
                <a:prstGeom prst="rect">
                  <a:avLst/>
                </a:prstGeom>
              </p:spPr>
            </p:pic>
            <p:pic>
              <p:nvPicPr>
                <p:cNvPr id="26" name="Picture 25"/>
                <p:cNvPicPr>
                  <a:picLocks noChangeAspect="1"/>
                </p:cNvPicPr>
                <p:nvPr/>
              </p:nvPicPr>
              <p:blipFill>
                <a:blip r:embed="rId5"/>
                <a:stretch>
                  <a:fillRect/>
                </a:stretch>
              </p:blipFill>
              <p:spPr>
                <a:xfrm>
                  <a:off x="6982264" y="4945062"/>
                  <a:ext cx="4480135" cy="1891163"/>
                </a:xfrm>
                <a:prstGeom prst="rect">
                  <a:avLst/>
                </a:prstGeom>
              </p:spPr>
            </p:pic>
            <p:sp>
              <p:nvSpPr>
                <p:cNvPr id="27"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0" tIns="44790" rIns="89580" bIns="44790" numCol="1" anchor="t" anchorCtr="0" compatLnSpc="1">
                  <a:prstTxWarp prst="textNoShape">
                    <a:avLst/>
                  </a:prstTxWarp>
                </a:bodyPr>
                <a:lstStyle/>
                <a:p>
                  <a:pPr defTabSz="913698">
                    <a:defRPr/>
                  </a:pPr>
                  <a:endParaRPr lang="en-US" sz="588" kern="0">
                    <a:solidFill>
                      <a:srgbClr val="00B0F0"/>
                    </a:solidFill>
                    <a:latin typeface="Segoe UI Semilight"/>
                  </a:endParaRPr>
                </a:p>
              </p:txBody>
            </p:sp>
          </p:grpSp>
          <p:sp>
            <p:nvSpPr>
              <p:cNvPr id="24" name="TextBox 23"/>
              <p:cNvSpPr txBox="1"/>
              <p:nvPr/>
            </p:nvSpPr>
            <p:spPr>
              <a:xfrm>
                <a:off x="639096" y="2638279"/>
                <a:ext cx="1632154" cy="1127478"/>
              </a:xfrm>
              <a:prstGeom prst="rect">
                <a:avLst/>
              </a:prstGeom>
              <a:solidFill>
                <a:schemeClr val="bg1">
                  <a:lumMod val="50000"/>
                </a:schemeClr>
              </a:solidFill>
            </p:spPr>
            <p:txBody>
              <a:bodyPr wrap="square" lIns="179158" tIns="125428" rIns="179158" bIns="143326" rtlCol="0">
                <a:noAutofit/>
              </a:bodyPr>
              <a:lstStyle/>
              <a:p>
                <a:pPr algn="ctr" defTabSz="913400">
                  <a:lnSpc>
                    <a:spcPct val="90000"/>
                  </a:lnSpc>
                  <a:defRPr/>
                </a:pPr>
                <a:endParaRPr lang="en-US" sz="313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28" name="Rectangle 27"/>
          <p:cNvSpPr/>
          <p:nvPr/>
        </p:nvSpPr>
        <p:spPr>
          <a:xfrm>
            <a:off x="6616137" y="5244589"/>
            <a:ext cx="785681" cy="369279"/>
          </a:xfrm>
          <a:prstGeom prst="rect">
            <a:avLst/>
          </a:prstGeom>
        </p:spPr>
        <p:txBody>
          <a:bodyPr wrap="none">
            <a:spAutoFit/>
          </a:bodyPr>
          <a:lstStyle/>
          <a:p>
            <a:pPr algn="ctr" defTabSz="913400">
              <a:lnSpc>
                <a:spcPct val="90000"/>
              </a:lnSpc>
              <a:defRPr/>
            </a:pPr>
            <a:r>
              <a:rPr lang="en-US" sz="1961" b="1" kern="0">
                <a:gradFill>
                  <a:gsLst>
                    <a:gs pos="0">
                      <a:srgbClr val="FFFFFF"/>
                    </a:gs>
                    <a:gs pos="100000">
                      <a:srgbClr val="FFFFFF"/>
                    </a:gs>
                  </a:gsLst>
                  <a:lin ang="5400000" scaled="0"/>
                </a:gradFill>
                <a:latin typeface="Segoe UI Semilight"/>
                <a:ea typeface="Segoe UI" pitchFamily="34" charset="0"/>
                <a:cs typeface="Segoe UI" pitchFamily="34" charset="0"/>
              </a:rPr>
              <a:t>NCv2</a:t>
            </a:r>
          </a:p>
        </p:txBody>
      </p:sp>
      <p:grpSp>
        <p:nvGrpSpPr>
          <p:cNvPr id="29" name="Group 28"/>
          <p:cNvGrpSpPr/>
          <p:nvPr/>
        </p:nvGrpSpPr>
        <p:grpSpPr>
          <a:xfrm>
            <a:off x="6877166" y="5004849"/>
            <a:ext cx="617701" cy="286064"/>
            <a:chOff x="2011646" y="6450038"/>
            <a:chExt cx="630176" cy="291841"/>
          </a:xfrm>
        </p:grpSpPr>
        <p:sp>
          <p:nvSpPr>
            <p:cNvPr id="30" name="Rectangle 29"/>
            <p:cNvSpPr/>
            <p:nvPr/>
          </p:nvSpPr>
          <p:spPr bwMode="auto">
            <a:xfrm>
              <a:off x="2011646" y="6478923"/>
              <a:ext cx="625191" cy="2187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07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 name="Rectangle 30"/>
            <p:cNvSpPr/>
            <p:nvPr/>
          </p:nvSpPr>
          <p:spPr>
            <a:xfrm>
              <a:off x="2047936" y="6450038"/>
              <a:ext cx="593886" cy="291841"/>
            </a:xfrm>
            <a:prstGeom prst="rect">
              <a:avLst/>
            </a:prstGeom>
          </p:spPr>
          <p:txBody>
            <a:bodyPr wrap="none">
              <a:spAutoFit/>
            </a:bodyPr>
            <a:lstStyle/>
            <a:p>
              <a:pPr algn="ctr" defTabSz="913927" fontAlgn="base">
                <a:lnSpc>
                  <a:spcPct val="90000"/>
                </a:lnSpc>
                <a:spcBef>
                  <a:spcPct val="0"/>
                </a:spcBef>
                <a:spcAft>
                  <a:spcPct val="0"/>
                </a:spcAft>
                <a:defRPr/>
              </a:pPr>
              <a:r>
                <a:rPr lang="en-US" sz="1371">
                  <a:solidFill>
                    <a:srgbClr val="FFFFFF"/>
                  </a:solidFill>
                  <a:latin typeface="Segoe UI Semilight"/>
                </a:rPr>
                <a:t>Soon</a:t>
              </a:r>
            </a:p>
          </p:txBody>
        </p:sp>
      </p:grpSp>
      <p:sp>
        <p:nvSpPr>
          <p:cNvPr id="40" name="Rectangle 39"/>
          <p:cNvSpPr/>
          <p:nvPr/>
        </p:nvSpPr>
        <p:spPr>
          <a:xfrm>
            <a:off x="2048881" y="5160715"/>
            <a:ext cx="702337" cy="424671"/>
          </a:xfrm>
          <a:prstGeom prst="rect">
            <a:avLst/>
          </a:prstGeom>
        </p:spPr>
        <p:txBody>
          <a:bodyPr wrap="none">
            <a:spAutoFit/>
          </a:bodyPr>
          <a:lstStyle/>
          <a:p>
            <a:pPr algn="ctr" defTabSz="913400">
              <a:lnSpc>
                <a:spcPct val="90000"/>
              </a:lnSpc>
              <a:defRPr/>
            </a:pPr>
            <a:r>
              <a:rPr lang="en-US" sz="2353" b="1" kern="0">
                <a:gradFill>
                  <a:gsLst>
                    <a:gs pos="0">
                      <a:srgbClr val="FFFFFF"/>
                    </a:gs>
                    <a:gs pos="100000">
                      <a:srgbClr val="FFFFFF"/>
                    </a:gs>
                  </a:gsLst>
                  <a:lin ang="5400000" scaled="0"/>
                </a:gradFill>
                <a:latin typeface="Segoe UI Semilight"/>
                <a:ea typeface="Segoe UI" pitchFamily="34" charset="0"/>
                <a:cs typeface="Segoe UI" pitchFamily="34" charset="0"/>
              </a:rPr>
              <a:t>Dv3</a:t>
            </a:r>
          </a:p>
        </p:txBody>
      </p:sp>
      <p:sp>
        <p:nvSpPr>
          <p:cNvPr id="52" name="Rectangle 51"/>
          <p:cNvSpPr/>
          <p:nvPr/>
        </p:nvSpPr>
        <p:spPr>
          <a:xfrm>
            <a:off x="3592869" y="5161964"/>
            <a:ext cx="646240" cy="424671"/>
          </a:xfrm>
          <a:prstGeom prst="rect">
            <a:avLst/>
          </a:prstGeom>
        </p:spPr>
        <p:txBody>
          <a:bodyPr wrap="none">
            <a:spAutoFit/>
          </a:bodyPr>
          <a:lstStyle/>
          <a:p>
            <a:pPr algn="ctr" defTabSz="913400">
              <a:lnSpc>
                <a:spcPct val="90000"/>
              </a:lnSpc>
              <a:defRPr/>
            </a:pPr>
            <a:r>
              <a:rPr lang="en-US" sz="2353" b="1" kern="0">
                <a:gradFill>
                  <a:gsLst>
                    <a:gs pos="0">
                      <a:srgbClr val="FFFFFF"/>
                    </a:gs>
                    <a:gs pos="100000">
                      <a:srgbClr val="FFFFFF"/>
                    </a:gs>
                  </a:gsLst>
                  <a:lin ang="5400000" scaled="0"/>
                </a:gradFill>
                <a:latin typeface="Segoe UI Semilight"/>
                <a:ea typeface="Segoe UI" pitchFamily="34" charset="0"/>
                <a:cs typeface="Segoe UI" pitchFamily="34" charset="0"/>
              </a:rPr>
              <a:t>Ev3</a:t>
            </a:r>
          </a:p>
        </p:txBody>
      </p:sp>
      <p:grpSp>
        <p:nvGrpSpPr>
          <p:cNvPr id="53" name="A Group">
            <a:extLst>
              <a:ext uri="{FF2B5EF4-FFF2-40B4-BE49-F238E27FC236}">
                <a16:creationId xmlns:a16="http://schemas.microsoft.com/office/drawing/2014/main" id="{072105F1-5108-4F6C-A273-952B992CA0C7}"/>
              </a:ext>
            </a:extLst>
          </p:cNvPr>
          <p:cNvGrpSpPr/>
          <p:nvPr/>
        </p:nvGrpSpPr>
        <p:grpSpPr>
          <a:xfrm>
            <a:off x="7574425" y="4981574"/>
            <a:ext cx="1874845" cy="1872648"/>
            <a:chOff x="2024777" y="1779460"/>
            <a:chExt cx="2182814" cy="2202730"/>
          </a:xfrm>
        </p:grpSpPr>
        <p:sp>
          <p:nvSpPr>
            <p:cNvPr id="54" name="Rectangle 53">
              <a:extLst>
                <a:ext uri="{FF2B5EF4-FFF2-40B4-BE49-F238E27FC236}">
                  <a16:creationId xmlns:a16="http://schemas.microsoft.com/office/drawing/2014/main" id="{6CBDA66C-C6AE-4AFF-943E-487486E27433}"/>
                </a:ext>
              </a:extLst>
            </p:cNvPr>
            <p:cNvSpPr/>
            <p:nvPr/>
          </p:nvSpPr>
          <p:spPr bwMode="auto">
            <a:xfrm>
              <a:off x="2024777" y="3315440"/>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AMD-based </a:t>
              </a:r>
            </a:p>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Sizes</a:t>
              </a:r>
            </a:p>
          </p:txBody>
        </p:sp>
        <p:grpSp>
          <p:nvGrpSpPr>
            <p:cNvPr id="55" name="Group 54">
              <a:extLst>
                <a:ext uri="{FF2B5EF4-FFF2-40B4-BE49-F238E27FC236}">
                  <a16:creationId xmlns:a16="http://schemas.microsoft.com/office/drawing/2014/main" id="{0C628732-997A-42DF-9BE9-EC5E0E3251E4}"/>
                </a:ext>
              </a:extLst>
            </p:cNvPr>
            <p:cNvGrpSpPr/>
            <p:nvPr/>
          </p:nvGrpSpPr>
          <p:grpSpPr>
            <a:xfrm>
              <a:off x="2536151" y="1779460"/>
              <a:ext cx="1179920" cy="1538737"/>
              <a:chOff x="406421" y="2432376"/>
              <a:chExt cx="2059118" cy="2685303"/>
            </a:xfrm>
          </p:grpSpPr>
          <p:grpSp>
            <p:nvGrpSpPr>
              <p:cNvPr id="56" name="Group 55">
                <a:extLst>
                  <a:ext uri="{FF2B5EF4-FFF2-40B4-BE49-F238E27FC236}">
                    <a16:creationId xmlns:a16="http://schemas.microsoft.com/office/drawing/2014/main" id="{15D9E671-A4A9-4E32-93FA-56F9B7C0A743}"/>
                  </a:ext>
                </a:extLst>
              </p:cNvPr>
              <p:cNvGrpSpPr/>
              <p:nvPr/>
            </p:nvGrpSpPr>
            <p:grpSpPr>
              <a:xfrm>
                <a:off x="406421" y="2432376"/>
                <a:ext cx="2059118" cy="2685303"/>
                <a:chOff x="6982264" y="1006524"/>
                <a:chExt cx="4480135" cy="5829701"/>
              </a:xfrm>
            </p:grpSpPr>
            <p:pic>
              <p:nvPicPr>
                <p:cNvPr id="58" name="Picture 57">
                  <a:extLst>
                    <a:ext uri="{FF2B5EF4-FFF2-40B4-BE49-F238E27FC236}">
                      <a16:creationId xmlns:a16="http://schemas.microsoft.com/office/drawing/2014/main" id="{B1FFED71-E8F6-4659-8A0B-194865EA9A95}"/>
                    </a:ext>
                  </a:extLst>
                </p:cNvPr>
                <p:cNvPicPr>
                  <a:picLocks noChangeAspect="1"/>
                </p:cNvPicPr>
                <p:nvPr/>
              </p:nvPicPr>
              <p:blipFill>
                <a:blip r:embed="rId4"/>
                <a:stretch>
                  <a:fillRect/>
                </a:stretch>
              </p:blipFill>
              <p:spPr>
                <a:xfrm>
                  <a:off x="7199561" y="1172781"/>
                  <a:ext cx="4182166" cy="3848482"/>
                </a:xfrm>
                <a:prstGeom prst="rect">
                  <a:avLst/>
                </a:prstGeom>
              </p:spPr>
            </p:pic>
            <p:pic>
              <p:nvPicPr>
                <p:cNvPr id="59" name="Picture 58">
                  <a:extLst>
                    <a:ext uri="{FF2B5EF4-FFF2-40B4-BE49-F238E27FC236}">
                      <a16:creationId xmlns:a16="http://schemas.microsoft.com/office/drawing/2014/main" id="{1F087BEA-D12A-4315-A8D9-598A14577458}"/>
                    </a:ext>
                  </a:extLst>
                </p:cNvPr>
                <p:cNvPicPr>
                  <a:picLocks noChangeAspect="1"/>
                </p:cNvPicPr>
                <p:nvPr/>
              </p:nvPicPr>
              <p:blipFill>
                <a:blip r:embed="rId5"/>
                <a:stretch>
                  <a:fillRect/>
                </a:stretch>
              </p:blipFill>
              <p:spPr>
                <a:xfrm>
                  <a:off x="6982264" y="4945062"/>
                  <a:ext cx="4480135" cy="1891163"/>
                </a:xfrm>
                <a:prstGeom prst="rect">
                  <a:avLst/>
                </a:prstGeom>
              </p:spPr>
            </p:pic>
            <p:sp>
              <p:nvSpPr>
                <p:cNvPr id="60" name="AutoShape 3">
                  <a:extLst>
                    <a:ext uri="{FF2B5EF4-FFF2-40B4-BE49-F238E27FC236}">
                      <a16:creationId xmlns:a16="http://schemas.microsoft.com/office/drawing/2014/main" id="{C5E46FB4-D516-4D1B-8E50-283F9892079D}"/>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0" tIns="44790" rIns="89580" bIns="44790" numCol="1" anchor="t" anchorCtr="0" compatLnSpc="1">
                  <a:prstTxWarp prst="textNoShape">
                    <a:avLst/>
                  </a:prstTxWarp>
                </a:bodyPr>
                <a:lstStyle/>
                <a:p>
                  <a:pPr defTabSz="913698">
                    <a:defRPr/>
                  </a:pPr>
                  <a:endParaRPr lang="en-US" sz="588" kern="0">
                    <a:solidFill>
                      <a:srgbClr val="00B0F0"/>
                    </a:solidFill>
                    <a:latin typeface="Segoe UI Semilight"/>
                  </a:endParaRPr>
                </a:p>
              </p:txBody>
            </p:sp>
          </p:grpSp>
          <p:sp>
            <p:nvSpPr>
              <p:cNvPr id="57" name="TextBox 56">
                <a:extLst>
                  <a:ext uri="{FF2B5EF4-FFF2-40B4-BE49-F238E27FC236}">
                    <a16:creationId xmlns:a16="http://schemas.microsoft.com/office/drawing/2014/main" id="{5413DCC2-09AE-4CFD-95E6-982F96304102}"/>
                  </a:ext>
                </a:extLst>
              </p:cNvPr>
              <p:cNvSpPr txBox="1"/>
              <p:nvPr/>
            </p:nvSpPr>
            <p:spPr>
              <a:xfrm>
                <a:off x="639096" y="2638279"/>
                <a:ext cx="1632154" cy="1127478"/>
              </a:xfrm>
              <a:prstGeom prst="rect">
                <a:avLst/>
              </a:prstGeom>
              <a:solidFill>
                <a:schemeClr val="bg1">
                  <a:lumMod val="50000"/>
                </a:schemeClr>
              </a:solidFill>
            </p:spPr>
            <p:txBody>
              <a:bodyPr wrap="square" lIns="179158" tIns="125428" rIns="179158" bIns="143326" rtlCol="0">
                <a:noAutofit/>
              </a:bodyPr>
              <a:lstStyle/>
              <a:p>
                <a:pPr algn="ctr" defTabSz="913400">
                  <a:lnSpc>
                    <a:spcPct val="90000"/>
                  </a:lnSpc>
                  <a:defRPr/>
                </a:pPr>
                <a:endParaRPr lang="en-US" sz="313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4D6F2396-C2D4-4F95-AE7A-387CCAF586CE}"/>
              </a:ext>
            </a:extLst>
          </p:cNvPr>
          <p:cNvGrpSpPr/>
          <p:nvPr/>
        </p:nvGrpSpPr>
        <p:grpSpPr>
          <a:xfrm>
            <a:off x="8395546" y="4991027"/>
            <a:ext cx="617701" cy="286064"/>
            <a:chOff x="2011646" y="6450038"/>
            <a:chExt cx="630176" cy="291841"/>
          </a:xfrm>
        </p:grpSpPr>
        <p:sp>
          <p:nvSpPr>
            <p:cNvPr id="62" name="Rectangle 61">
              <a:extLst>
                <a:ext uri="{FF2B5EF4-FFF2-40B4-BE49-F238E27FC236}">
                  <a16:creationId xmlns:a16="http://schemas.microsoft.com/office/drawing/2014/main" id="{1BFD32DA-A61E-41FA-BC15-2DDFAEF087E6}"/>
                </a:ext>
              </a:extLst>
            </p:cNvPr>
            <p:cNvSpPr/>
            <p:nvPr/>
          </p:nvSpPr>
          <p:spPr bwMode="auto">
            <a:xfrm>
              <a:off x="2011646" y="6478923"/>
              <a:ext cx="625191" cy="2187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07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9E25B93B-CC5A-4632-AD86-77F789D68869}"/>
                </a:ext>
              </a:extLst>
            </p:cNvPr>
            <p:cNvSpPr/>
            <p:nvPr/>
          </p:nvSpPr>
          <p:spPr>
            <a:xfrm>
              <a:off x="2047936" y="6450038"/>
              <a:ext cx="593886" cy="291841"/>
            </a:xfrm>
            <a:prstGeom prst="rect">
              <a:avLst/>
            </a:prstGeom>
          </p:spPr>
          <p:txBody>
            <a:bodyPr wrap="none">
              <a:spAutoFit/>
            </a:bodyPr>
            <a:lstStyle/>
            <a:p>
              <a:pPr algn="ctr" defTabSz="913927" fontAlgn="base">
                <a:lnSpc>
                  <a:spcPct val="90000"/>
                </a:lnSpc>
                <a:spcBef>
                  <a:spcPct val="0"/>
                </a:spcBef>
                <a:spcAft>
                  <a:spcPct val="0"/>
                </a:spcAft>
                <a:defRPr/>
              </a:pPr>
              <a:r>
                <a:rPr lang="en-US" sz="1371">
                  <a:solidFill>
                    <a:srgbClr val="FFFFFF"/>
                  </a:solidFill>
                  <a:latin typeface="Segoe UI Semilight"/>
                </a:rPr>
                <a:t>Soon</a:t>
              </a:r>
            </a:p>
          </p:txBody>
        </p:sp>
      </p:grpSp>
      <p:sp>
        <p:nvSpPr>
          <p:cNvPr id="64" name="Rectangle 63">
            <a:extLst>
              <a:ext uri="{FF2B5EF4-FFF2-40B4-BE49-F238E27FC236}">
                <a16:creationId xmlns:a16="http://schemas.microsoft.com/office/drawing/2014/main" id="{95E7D16A-CEC0-4CFB-A89C-DBCD6A1B8D9E}"/>
              </a:ext>
            </a:extLst>
          </p:cNvPr>
          <p:cNvSpPr/>
          <p:nvPr/>
        </p:nvSpPr>
        <p:spPr>
          <a:xfrm>
            <a:off x="8241330" y="5207214"/>
            <a:ext cx="558087" cy="369279"/>
          </a:xfrm>
          <a:prstGeom prst="rect">
            <a:avLst/>
          </a:prstGeom>
        </p:spPr>
        <p:txBody>
          <a:bodyPr wrap="none">
            <a:spAutoFit/>
          </a:bodyPr>
          <a:lstStyle/>
          <a:p>
            <a:pPr algn="ctr" defTabSz="913400">
              <a:lnSpc>
                <a:spcPct val="90000"/>
              </a:lnSpc>
              <a:defRPr/>
            </a:pPr>
            <a:r>
              <a:rPr lang="en-US" sz="1961" b="1" kern="0">
                <a:gradFill>
                  <a:gsLst>
                    <a:gs pos="0">
                      <a:srgbClr val="FFFFFF"/>
                    </a:gs>
                    <a:gs pos="100000">
                      <a:srgbClr val="FFFFFF"/>
                    </a:gs>
                  </a:gsLst>
                  <a:lin ang="5400000" scaled="0"/>
                </a:gradFill>
                <a:latin typeface="Segoe UI Semilight"/>
                <a:ea typeface="Segoe UI" pitchFamily="34" charset="0"/>
                <a:cs typeface="Segoe UI" pitchFamily="34" charset="0"/>
              </a:rPr>
              <a:t>Lv2</a:t>
            </a:r>
          </a:p>
        </p:txBody>
      </p:sp>
      <p:grpSp>
        <p:nvGrpSpPr>
          <p:cNvPr id="65" name="A Group">
            <a:extLst>
              <a:ext uri="{FF2B5EF4-FFF2-40B4-BE49-F238E27FC236}">
                <a16:creationId xmlns:a16="http://schemas.microsoft.com/office/drawing/2014/main" id="{A118C2C1-2A67-4146-ADF8-8573184CAD7B}"/>
              </a:ext>
            </a:extLst>
          </p:cNvPr>
          <p:cNvGrpSpPr/>
          <p:nvPr/>
        </p:nvGrpSpPr>
        <p:grpSpPr>
          <a:xfrm>
            <a:off x="9057584" y="4999856"/>
            <a:ext cx="1920089" cy="1870568"/>
            <a:chOff x="2034704" y="1779460"/>
            <a:chExt cx="2182814" cy="2305406"/>
          </a:xfrm>
        </p:grpSpPr>
        <p:sp>
          <p:nvSpPr>
            <p:cNvPr id="66" name="Rectangle 65">
              <a:extLst>
                <a:ext uri="{FF2B5EF4-FFF2-40B4-BE49-F238E27FC236}">
                  <a16:creationId xmlns:a16="http://schemas.microsoft.com/office/drawing/2014/main" id="{E8B13A9C-4A05-42B4-B689-67B59AEEC8FE}"/>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Burstable</a:t>
              </a:r>
            </a:p>
          </p:txBody>
        </p:sp>
        <p:grpSp>
          <p:nvGrpSpPr>
            <p:cNvPr id="67" name="Group 66">
              <a:extLst>
                <a:ext uri="{FF2B5EF4-FFF2-40B4-BE49-F238E27FC236}">
                  <a16:creationId xmlns:a16="http://schemas.microsoft.com/office/drawing/2014/main" id="{B4BCBF1C-B434-4136-BD60-EB0DEC40FE7D}"/>
                </a:ext>
              </a:extLst>
            </p:cNvPr>
            <p:cNvGrpSpPr/>
            <p:nvPr/>
          </p:nvGrpSpPr>
          <p:grpSpPr>
            <a:xfrm>
              <a:off x="2536151" y="1779460"/>
              <a:ext cx="1179920" cy="1538737"/>
              <a:chOff x="406421" y="2432376"/>
              <a:chExt cx="2059118" cy="2685303"/>
            </a:xfrm>
          </p:grpSpPr>
          <p:grpSp>
            <p:nvGrpSpPr>
              <p:cNvPr id="68" name="Group 67">
                <a:extLst>
                  <a:ext uri="{FF2B5EF4-FFF2-40B4-BE49-F238E27FC236}">
                    <a16:creationId xmlns:a16="http://schemas.microsoft.com/office/drawing/2014/main" id="{DDB35520-287D-4BA2-8233-549F9CB6A0BA}"/>
                  </a:ext>
                </a:extLst>
              </p:cNvPr>
              <p:cNvGrpSpPr/>
              <p:nvPr/>
            </p:nvGrpSpPr>
            <p:grpSpPr>
              <a:xfrm>
                <a:off x="406421" y="2432376"/>
                <a:ext cx="2059118" cy="2685303"/>
                <a:chOff x="6982264" y="1006524"/>
                <a:chExt cx="4480135" cy="5829701"/>
              </a:xfrm>
            </p:grpSpPr>
            <p:pic>
              <p:nvPicPr>
                <p:cNvPr id="70" name="Picture 69">
                  <a:extLst>
                    <a:ext uri="{FF2B5EF4-FFF2-40B4-BE49-F238E27FC236}">
                      <a16:creationId xmlns:a16="http://schemas.microsoft.com/office/drawing/2014/main" id="{EC29E200-60C5-45FE-A195-1F5ED6BA8204}"/>
                    </a:ext>
                  </a:extLst>
                </p:cNvPr>
                <p:cNvPicPr>
                  <a:picLocks noChangeAspect="1"/>
                </p:cNvPicPr>
                <p:nvPr/>
              </p:nvPicPr>
              <p:blipFill>
                <a:blip r:embed="rId4"/>
                <a:stretch>
                  <a:fillRect/>
                </a:stretch>
              </p:blipFill>
              <p:spPr>
                <a:xfrm>
                  <a:off x="7199561" y="1172781"/>
                  <a:ext cx="4182166" cy="3848482"/>
                </a:xfrm>
                <a:prstGeom prst="rect">
                  <a:avLst/>
                </a:prstGeom>
              </p:spPr>
            </p:pic>
            <p:pic>
              <p:nvPicPr>
                <p:cNvPr id="71" name="Picture 70">
                  <a:extLst>
                    <a:ext uri="{FF2B5EF4-FFF2-40B4-BE49-F238E27FC236}">
                      <a16:creationId xmlns:a16="http://schemas.microsoft.com/office/drawing/2014/main" id="{F7C29746-A308-4419-9C82-4B784C8AB980}"/>
                    </a:ext>
                  </a:extLst>
                </p:cNvPr>
                <p:cNvPicPr>
                  <a:picLocks noChangeAspect="1"/>
                </p:cNvPicPr>
                <p:nvPr/>
              </p:nvPicPr>
              <p:blipFill>
                <a:blip r:embed="rId5"/>
                <a:stretch>
                  <a:fillRect/>
                </a:stretch>
              </p:blipFill>
              <p:spPr>
                <a:xfrm>
                  <a:off x="6982264" y="4945062"/>
                  <a:ext cx="4480135" cy="1891163"/>
                </a:xfrm>
                <a:prstGeom prst="rect">
                  <a:avLst/>
                </a:prstGeom>
              </p:spPr>
            </p:pic>
            <p:sp>
              <p:nvSpPr>
                <p:cNvPr id="72" name="AutoShape 3">
                  <a:extLst>
                    <a:ext uri="{FF2B5EF4-FFF2-40B4-BE49-F238E27FC236}">
                      <a16:creationId xmlns:a16="http://schemas.microsoft.com/office/drawing/2014/main" id="{A19C807D-2BF9-44BD-A1FC-E08F7306485A}"/>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0" tIns="44790" rIns="89580" bIns="44790" numCol="1" anchor="t" anchorCtr="0" compatLnSpc="1">
                  <a:prstTxWarp prst="textNoShape">
                    <a:avLst/>
                  </a:prstTxWarp>
                </a:bodyPr>
                <a:lstStyle/>
                <a:p>
                  <a:pPr defTabSz="913698">
                    <a:defRPr/>
                  </a:pPr>
                  <a:endParaRPr lang="en-US" sz="588" kern="0">
                    <a:solidFill>
                      <a:srgbClr val="00B0F0"/>
                    </a:solidFill>
                    <a:latin typeface="Segoe UI Semilight"/>
                  </a:endParaRPr>
                </a:p>
              </p:txBody>
            </p:sp>
          </p:grpSp>
          <p:sp>
            <p:nvSpPr>
              <p:cNvPr id="69" name="TextBox 68">
                <a:extLst>
                  <a:ext uri="{FF2B5EF4-FFF2-40B4-BE49-F238E27FC236}">
                    <a16:creationId xmlns:a16="http://schemas.microsoft.com/office/drawing/2014/main" id="{517C5FF6-8D16-44E5-83E6-3DD731E402B5}"/>
                  </a:ext>
                </a:extLst>
              </p:cNvPr>
              <p:cNvSpPr txBox="1"/>
              <p:nvPr/>
            </p:nvSpPr>
            <p:spPr>
              <a:xfrm>
                <a:off x="639096" y="2638279"/>
                <a:ext cx="1632154" cy="1127478"/>
              </a:xfrm>
              <a:prstGeom prst="rect">
                <a:avLst/>
              </a:prstGeom>
              <a:solidFill>
                <a:schemeClr val="bg1">
                  <a:lumMod val="50000"/>
                </a:schemeClr>
              </a:solidFill>
            </p:spPr>
            <p:txBody>
              <a:bodyPr wrap="square" lIns="179158" tIns="125428" rIns="179158" bIns="143326" rtlCol="0">
                <a:noAutofit/>
              </a:bodyPr>
              <a:lstStyle/>
              <a:p>
                <a:pPr algn="ctr" defTabSz="913400">
                  <a:lnSpc>
                    <a:spcPct val="90000"/>
                  </a:lnSpc>
                  <a:defRPr/>
                </a:pPr>
                <a:endParaRPr lang="en-US" sz="313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73" name="Rectangle 72">
            <a:extLst>
              <a:ext uri="{FF2B5EF4-FFF2-40B4-BE49-F238E27FC236}">
                <a16:creationId xmlns:a16="http://schemas.microsoft.com/office/drawing/2014/main" id="{FB2951BD-0224-4EBE-BE6C-B4C95BF77710}"/>
              </a:ext>
            </a:extLst>
          </p:cNvPr>
          <p:cNvSpPr/>
          <p:nvPr/>
        </p:nvSpPr>
        <p:spPr>
          <a:xfrm>
            <a:off x="9865916" y="5174489"/>
            <a:ext cx="356138" cy="424671"/>
          </a:xfrm>
          <a:prstGeom prst="rect">
            <a:avLst/>
          </a:prstGeom>
        </p:spPr>
        <p:txBody>
          <a:bodyPr wrap="none">
            <a:spAutoFit/>
          </a:bodyPr>
          <a:lstStyle/>
          <a:p>
            <a:pPr algn="ctr" defTabSz="913400">
              <a:lnSpc>
                <a:spcPct val="90000"/>
              </a:lnSpc>
              <a:defRPr/>
            </a:pPr>
            <a:r>
              <a:rPr lang="en-US" sz="2353" b="1" kern="0">
                <a:gradFill>
                  <a:gsLst>
                    <a:gs pos="0">
                      <a:srgbClr val="FFFFFF"/>
                    </a:gs>
                    <a:gs pos="100000">
                      <a:srgbClr val="FFFFFF"/>
                    </a:gs>
                  </a:gsLst>
                  <a:lin ang="5400000" scaled="0"/>
                </a:gradFill>
                <a:latin typeface="Segoe UI Semilight"/>
                <a:ea typeface="Segoe UI" pitchFamily="34" charset="0"/>
                <a:cs typeface="Segoe UI" pitchFamily="34" charset="0"/>
              </a:rPr>
              <a:t>B</a:t>
            </a:r>
          </a:p>
        </p:txBody>
      </p:sp>
      <p:grpSp>
        <p:nvGrpSpPr>
          <p:cNvPr id="74" name="Group 73">
            <a:extLst>
              <a:ext uri="{FF2B5EF4-FFF2-40B4-BE49-F238E27FC236}">
                <a16:creationId xmlns:a16="http://schemas.microsoft.com/office/drawing/2014/main" id="{85E3D9E5-8EBF-4D6E-9D63-7516DFA98F5F}"/>
              </a:ext>
            </a:extLst>
          </p:cNvPr>
          <p:cNvGrpSpPr/>
          <p:nvPr/>
        </p:nvGrpSpPr>
        <p:grpSpPr>
          <a:xfrm>
            <a:off x="9904520" y="5004041"/>
            <a:ext cx="617701" cy="286064"/>
            <a:chOff x="2011646" y="6450038"/>
            <a:chExt cx="630176" cy="291841"/>
          </a:xfrm>
        </p:grpSpPr>
        <p:sp>
          <p:nvSpPr>
            <p:cNvPr id="75" name="Rectangle 74">
              <a:extLst>
                <a:ext uri="{FF2B5EF4-FFF2-40B4-BE49-F238E27FC236}">
                  <a16:creationId xmlns:a16="http://schemas.microsoft.com/office/drawing/2014/main" id="{A0D7C397-A66A-4F81-86CD-E11B204F320B}"/>
                </a:ext>
              </a:extLst>
            </p:cNvPr>
            <p:cNvSpPr/>
            <p:nvPr/>
          </p:nvSpPr>
          <p:spPr bwMode="auto">
            <a:xfrm>
              <a:off x="2011646" y="6478923"/>
              <a:ext cx="625191" cy="2187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07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1FF864B1-C29B-4D28-A36D-9CAEC3CEC989}"/>
                </a:ext>
              </a:extLst>
            </p:cNvPr>
            <p:cNvSpPr/>
            <p:nvPr/>
          </p:nvSpPr>
          <p:spPr>
            <a:xfrm>
              <a:off x="2047936" y="6450038"/>
              <a:ext cx="593886" cy="291841"/>
            </a:xfrm>
            <a:prstGeom prst="rect">
              <a:avLst/>
            </a:prstGeom>
          </p:spPr>
          <p:txBody>
            <a:bodyPr wrap="none">
              <a:spAutoFit/>
            </a:bodyPr>
            <a:lstStyle/>
            <a:p>
              <a:pPr algn="ctr" defTabSz="913927" fontAlgn="base">
                <a:lnSpc>
                  <a:spcPct val="90000"/>
                </a:lnSpc>
                <a:spcBef>
                  <a:spcPct val="0"/>
                </a:spcBef>
                <a:spcAft>
                  <a:spcPct val="0"/>
                </a:spcAft>
                <a:defRPr/>
              </a:pPr>
              <a:r>
                <a:rPr lang="en-US" sz="1371">
                  <a:solidFill>
                    <a:srgbClr val="FFFFFF"/>
                  </a:solidFill>
                  <a:latin typeface="Segoe UI Semilight"/>
                </a:rPr>
                <a:t>Soon</a:t>
              </a:r>
            </a:p>
          </p:txBody>
        </p:sp>
      </p:grpSp>
      <p:grpSp>
        <p:nvGrpSpPr>
          <p:cNvPr id="80" name="A Group">
            <a:extLst>
              <a:ext uri="{FF2B5EF4-FFF2-40B4-BE49-F238E27FC236}">
                <a16:creationId xmlns:a16="http://schemas.microsoft.com/office/drawing/2014/main" id="{628FF27B-9906-413A-9DBF-4E0F32798FDB}"/>
              </a:ext>
            </a:extLst>
          </p:cNvPr>
          <p:cNvGrpSpPr/>
          <p:nvPr/>
        </p:nvGrpSpPr>
        <p:grpSpPr>
          <a:xfrm>
            <a:off x="-258320" y="4962888"/>
            <a:ext cx="1920089" cy="1870568"/>
            <a:chOff x="2034704" y="1779460"/>
            <a:chExt cx="2182814" cy="2305406"/>
          </a:xfrm>
        </p:grpSpPr>
        <p:sp>
          <p:nvSpPr>
            <p:cNvPr id="81" name="Rectangle 80">
              <a:extLst>
                <a:ext uri="{FF2B5EF4-FFF2-40B4-BE49-F238E27FC236}">
                  <a16:creationId xmlns:a16="http://schemas.microsoft.com/office/drawing/2014/main" id="{207BF85C-5C8E-4278-9DBC-446FA5501E21}"/>
                </a:ext>
              </a:extLst>
            </p:cNvPr>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Extremely </a:t>
              </a:r>
            </a:p>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Large Memory</a:t>
              </a:r>
            </a:p>
          </p:txBody>
        </p:sp>
        <p:grpSp>
          <p:nvGrpSpPr>
            <p:cNvPr id="82" name="Group 81">
              <a:extLst>
                <a:ext uri="{FF2B5EF4-FFF2-40B4-BE49-F238E27FC236}">
                  <a16:creationId xmlns:a16="http://schemas.microsoft.com/office/drawing/2014/main" id="{DAF5597E-EAB3-4682-84E9-B9A455742C24}"/>
                </a:ext>
              </a:extLst>
            </p:cNvPr>
            <p:cNvGrpSpPr/>
            <p:nvPr/>
          </p:nvGrpSpPr>
          <p:grpSpPr>
            <a:xfrm>
              <a:off x="2536151" y="1779460"/>
              <a:ext cx="1179920" cy="1538737"/>
              <a:chOff x="406421" y="2432376"/>
              <a:chExt cx="2059118" cy="2685303"/>
            </a:xfrm>
          </p:grpSpPr>
          <p:grpSp>
            <p:nvGrpSpPr>
              <p:cNvPr id="83" name="Group 82">
                <a:extLst>
                  <a:ext uri="{FF2B5EF4-FFF2-40B4-BE49-F238E27FC236}">
                    <a16:creationId xmlns:a16="http://schemas.microsoft.com/office/drawing/2014/main" id="{9BDE8017-B05B-4433-BE3B-465B80A7CDBB}"/>
                  </a:ext>
                </a:extLst>
              </p:cNvPr>
              <p:cNvGrpSpPr/>
              <p:nvPr/>
            </p:nvGrpSpPr>
            <p:grpSpPr>
              <a:xfrm>
                <a:off x="406421" y="2432376"/>
                <a:ext cx="2059118" cy="2685303"/>
                <a:chOff x="6982264" y="1006524"/>
                <a:chExt cx="4480135" cy="5829701"/>
              </a:xfrm>
            </p:grpSpPr>
            <p:pic>
              <p:nvPicPr>
                <p:cNvPr id="85" name="Picture 84">
                  <a:extLst>
                    <a:ext uri="{FF2B5EF4-FFF2-40B4-BE49-F238E27FC236}">
                      <a16:creationId xmlns:a16="http://schemas.microsoft.com/office/drawing/2014/main" id="{472AECDC-25E5-490E-A09C-DA5AC77A5ABD}"/>
                    </a:ext>
                  </a:extLst>
                </p:cNvPr>
                <p:cNvPicPr>
                  <a:picLocks noChangeAspect="1"/>
                </p:cNvPicPr>
                <p:nvPr/>
              </p:nvPicPr>
              <p:blipFill>
                <a:blip r:embed="rId4"/>
                <a:stretch>
                  <a:fillRect/>
                </a:stretch>
              </p:blipFill>
              <p:spPr>
                <a:xfrm>
                  <a:off x="7199561" y="1172781"/>
                  <a:ext cx="4182166" cy="3848482"/>
                </a:xfrm>
                <a:prstGeom prst="rect">
                  <a:avLst/>
                </a:prstGeom>
              </p:spPr>
            </p:pic>
            <p:pic>
              <p:nvPicPr>
                <p:cNvPr id="86" name="Picture 85">
                  <a:extLst>
                    <a:ext uri="{FF2B5EF4-FFF2-40B4-BE49-F238E27FC236}">
                      <a16:creationId xmlns:a16="http://schemas.microsoft.com/office/drawing/2014/main" id="{6ACED2EA-2BD6-4891-8F1A-99F4B3F5D04A}"/>
                    </a:ext>
                  </a:extLst>
                </p:cNvPr>
                <p:cNvPicPr>
                  <a:picLocks noChangeAspect="1"/>
                </p:cNvPicPr>
                <p:nvPr/>
              </p:nvPicPr>
              <p:blipFill>
                <a:blip r:embed="rId5"/>
                <a:stretch>
                  <a:fillRect/>
                </a:stretch>
              </p:blipFill>
              <p:spPr>
                <a:xfrm>
                  <a:off x="6982264" y="4945062"/>
                  <a:ext cx="4480135" cy="1891163"/>
                </a:xfrm>
                <a:prstGeom prst="rect">
                  <a:avLst/>
                </a:prstGeom>
              </p:spPr>
            </p:pic>
            <p:sp>
              <p:nvSpPr>
                <p:cNvPr id="87" name="AutoShape 3">
                  <a:extLst>
                    <a:ext uri="{FF2B5EF4-FFF2-40B4-BE49-F238E27FC236}">
                      <a16:creationId xmlns:a16="http://schemas.microsoft.com/office/drawing/2014/main" id="{03645E37-C44A-40C1-8AA7-555055C39B7E}"/>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0" tIns="44790" rIns="89580" bIns="44790" numCol="1" anchor="t" anchorCtr="0" compatLnSpc="1">
                  <a:prstTxWarp prst="textNoShape">
                    <a:avLst/>
                  </a:prstTxWarp>
                </a:bodyPr>
                <a:lstStyle/>
                <a:p>
                  <a:pPr defTabSz="913698">
                    <a:defRPr/>
                  </a:pPr>
                  <a:endParaRPr lang="en-US" sz="588" kern="0">
                    <a:solidFill>
                      <a:srgbClr val="00B0F0"/>
                    </a:solidFill>
                    <a:latin typeface="Segoe UI Semilight"/>
                  </a:endParaRPr>
                </a:p>
              </p:txBody>
            </p:sp>
          </p:grpSp>
          <p:sp>
            <p:nvSpPr>
              <p:cNvPr id="84" name="TextBox 83">
                <a:extLst>
                  <a:ext uri="{FF2B5EF4-FFF2-40B4-BE49-F238E27FC236}">
                    <a16:creationId xmlns:a16="http://schemas.microsoft.com/office/drawing/2014/main" id="{766B16D9-ABFD-4193-8832-425F8EB51F0F}"/>
                  </a:ext>
                </a:extLst>
              </p:cNvPr>
              <p:cNvSpPr txBox="1"/>
              <p:nvPr/>
            </p:nvSpPr>
            <p:spPr>
              <a:xfrm>
                <a:off x="639096" y="2638279"/>
                <a:ext cx="1632154" cy="1127478"/>
              </a:xfrm>
              <a:prstGeom prst="rect">
                <a:avLst/>
              </a:prstGeom>
              <a:solidFill>
                <a:schemeClr val="bg1">
                  <a:lumMod val="50000"/>
                </a:schemeClr>
              </a:solidFill>
            </p:spPr>
            <p:txBody>
              <a:bodyPr wrap="square" lIns="179158" tIns="125428" rIns="179158" bIns="143326" rtlCol="0">
                <a:noAutofit/>
              </a:bodyPr>
              <a:lstStyle/>
              <a:p>
                <a:pPr algn="ctr" defTabSz="913400">
                  <a:lnSpc>
                    <a:spcPct val="90000"/>
                  </a:lnSpc>
                  <a:defRPr/>
                </a:pPr>
                <a:endParaRPr lang="en-US" sz="313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88" name="Rectangle 87">
            <a:extLst>
              <a:ext uri="{FF2B5EF4-FFF2-40B4-BE49-F238E27FC236}">
                <a16:creationId xmlns:a16="http://schemas.microsoft.com/office/drawing/2014/main" id="{EDB361CE-152C-4B08-8BF9-0336CFB30AD2}"/>
              </a:ext>
            </a:extLst>
          </p:cNvPr>
          <p:cNvSpPr/>
          <p:nvPr/>
        </p:nvSpPr>
        <p:spPr>
          <a:xfrm>
            <a:off x="512616" y="5148336"/>
            <a:ext cx="450701" cy="424671"/>
          </a:xfrm>
          <a:prstGeom prst="rect">
            <a:avLst/>
          </a:prstGeom>
        </p:spPr>
        <p:txBody>
          <a:bodyPr wrap="none">
            <a:spAutoFit/>
          </a:bodyPr>
          <a:lstStyle/>
          <a:p>
            <a:pPr algn="ctr" defTabSz="913400">
              <a:lnSpc>
                <a:spcPct val="90000"/>
              </a:lnSpc>
              <a:defRPr/>
            </a:pPr>
            <a:r>
              <a:rPr lang="en-US" sz="2353" b="1" kern="0">
                <a:gradFill>
                  <a:gsLst>
                    <a:gs pos="0">
                      <a:srgbClr val="FFFFFF"/>
                    </a:gs>
                    <a:gs pos="100000">
                      <a:srgbClr val="FFFFFF"/>
                    </a:gs>
                  </a:gsLst>
                  <a:lin ang="5400000" scaled="0"/>
                </a:gradFill>
                <a:latin typeface="Segoe UI Semilight"/>
                <a:ea typeface="Segoe UI" pitchFamily="34" charset="0"/>
                <a:cs typeface="Segoe UI" pitchFamily="34" charset="0"/>
              </a:rPr>
              <a:t>M</a:t>
            </a:r>
          </a:p>
        </p:txBody>
      </p:sp>
      <p:grpSp>
        <p:nvGrpSpPr>
          <p:cNvPr id="17" name="Group 16">
            <a:extLst>
              <a:ext uri="{FF2B5EF4-FFF2-40B4-BE49-F238E27FC236}">
                <a16:creationId xmlns:a16="http://schemas.microsoft.com/office/drawing/2014/main" id="{0F20B31D-737E-4FCF-B344-5916A7A4E816}"/>
              </a:ext>
            </a:extLst>
          </p:cNvPr>
          <p:cNvGrpSpPr/>
          <p:nvPr/>
        </p:nvGrpSpPr>
        <p:grpSpPr>
          <a:xfrm>
            <a:off x="10619530" y="5019729"/>
            <a:ext cx="1934507" cy="1859060"/>
            <a:chOff x="10923360" y="5153721"/>
            <a:chExt cx="1934782" cy="1859324"/>
          </a:xfrm>
        </p:grpSpPr>
        <p:grpSp>
          <p:nvGrpSpPr>
            <p:cNvPr id="15" name="Group 14">
              <a:extLst>
                <a:ext uri="{FF2B5EF4-FFF2-40B4-BE49-F238E27FC236}">
                  <a16:creationId xmlns:a16="http://schemas.microsoft.com/office/drawing/2014/main" id="{156A05D9-B813-49CF-B40C-9B4A6DC530F2}"/>
                </a:ext>
              </a:extLst>
            </p:cNvPr>
            <p:cNvGrpSpPr/>
            <p:nvPr/>
          </p:nvGrpSpPr>
          <p:grpSpPr>
            <a:xfrm>
              <a:off x="10923360" y="5153721"/>
              <a:ext cx="1934782" cy="1859324"/>
              <a:chOff x="10923360" y="5153721"/>
              <a:chExt cx="1934782" cy="1859324"/>
            </a:xfrm>
          </p:grpSpPr>
          <p:grpSp>
            <p:nvGrpSpPr>
              <p:cNvPr id="89" name="A Group">
                <a:extLst>
                  <a:ext uri="{FF2B5EF4-FFF2-40B4-BE49-F238E27FC236}">
                    <a16:creationId xmlns:a16="http://schemas.microsoft.com/office/drawing/2014/main" id="{C8B1FF7C-CDE2-4876-9EA0-DB746F4452C6}"/>
                  </a:ext>
                </a:extLst>
              </p:cNvPr>
              <p:cNvGrpSpPr/>
              <p:nvPr/>
            </p:nvGrpSpPr>
            <p:grpSpPr>
              <a:xfrm>
                <a:off x="10923360" y="5153721"/>
                <a:ext cx="1934782" cy="1859324"/>
                <a:chOff x="2135046" y="1779460"/>
                <a:chExt cx="2182814" cy="2297176"/>
              </a:xfrm>
            </p:grpSpPr>
            <p:sp>
              <p:nvSpPr>
                <p:cNvPr id="90" name="Rectangle 89">
                  <a:extLst>
                    <a:ext uri="{FF2B5EF4-FFF2-40B4-BE49-F238E27FC236}">
                      <a16:creationId xmlns:a16="http://schemas.microsoft.com/office/drawing/2014/main" id="{E527C3BB-C5AC-4015-9ACB-776F06378ACC}"/>
                    </a:ext>
                  </a:extLst>
                </p:cNvPr>
                <p:cNvSpPr/>
                <p:nvPr/>
              </p:nvSpPr>
              <p:spPr bwMode="auto">
                <a:xfrm>
                  <a:off x="2135046" y="340988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400">
                    <a:lnSpc>
                      <a:spcPct val="90000"/>
                    </a:lnSpc>
                    <a:defRPr/>
                  </a:pPr>
                  <a:r>
                    <a:rPr lang="en-US" sz="1371" kern="0">
                      <a:gradFill>
                        <a:gsLst>
                          <a:gs pos="1250">
                            <a:srgbClr val="FFFFFF"/>
                          </a:gs>
                          <a:gs pos="100000">
                            <a:srgbClr val="FFFFFF"/>
                          </a:gs>
                        </a:gsLst>
                        <a:lin ang="5400000" scaled="0"/>
                      </a:gradFill>
                      <a:latin typeface="Segoe UI Semilight"/>
                      <a:ea typeface="Segoe UI" pitchFamily="34" charset="0"/>
                      <a:cs typeface="Segoe UI" pitchFamily="34" charset="0"/>
                    </a:rPr>
                    <a:t>Compute</a:t>
                  </a:r>
                </a:p>
              </p:txBody>
            </p:sp>
            <p:grpSp>
              <p:nvGrpSpPr>
                <p:cNvPr id="91" name="Group 90">
                  <a:extLst>
                    <a:ext uri="{FF2B5EF4-FFF2-40B4-BE49-F238E27FC236}">
                      <a16:creationId xmlns:a16="http://schemas.microsoft.com/office/drawing/2014/main" id="{9411CE4A-041F-4E3F-B134-E4766B577508}"/>
                    </a:ext>
                  </a:extLst>
                </p:cNvPr>
                <p:cNvGrpSpPr/>
                <p:nvPr/>
              </p:nvGrpSpPr>
              <p:grpSpPr>
                <a:xfrm>
                  <a:off x="2536151" y="1779460"/>
                  <a:ext cx="1179920" cy="1538737"/>
                  <a:chOff x="406421" y="2432376"/>
                  <a:chExt cx="2059118" cy="2685303"/>
                </a:xfrm>
              </p:grpSpPr>
              <p:grpSp>
                <p:nvGrpSpPr>
                  <p:cNvPr id="92" name="Group 91">
                    <a:extLst>
                      <a:ext uri="{FF2B5EF4-FFF2-40B4-BE49-F238E27FC236}">
                        <a16:creationId xmlns:a16="http://schemas.microsoft.com/office/drawing/2014/main" id="{EA263F7B-BED9-450C-A5C4-F79BC23049F4}"/>
                      </a:ext>
                    </a:extLst>
                  </p:cNvPr>
                  <p:cNvGrpSpPr/>
                  <p:nvPr/>
                </p:nvGrpSpPr>
                <p:grpSpPr>
                  <a:xfrm>
                    <a:off x="406421" y="2432376"/>
                    <a:ext cx="2059118" cy="2685303"/>
                    <a:chOff x="6982264" y="1006524"/>
                    <a:chExt cx="4480135" cy="5829701"/>
                  </a:xfrm>
                </p:grpSpPr>
                <p:pic>
                  <p:nvPicPr>
                    <p:cNvPr id="94" name="Picture 93">
                      <a:extLst>
                        <a:ext uri="{FF2B5EF4-FFF2-40B4-BE49-F238E27FC236}">
                          <a16:creationId xmlns:a16="http://schemas.microsoft.com/office/drawing/2014/main" id="{2335079D-5BC6-456E-A7A6-EB5D91F69112}"/>
                        </a:ext>
                      </a:extLst>
                    </p:cNvPr>
                    <p:cNvPicPr>
                      <a:picLocks noChangeAspect="1"/>
                    </p:cNvPicPr>
                    <p:nvPr/>
                  </p:nvPicPr>
                  <p:blipFill>
                    <a:blip r:embed="rId4"/>
                    <a:stretch>
                      <a:fillRect/>
                    </a:stretch>
                  </p:blipFill>
                  <p:spPr>
                    <a:xfrm>
                      <a:off x="7199561" y="1161637"/>
                      <a:ext cx="4182166" cy="3848483"/>
                    </a:xfrm>
                    <a:prstGeom prst="rect">
                      <a:avLst/>
                    </a:prstGeom>
                  </p:spPr>
                </p:pic>
                <p:pic>
                  <p:nvPicPr>
                    <p:cNvPr id="95" name="Picture 94">
                      <a:extLst>
                        <a:ext uri="{FF2B5EF4-FFF2-40B4-BE49-F238E27FC236}">
                          <a16:creationId xmlns:a16="http://schemas.microsoft.com/office/drawing/2014/main" id="{C9845AAE-48EF-469F-ADE9-9295DD109CEA}"/>
                        </a:ext>
                      </a:extLst>
                    </p:cNvPr>
                    <p:cNvPicPr>
                      <a:picLocks noChangeAspect="1"/>
                    </p:cNvPicPr>
                    <p:nvPr/>
                  </p:nvPicPr>
                  <p:blipFill>
                    <a:blip r:embed="rId5"/>
                    <a:stretch>
                      <a:fillRect/>
                    </a:stretch>
                  </p:blipFill>
                  <p:spPr>
                    <a:xfrm>
                      <a:off x="6982264" y="4945062"/>
                      <a:ext cx="4480135" cy="1891163"/>
                    </a:xfrm>
                    <a:prstGeom prst="rect">
                      <a:avLst/>
                    </a:prstGeom>
                  </p:spPr>
                </p:pic>
                <p:sp>
                  <p:nvSpPr>
                    <p:cNvPr id="96" name="AutoShape 3">
                      <a:extLst>
                        <a:ext uri="{FF2B5EF4-FFF2-40B4-BE49-F238E27FC236}">
                          <a16:creationId xmlns:a16="http://schemas.microsoft.com/office/drawing/2014/main" id="{0BDEFF17-DF6A-4BAE-96AA-0981791D4789}"/>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0" tIns="44790" rIns="89580" bIns="44790" numCol="1" anchor="t" anchorCtr="0" compatLnSpc="1">
                      <a:prstTxWarp prst="textNoShape">
                        <a:avLst/>
                      </a:prstTxWarp>
                    </a:bodyPr>
                    <a:lstStyle/>
                    <a:p>
                      <a:pPr defTabSz="913698">
                        <a:defRPr/>
                      </a:pPr>
                      <a:endParaRPr lang="en-US" sz="588" kern="0">
                        <a:solidFill>
                          <a:srgbClr val="00B0F0"/>
                        </a:solidFill>
                        <a:latin typeface="Segoe UI Semilight"/>
                      </a:endParaRPr>
                    </a:p>
                  </p:txBody>
                </p:sp>
              </p:grpSp>
              <p:sp>
                <p:nvSpPr>
                  <p:cNvPr id="93" name="TextBox 92">
                    <a:extLst>
                      <a:ext uri="{FF2B5EF4-FFF2-40B4-BE49-F238E27FC236}">
                        <a16:creationId xmlns:a16="http://schemas.microsoft.com/office/drawing/2014/main" id="{97D60510-F7B4-4525-8F67-E96161DF4054}"/>
                      </a:ext>
                    </a:extLst>
                  </p:cNvPr>
                  <p:cNvSpPr txBox="1"/>
                  <p:nvPr/>
                </p:nvSpPr>
                <p:spPr>
                  <a:xfrm>
                    <a:off x="639096" y="2638279"/>
                    <a:ext cx="1632154" cy="1127478"/>
                  </a:xfrm>
                  <a:prstGeom prst="rect">
                    <a:avLst/>
                  </a:prstGeom>
                  <a:solidFill>
                    <a:schemeClr val="bg1">
                      <a:lumMod val="50000"/>
                    </a:schemeClr>
                  </a:solidFill>
                </p:spPr>
                <p:txBody>
                  <a:bodyPr wrap="square" lIns="179158" tIns="125428" rIns="179158" bIns="143326" rtlCol="0">
                    <a:noAutofit/>
                  </a:bodyPr>
                  <a:lstStyle/>
                  <a:p>
                    <a:pPr algn="ctr" defTabSz="913400">
                      <a:lnSpc>
                        <a:spcPct val="90000"/>
                      </a:lnSpc>
                      <a:defRPr/>
                    </a:pPr>
                    <a:endParaRPr lang="en-US" sz="313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98" name="Rectangle 97">
                <a:extLst>
                  <a:ext uri="{FF2B5EF4-FFF2-40B4-BE49-F238E27FC236}">
                    <a16:creationId xmlns:a16="http://schemas.microsoft.com/office/drawing/2014/main" id="{E105E791-9BC5-4681-913E-BA4B24EF9450}"/>
                  </a:ext>
                </a:extLst>
              </p:cNvPr>
              <p:cNvSpPr/>
              <p:nvPr/>
            </p:nvSpPr>
            <p:spPr>
              <a:xfrm>
                <a:off x="11492746" y="5352709"/>
                <a:ext cx="638316" cy="424732"/>
              </a:xfrm>
              <a:prstGeom prst="rect">
                <a:avLst/>
              </a:prstGeom>
            </p:spPr>
            <p:txBody>
              <a:bodyPr wrap="none">
                <a:spAutoFit/>
              </a:bodyPr>
              <a:lstStyle/>
              <a:p>
                <a:pPr algn="ctr" defTabSz="913400">
                  <a:lnSpc>
                    <a:spcPct val="90000"/>
                  </a:lnSpc>
                  <a:defRPr/>
                </a:pPr>
                <a:r>
                  <a:rPr lang="en-US" sz="2353" b="1" kern="0">
                    <a:gradFill>
                      <a:gsLst>
                        <a:gs pos="0">
                          <a:srgbClr val="FFFFFF"/>
                        </a:gs>
                        <a:gs pos="100000">
                          <a:srgbClr val="FFFFFF"/>
                        </a:gs>
                      </a:gsLst>
                      <a:lin ang="5400000" scaled="0"/>
                    </a:gradFill>
                    <a:latin typeface="Segoe UI Semilight"/>
                    <a:ea typeface="Segoe UI" pitchFamily="34" charset="0"/>
                    <a:cs typeface="Segoe UI" pitchFamily="34" charset="0"/>
                  </a:rPr>
                  <a:t>Fv2</a:t>
                </a:r>
              </a:p>
            </p:txBody>
          </p:sp>
        </p:grpSp>
        <p:grpSp>
          <p:nvGrpSpPr>
            <p:cNvPr id="100" name="Group 99">
              <a:extLst>
                <a:ext uri="{FF2B5EF4-FFF2-40B4-BE49-F238E27FC236}">
                  <a16:creationId xmlns:a16="http://schemas.microsoft.com/office/drawing/2014/main" id="{1B2FE754-B984-4822-883E-933F430A0720}"/>
                </a:ext>
              </a:extLst>
            </p:cNvPr>
            <p:cNvGrpSpPr/>
            <p:nvPr/>
          </p:nvGrpSpPr>
          <p:grpSpPr>
            <a:xfrm>
              <a:off x="11698653" y="5160856"/>
              <a:ext cx="612896" cy="286104"/>
              <a:chOff x="1970353" y="6440870"/>
              <a:chExt cx="625191" cy="291841"/>
            </a:xfrm>
          </p:grpSpPr>
          <p:sp>
            <p:nvSpPr>
              <p:cNvPr id="101" name="Rectangle 100">
                <a:extLst>
                  <a:ext uri="{FF2B5EF4-FFF2-40B4-BE49-F238E27FC236}">
                    <a16:creationId xmlns:a16="http://schemas.microsoft.com/office/drawing/2014/main" id="{5546035F-94EC-450A-ABAF-E5CF8FB9487D}"/>
                  </a:ext>
                </a:extLst>
              </p:cNvPr>
              <p:cNvSpPr/>
              <p:nvPr/>
            </p:nvSpPr>
            <p:spPr bwMode="auto">
              <a:xfrm>
                <a:off x="1970353" y="6459491"/>
                <a:ext cx="625191" cy="2187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077">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Rectangle 101">
                <a:extLst>
                  <a:ext uri="{FF2B5EF4-FFF2-40B4-BE49-F238E27FC236}">
                    <a16:creationId xmlns:a16="http://schemas.microsoft.com/office/drawing/2014/main" id="{83E28C89-A4FB-43A4-9CD9-3EC07538F355}"/>
                  </a:ext>
                </a:extLst>
              </p:cNvPr>
              <p:cNvSpPr/>
              <p:nvPr/>
            </p:nvSpPr>
            <p:spPr>
              <a:xfrm>
                <a:off x="1995228" y="6440870"/>
                <a:ext cx="593890" cy="291841"/>
              </a:xfrm>
              <a:prstGeom prst="rect">
                <a:avLst/>
              </a:prstGeom>
            </p:spPr>
            <p:txBody>
              <a:bodyPr wrap="none">
                <a:spAutoFit/>
              </a:bodyPr>
              <a:lstStyle/>
              <a:p>
                <a:pPr algn="ctr" defTabSz="913927" fontAlgn="base">
                  <a:lnSpc>
                    <a:spcPct val="90000"/>
                  </a:lnSpc>
                  <a:spcBef>
                    <a:spcPct val="0"/>
                  </a:spcBef>
                  <a:spcAft>
                    <a:spcPct val="0"/>
                  </a:spcAft>
                  <a:defRPr/>
                </a:pPr>
                <a:r>
                  <a:rPr lang="en-US" sz="1371">
                    <a:solidFill>
                      <a:srgbClr val="FFFFFF"/>
                    </a:solidFill>
                    <a:latin typeface="Segoe UI Semilight"/>
                  </a:rPr>
                  <a:t>Soon</a:t>
                </a:r>
              </a:p>
            </p:txBody>
          </p:sp>
        </p:grpSp>
      </p:grpSp>
    </p:spTree>
    <p:extLst>
      <p:ext uri="{BB962C8B-B14F-4D97-AF65-F5344CB8AC3E}">
        <p14:creationId xmlns:p14="http://schemas.microsoft.com/office/powerpoint/2010/main" val="322575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10"/>
                                        </p:tgtEl>
                                      </p:cBhvr>
                                      <p:by x="80000" y="80000"/>
                                    </p:animScale>
                                  </p:childTnLst>
                                </p:cTn>
                              </p:par>
                              <p:par>
                                <p:cTn id="7" presetID="42" presetClass="path" presetSubtype="0" accel="50000" decel="50000" fill="hold" nodeType="withEffect">
                                  <p:stCondLst>
                                    <p:cond delay="0"/>
                                  </p:stCondLst>
                                  <p:childTnLst>
                                    <p:animMotion origin="layout" path="M 0.00078 -0.00208 L -0.07891 -0.1375 " pathEditMode="relative" rAng="0" ptsTypes="AA">
                                      <p:cBhvr>
                                        <p:cTn id="8" dur="2000" fill="hold"/>
                                        <p:tgtEl>
                                          <p:spTgt spid="10"/>
                                        </p:tgtEl>
                                        <p:attrNameLst>
                                          <p:attrName>ppt_x</p:attrName>
                                          <p:attrName>ppt_y</p:attrName>
                                        </p:attrNameLst>
                                      </p:cBhvr>
                                      <p:rCtr x="-3984" y="-6782"/>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par>
                          <p:cTn id="13" fill="hold">
                            <p:stCondLst>
                              <p:cond delay="2500"/>
                            </p:stCondLst>
                            <p:childTnLst>
                              <p:par>
                                <p:cTn id="14" presetID="42" presetClass="entr" presetSubtype="0" fill="hold" grpId="0" nodeType="after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1000"/>
                                        <p:tgtEl>
                                          <p:spTgt spid="88"/>
                                        </p:tgtEl>
                                      </p:cBhvr>
                                    </p:animEffect>
                                    <p:anim calcmode="lin" valueType="num">
                                      <p:cBhvr>
                                        <p:cTn id="17" dur="1000" fill="hold"/>
                                        <p:tgtEl>
                                          <p:spTgt spid="88"/>
                                        </p:tgtEl>
                                        <p:attrNameLst>
                                          <p:attrName>ppt_x</p:attrName>
                                        </p:attrNameLst>
                                      </p:cBhvr>
                                      <p:tavLst>
                                        <p:tav tm="0">
                                          <p:val>
                                            <p:strVal val="#ppt_x"/>
                                          </p:val>
                                        </p:tav>
                                        <p:tav tm="100000">
                                          <p:val>
                                            <p:strVal val="#ppt_x"/>
                                          </p:val>
                                        </p:tav>
                                      </p:tavLst>
                                    </p:anim>
                                    <p:anim calcmode="lin" valueType="num">
                                      <p:cBhvr>
                                        <p:cTn id="18" dur="1000" fill="hold"/>
                                        <p:tgtEl>
                                          <p:spTgt spid="88"/>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animEffect transition="in" filter="fade">
                                      <p:cBhvr>
                                        <p:cTn id="21" dur="1000"/>
                                        <p:tgtEl>
                                          <p:spTgt spid="80"/>
                                        </p:tgtEl>
                                      </p:cBhvr>
                                    </p:animEffect>
                                    <p:anim calcmode="lin" valueType="num">
                                      <p:cBhvr>
                                        <p:cTn id="22" dur="1000" fill="hold"/>
                                        <p:tgtEl>
                                          <p:spTgt spid="80"/>
                                        </p:tgtEl>
                                        <p:attrNameLst>
                                          <p:attrName>ppt_x</p:attrName>
                                        </p:attrNameLst>
                                      </p:cBhvr>
                                      <p:tavLst>
                                        <p:tav tm="0">
                                          <p:val>
                                            <p:strVal val="#ppt_x"/>
                                          </p:val>
                                        </p:tav>
                                        <p:tav tm="100000">
                                          <p:val>
                                            <p:strVal val="#ppt_x"/>
                                          </p:val>
                                        </p:tav>
                                      </p:tavLst>
                                    </p:anim>
                                    <p:anim calcmode="lin" valueType="num">
                                      <p:cBhvr>
                                        <p:cTn id="23" dur="1000" fill="hold"/>
                                        <p:tgtEl>
                                          <p:spTgt spid="80"/>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2" presetClass="entr" presetSubtype="0"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1000"/>
                                        <p:tgtEl>
                                          <p:spTgt spid="40"/>
                                        </p:tgtEl>
                                      </p:cBhvr>
                                    </p:animEffect>
                                    <p:anim calcmode="lin" valueType="num">
                                      <p:cBhvr>
                                        <p:cTn id="28" dur="1000" fill="hold"/>
                                        <p:tgtEl>
                                          <p:spTgt spid="40"/>
                                        </p:tgtEl>
                                        <p:attrNameLst>
                                          <p:attrName>ppt_x</p:attrName>
                                        </p:attrNameLst>
                                      </p:cBhvr>
                                      <p:tavLst>
                                        <p:tav tm="0">
                                          <p:val>
                                            <p:strVal val="#ppt_x"/>
                                          </p:val>
                                        </p:tav>
                                        <p:tav tm="100000">
                                          <p:val>
                                            <p:strVal val="#ppt_x"/>
                                          </p:val>
                                        </p:tav>
                                      </p:tavLst>
                                    </p:anim>
                                    <p:anim calcmode="lin" valueType="num">
                                      <p:cBhvr>
                                        <p:cTn id="29" dur="1000" fill="hold"/>
                                        <p:tgtEl>
                                          <p:spTgt spid="4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1000"/>
                                        <p:tgtEl>
                                          <p:spTgt spid="32"/>
                                        </p:tgtEl>
                                      </p:cBhvr>
                                    </p:animEffect>
                                    <p:anim calcmode="lin" valueType="num">
                                      <p:cBhvr>
                                        <p:cTn id="33" dur="1000" fill="hold"/>
                                        <p:tgtEl>
                                          <p:spTgt spid="32"/>
                                        </p:tgtEl>
                                        <p:attrNameLst>
                                          <p:attrName>ppt_x</p:attrName>
                                        </p:attrNameLst>
                                      </p:cBhvr>
                                      <p:tavLst>
                                        <p:tav tm="0">
                                          <p:val>
                                            <p:strVal val="#ppt_x"/>
                                          </p:val>
                                        </p:tav>
                                        <p:tav tm="100000">
                                          <p:val>
                                            <p:strVal val="#ppt_x"/>
                                          </p:val>
                                        </p:tav>
                                      </p:tavLst>
                                    </p:anim>
                                    <p:anim calcmode="lin" valueType="num">
                                      <p:cBhvr>
                                        <p:cTn id="34" dur="1000" fill="hold"/>
                                        <p:tgtEl>
                                          <p:spTgt spid="32"/>
                                        </p:tgtEl>
                                        <p:attrNameLst>
                                          <p:attrName>ppt_y</p:attrName>
                                        </p:attrNameLst>
                                      </p:cBhvr>
                                      <p:tavLst>
                                        <p:tav tm="0">
                                          <p:val>
                                            <p:strVal val="#ppt_y+.1"/>
                                          </p:val>
                                        </p:tav>
                                        <p:tav tm="100000">
                                          <p:val>
                                            <p:strVal val="#ppt_y"/>
                                          </p:val>
                                        </p:tav>
                                      </p:tavLst>
                                    </p:anim>
                                  </p:childTnLst>
                                </p:cTn>
                              </p:par>
                            </p:childTnLst>
                          </p:cTn>
                        </p:par>
                        <p:par>
                          <p:cTn id="35" fill="hold">
                            <p:stCondLst>
                              <p:cond delay="4500"/>
                            </p:stCondLst>
                            <p:childTnLst>
                              <p:par>
                                <p:cTn id="36" presetID="42" presetClass="entr" presetSubtype="0" fill="hold" grpId="0" nodeType="after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1000"/>
                                        <p:tgtEl>
                                          <p:spTgt spid="52"/>
                                        </p:tgtEl>
                                      </p:cBhvr>
                                    </p:animEffect>
                                    <p:anim calcmode="lin" valueType="num">
                                      <p:cBhvr>
                                        <p:cTn id="39" dur="1000" fill="hold"/>
                                        <p:tgtEl>
                                          <p:spTgt spid="52"/>
                                        </p:tgtEl>
                                        <p:attrNameLst>
                                          <p:attrName>ppt_x</p:attrName>
                                        </p:attrNameLst>
                                      </p:cBhvr>
                                      <p:tavLst>
                                        <p:tav tm="0">
                                          <p:val>
                                            <p:strVal val="#ppt_x"/>
                                          </p:val>
                                        </p:tav>
                                        <p:tav tm="100000">
                                          <p:val>
                                            <p:strVal val="#ppt_x"/>
                                          </p:val>
                                        </p:tav>
                                      </p:tavLst>
                                    </p:anim>
                                    <p:anim calcmode="lin" valueType="num">
                                      <p:cBhvr>
                                        <p:cTn id="40" dur="1000" fill="hold"/>
                                        <p:tgtEl>
                                          <p:spTgt spid="52"/>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1000"/>
                                        <p:tgtEl>
                                          <p:spTgt spid="44"/>
                                        </p:tgtEl>
                                      </p:cBhvr>
                                    </p:animEffect>
                                    <p:anim calcmode="lin" valueType="num">
                                      <p:cBhvr>
                                        <p:cTn id="44" dur="1000" fill="hold"/>
                                        <p:tgtEl>
                                          <p:spTgt spid="44"/>
                                        </p:tgtEl>
                                        <p:attrNameLst>
                                          <p:attrName>ppt_x</p:attrName>
                                        </p:attrNameLst>
                                      </p:cBhvr>
                                      <p:tavLst>
                                        <p:tav tm="0">
                                          <p:val>
                                            <p:strVal val="#ppt_x"/>
                                          </p:val>
                                        </p:tav>
                                        <p:tav tm="100000">
                                          <p:val>
                                            <p:strVal val="#ppt_x"/>
                                          </p:val>
                                        </p:tav>
                                      </p:tavLst>
                                    </p:anim>
                                    <p:anim calcmode="lin" valueType="num">
                                      <p:cBhvr>
                                        <p:cTn id="45" dur="1000" fill="hold"/>
                                        <p:tgtEl>
                                          <p:spTgt spid="44"/>
                                        </p:tgtEl>
                                        <p:attrNameLst>
                                          <p:attrName>ppt_y</p:attrName>
                                        </p:attrNameLst>
                                      </p:cBhvr>
                                      <p:tavLst>
                                        <p:tav tm="0">
                                          <p:val>
                                            <p:strVal val="#ppt_y+.1"/>
                                          </p:val>
                                        </p:tav>
                                        <p:tav tm="100000">
                                          <p:val>
                                            <p:strVal val="#ppt_y"/>
                                          </p:val>
                                        </p:tav>
                                      </p:tavLst>
                                    </p:anim>
                                  </p:childTnLst>
                                </p:cTn>
                              </p:par>
                            </p:childTnLst>
                          </p:cTn>
                        </p:par>
                        <p:par>
                          <p:cTn id="46" fill="hold">
                            <p:stCondLst>
                              <p:cond delay="5500"/>
                            </p:stCondLst>
                            <p:childTnLst>
                              <p:par>
                                <p:cTn id="47" presetID="42" presetClass="entr" presetSubtype="0" fill="hold" grpId="0"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1000"/>
                                        <p:tgtEl>
                                          <p:spTgt spid="2"/>
                                        </p:tgtEl>
                                      </p:cBhvr>
                                    </p:animEffect>
                                    <p:anim calcmode="lin" valueType="num">
                                      <p:cBhvr>
                                        <p:cTn id="50" dur="1000" fill="hold"/>
                                        <p:tgtEl>
                                          <p:spTgt spid="2"/>
                                        </p:tgtEl>
                                        <p:attrNameLst>
                                          <p:attrName>ppt_x</p:attrName>
                                        </p:attrNameLst>
                                      </p:cBhvr>
                                      <p:tavLst>
                                        <p:tav tm="0">
                                          <p:val>
                                            <p:strVal val="#ppt_x"/>
                                          </p:val>
                                        </p:tav>
                                        <p:tav tm="100000">
                                          <p:val>
                                            <p:strVal val="#ppt_x"/>
                                          </p:val>
                                        </p:tav>
                                      </p:tavLst>
                                    </p:anim>
                                    <p:anim calcmode="lin" valueType="num">
                                      <p:cBhvr>
                                        <p:cTn id="51" dur="1000" fill="hold"/>
                                        <p:tgtEl>
                                          <p:spTgt spid="2"/>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1000"/>
                                        <p:tgtEl>
                                          <p:spTgt spid="6"/>
                                        </p:tgtEl>
                                      </p:cBhvr>
                                    </p:animEffect>
                                    <p:anim calcmode="lin" valueType="num">
                                      <p:cBhvr>
                                        <p:cTn id="55" dur="1000" fill="hold"/>
                                        <p:tgtEl>
                                          <p:spTgt spid="6"/>
                                        </p:tgtEl>
                                        <p:attrNameLst>
                                          <p:attrName>ppt_x</p:attrName>
                                        </p:attrNameLst>
                                      </p:cBhvr>
                                      <p:tavLst>
                                        <p:tav tm="0">
                                          <p:val>
                                            <p:strVal val="#ppt_x"/>
                                          </p:val>
                                        </p:tav>
                                        <p:tav tm="100000">
                                          <p:val>
                                            <p:strVal val="#ppt_x"/>
                                          </p:val>
                                        </p:tav>
                                      </p:tavLst>
                                    </p:anim>
                                    <p:anim calcmode="lin" valueType="num">
                                      <p:cBhvr>
                                        <p:cTn id="56" dur="1000" fill="hold"/>
                                        <p:tgtEl>
                                          <p:spTgt spid="6"/>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1000"/>
                                        <p:tgtEl>
                                          <p:spTgt spid="16"/>
                                        </p:tgtEl>
                                      </p:cBhvr>
                                    </p:animEffect>
                                    <p:anim calcmode="lin" valueType="num">
                                      <p:cBhvr>
                                        <p:cTn id="60" dur="1000" fill="hold"/>
                                        <p:tgtEl>
                                          <p:spTgt spid="16"/>
                                        </p:tgtEl>
                                        <p:attrNameLst>
                                          <p:attrName>ppt_x</p:attrName>
                                        </p:attrNameLst>
                                      </p:cBhvr>
                                      <p:tavLst>
                                        <p:tav tm="0">
                                          <p:val>
                                            <p:strVal val="#ppt_x"/>
                                          </p:val>
                                        </p:tav>
                                        <p:tav tm="100000">
                                          <p:val>
                                            <p:strVal val="#ppt_x"/>
                                          </p:val>
                                        </p:tav>
                                      </p:tavLst>
                                    </p:anim>
                                    <p:anim calcmode="lin" valueType="num">
                                      <p:cBhvr>
                                        <p:cTn id="61" dur="1000" fill="hold"/>
                                        <p:tgtEl>
                                          <p:spTgt spid="16"/>
                                        </p:tgtEl>
                                        <p:attrNameLst>
                                          <p:attrName>ppt_y</p:attrName>
                                        </p:attrNameLst>
                                      </p:cBhvr>
                                      <p:tavLst>
                                        <p:tav tm="0">
                                          <p:val>
                                            <p:strVal val="#ppt_y+.1"/>
                                          </p:val>
                                        </p:tav>
                                        <p:tav tm="100000">
                                          <p:val>
                                            <p:strVal val="#ppt_y"/>
                                          </p:val>
                                        </p:tav>
                                      </p:tavLst>
                                    </p:anim>
                                  </p:childTnLst>
                                </p:cTn>
                              </p:par>
                            </p:childTnLst>
                          </p:cTn>
                        </p:par>
                        <p:par>
                          <p:cTn id="62" fill="hold">
                            <p:stCondLst>
                              <p:cond delay="6500"/>
                            </p:stCondLst>
                            <p:childTnLst>
                              <p:par>
                                <p:cTn id="63" presetID="42" presetClass="entr" presetSubtype="0" fill="hold" grpId="0" nodeType="after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1000"/>
                                        <p:tgtEl>
                                          <p:spTgt spid="28"/>
                                        </p:tgtEl>
                                      </p:cBhvr>
                                    </p:animEffect>
                                    <p:anim calcmode="lin" valueType="num">
                                      <p:cBhvr>
                                        <p:cTn id="66" dur="1000" fill="hold"/>
                                        <p:tgtEl>
                                          <p:spTgt spid="28"/>
                                        </p:tgtEl>
                                        <p:attrNameLst>
                                          <p:attrName>ppt_x</p:attrName>
                                        </p:attrNameLst>
                                      </p:cBhvr>
                                      <p:tavLst>
                                        <p:tav tm="0">
                                          <p:val>
                                            <p:strVal val="#ppt_x"/>
                                          </p:val>
                                        </p:tav>
                                        <p:tav tm="100000">
                                          <p:val>
                                            <p:strVal val="#ppt_x"/>
                                          </p:val>
                                        </p:tav>
                                      </p:tavLst>
                                    </p:anim>
                                    <p:anim calcmode="lin" valueType="num">
                                      <p:cBhvr>
                                        <p:cTn id="67" dur="1000" fill="hold"/>
                                        <p:tgtEl>
                                          <p:spTgt spid="28"/>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1000"/>
                                        <p:tgtEl>
                                          <p:spTgt spid="20"/>
                                        </p:tgtEl>
                                      </p:cBhvr>
                                    </p:animEffect>
                                    <p:anim calcmode="lin" valueType="num">
                                      <p:cBhvr>
                                        <p:cTn id="71" dur="1000" fill="hold"/>
                                        <p:tgtEl>
                                          <p:spTgt spid="20"/>
                                        </p:tgtEl>
                                        <p:attrNameLst>
                                          <p:attrName>ppt_x</p:attrName>
                                        </p:attrNameLst>
                                      </p:cBhvr>
                                      <p:tavLst>
                                        <p:tav tm="0">
                                          <p:val>
                                            <p:strVal val="#ppt_x"/>
                                          </p:val>
                                        </p:tav>
                                        <p:tav tm="100000">
                                          <p:val>
                                            <p:strVal val="#ppt_x"/>
                                          </p:val>
                                        </p:tav>
                                      </p:tavLst>
                                    </p:anim>
                                    <p:anim calcmode="lin" valueType="num">
                                      <p:cBhvr>
                                        <p:cTn id="72" dur="1000" fill="hold"/>
                                        <p:tgtEl>
                                          <p:spTgt spid="20"/>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1000"/>
                                        <p:tgtEl>
                                          <p:spTgt spid="29"/>
                                        </p:tgtEl>
                                      </p:cBhvr>
                                    </p:animEffect>
                                    <p:anim calcmode="lin" valueType="num">
                                      <p:cBhvr>
                                        <p:cTn id="76" dur="1000" fill="hold"/>
                                        <p:tgtEl>
                                          <p:spTgt spid="29"/>
                                        </p:tgtEl>
                                        <p:attrNameLst>
                                          <p:attrName>ppt_x</p:attrName>
                                        </p:attrNameLst>
                                      </p:cBhvr>
                                      <p:tavLst>
                                        <p:tav tm="0">
                                          <p:val>
                                            <p:strVal val="#ppt_x"/>
                                          </p:val>
                                        </p:tav>
                                        <p:tav tm="100000">
                                          <p:val>
                                            <p:strVal val="#ppt_x"/>
                                          </p:val>
                                        </p:tav>
                                      </p:tavLst>
                                    </p:anim>
                                    <p:anim calcmode="lin" valueType="num">
                                      <p:cBhvr>
                                        <p:cTn id="77" dur="1000" fill="hold"/>
                                        <p:tgtEl>
                                          <p:spTgt spid="29"/>
                                        </p:tgtEl>
                                        <p:attrNameLst>
                                          <p:attrName>ppt_y</p:attrName>
                                        </p:attrNameLst>
                                      </p:cBhvr>
                                      <p:tavLst>
                                        <p:tav tm="0">
                                          <p:val>
                                            <p:strVal val="#ppt_y+.1"/>
                                          </p:val>
                                        </p:tav>
                                        <p:tav tm="100000">
                                          <p:val>
                                            <p:strVal val="#ppt_y"/>
                                          </p:val>
                                        </p:tav>
                                      </p:tavLst>
                                    </p:anim>
                                  </p:childTnLst>
                                </p:cTn>
                              </p:par>
                            </p:childTnLst>
                          </p:cTn>
                        </p:par>
                        <p:par>
                          <p:cTn id="78" fill="hold">
                            <p:stCondLst>
                              <p:cond delay="7500"/>
                            </p:stCondLst>
                            <p:childTnLst>
                              <p:par>
                                <p:cTn id="79" presetID="42" presetClass="entr" presetSubtype="0" fill="hold" nodeType="after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fade">
                                      <p:cBhvr>
                                        <p:cTn id="81" dur="1000"/>
                                        <p:tgtEl>
                                          <p:spTgt spid="53"/>
                                        </p:tgtEl>
                                      </p:cBhvr>
                                    </p:animEffect>
                                    <p:anim calcmode="lin" valueType="num">
                                      <p:cBhvr>
                                        <p:cTn id="82" dur="1000" fill="hold"/>
                                        <p:tgtEl>
                                          <p:spTgt spid="53"/>
                                        </p:tgtEl>
                                        <p:attrNameLst>
                                          <p:attrName>ppt_x</p:attrName>
                                        </p:attrNameLst>
                                      </p:cBhvr>
                                      <p:tavLst>
                                        <p:tav tm="0">
                                          <p:val>
                                            <p:strVal val="#ppt_x"/>
                                          </p:val>
                                        </p:tav>
                                        <p:tav tm="100000">
                                          <p:val>
                                            <p:strVal val="#ppt_x"/>
                                          </p:val>
                                        </p:tav>
                                      </p:tavLst>
                                    </p:anim>
                                    <p:anim calcmode="lin" valueType="num">
                                      <p:cBhvr>
                                        <p:cTn id="83" dur="1000" fill="hold"/>
                                        <p:tgtEl>
                                          <p:spTgt spid="53"/>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64"/>
                                        </p:tgtEl>
                                        <p:attrNameLst>
                                          <p:attrName>style.visibility</p:attrName>
                                        </p:attrNameLst>
                                      </p:cBhvr>
                                      <p:to>
                                        <p:strVal val="visible"/>
                                      </p:to>
                                    </p:set>
                                    <p:animEffect transition="in" filter="fade">
                                      <p:cBhvr>
                                        <p:cTn id="86" dur="1000"/>
                                        <p:tgtEl>
                                          <p:spTgt spid="64"/>
                                        </p:tgtEl>
                                      </p:cBhvr>
                                    </p:animEffect>
                                    <p:anim calcmode="lin" valueType="num">
                                      <p:cBhvr>
                                        <p:cTn id="87" dur="1000" fill="hold"/>
                                        <p:tgtEl>
                                          <p:spTgt spid="64"/>
                                        </p:tgtEl>
                                        <p:attrNameLst>
                                          <p:attrName>ppt_x</p:attrName>
                                        </p:attrNameLst>
                                      </p:cBhvr>
                                      <p:tavLst>
                                        <p:tav tm="0">
                                          <p:val>
                                            <p:strVal val="#ppt_x"/>
                                          </p:val>
                                        </p:tav>
                                        <p:tav tm="100000">
                                          <p:val>
                                            <p:strVal val="#ppt_x"/>
                                          </p:val>
                                        </p:tav>
                                      </p:tavLst>
                                    </p:anim>
                                    <p:anim calcmode="lin" valueType="num">
                                      <p:cBhvr>
                                        <p:cTn id="88" dur="1000" fill="hold"/>
                                        <p:tgtEl>
                                          <p:spTgt spid="64"/>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fade">
                                      <p:cBhvr>
                                        <p:cTn id="91" dur="1000"/>
                                        <p:tgtEl>
                                          <p:spTgt spid="61"/>
                                        </p:tgtEl>
                                      </p:cBhvr>
                                    </p:animEffect>
                                    <p:anim calcmode="lin" valueType="num">
                                      <p:cBhvr>
                                        <p:cTn id="92" dur="1000" fill="hold"/>
                                        <p:tgtEl>
                                          <p:spTgt spid="61"/>
                                        </p:tgtEl>
                                        <p:attrNameLst>
                                          <p:attrName>ppt_x</p:attrName>
                                        </p:attrNameLst>
                                      </p:cBhvr>
                                      <p:tavLst>
                                        <p:tav tm="0">
                                          <p:val>
                                            <p:strVal val="#ppt_x"/>
                                          </p:val>
                                        </p:tav>
                                        <p:tav tm="100000">
                                          <p:val>
                                            <p:strVal val="#ppt_x"/>
                                          </p:val>
                                        </p:tav>
                                      </p:tavLst>
                                    </p:anim>
                                    <p:anim calcmode="lin" valueType="num">
                                      <p:cBhvr>
                                        <p:cTn id="93" dur="1000" fill="hold"/>
                                        <p:tgtEl>
                                          <p:spTgt spid="61"/>
                                        </p:tgtEl>
                                        <p:attrNameLst>
                                          <p:attrName>ppt_y</p:attrName>
                                        </p:attrNameLst>
                                      </p:cBhvr>
                                      <p:tavLst>
                                        <p:tav tm="0">
                                          <p:val>
                                            <p:strVal val="#ppt_y+.1"/>
                                          </p:val>
                                        </p:tav>
                                        <p:tav tm="100000">
                                          <p:val>
                                            <p:strVal val="#ppt_y"/>
                                          </p:val>
                                        </p:tav>
                                      </p:tavLst>
                                    </p:anim>
                                  </p:childTnLst>
                                </p:cTn>
                              </p:par>
                            </p:childTnLst>
                          </p:cTn>
                        </p:par>
                        <p:par>
                          <p:cTn id="94" fill="hold">
                            <p:stCondLst>
                              <p:cond delay="8500"/>
                            </p:stCondLst>
                            <p:childTnLst>
                              <p:par>
                                <p:cTn id="95" presetID="42" presetClass="entr" presetSubtype="0" fill="hold" grpId="0" nodeType="afterEffect">
                                  <p:stCondLst>
                                    <p:cond delay="0"/>
                                  </p:stCondLst>
                                  <p:childTnLst>
                                    <p:set>
                                      <p:cBhvr>
                                        <p:cTn id="96" dur="1" fill="hold">
                                          <p:stCondLst>
                                            <p:cond delay="0"/>
                                          </p:stCondLst>
                                        </p:cTn>
                                        <p:tgtEl>
                                          <p:spTgt spid="73"/>
                                        </p:tgtEl>
                                        <p:attrNameLst>
                                          <p:attrName>style.visibility</p:attrName>
                                        </p:attrNameLst>
                                      </p:cBhvr>
                                      <p:to>
                                        <p:strVal val="visible"/>
                                      </p:to>
                                    </p:set>
                                    <p:animEffect transition="in" filter="fade">
                                      <p:cBhvr>
                                        <p:cTn id="97" dur="1000"/>
                                        <p:tgtEl>
                                          <p:spTgt spid="73"/>
                                        </p:tgtEl>
                                      </p:cBhvr>
                                    </p:animEffect>
                                    <p:anim calcmode="lin" valueType="num">
                                      <p:cBhvr>
                                        <p:cTn id="98" dur="1000" fill="hold"/>
                                        <p:tgtEl>
                                          <p:spTgt spid="73"/>
                                        </p:tgtEl>
                                        <p:attrNameLst>
                                          <p:attrName>ppt_x</p:attrName>
                                        </p:attrNameLst>
                                      </p:cBhvr>
                                      <p:tavLst>
                                        <p:tav tm="0">
                                          <p:val>
                                            <p:strVal val="#ppt_x"/>
                                          </p:val>
                                        </p:tav>
                                        <p:tav tm="100000">
                                          <p:val>
                                            <p:strVal val="#ppt_x"/>
                                          </p:val>
                                        </p:tav>
                                      </p:tavLst>
                                    </p:anim>
                                    <p:anim calcmode="lin" valueType="num">
                                      <p:cBhvr>
                                        <p:cTn id="99" dur="1000" fill="hold"/>
                                        <p:tgtEl>
                                          <p:spTgt spid="73"/>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65"/>
                                        </p:tgtEl>
                                        <p:attrNameLst>
                                          <p:attrName>style.visibility</p:attrName>
                                        </p:attrNameLst>
                                      </p:cBhvr>
                                      <p:to>
                                        <p:strVal val="visible"/>
                                      </p:to>
                                    </p:set>
                                    <p:animEffect transition="in" filter="fade">
                                      <p:cBhvr>
                                        <p:cTn id="102" dur="1000"/>
                                        <p:tgtEl>
                                          <p:spTgt spid="65"/>
                                        </p:tgtEl>
                                      </p:cBhvr>
                                    </p:animEffect>
                                    <p:anim calcmode="lin" valueType="num">
                                      <p:cBhvr>
                                        <p:cTn id="103" dur="1000" fill="hold"/>
                                        <p:tgtEl>
                                          <p:spTgt spid="65"/>
                                        </p:tgtEl>
                                        <p:attrNameLst>
                                          <p:attrName>ppt_x</p:attrName>
                                        </p:attrNameLst>
                                      </p:cBhvr>
                                      <p:tavLst>
                                        <p:tav tm="0">
                                          <p:val>
                                            <p:strVal val="#ppt_x"/>
                                          </p:val>
                                        </p:tav>
                                        <p:tav tm="100000">
                                          <p:val>
                                            <p:strVal val="#ppt_x"/>
                                          </p:val>
                                        </p:tav>
                                      </p:tavLst>
                                    </p:anim>
                                    <p:anim calcmode="lin" valueType="num">
                                      <p:cBhvr>
                                        <p:cTn id="104" dur="1000" fill="hold"/>
                                        <p:tgtEl>
                                          <p:spTgt spid="65"/>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74"/>
                                        </p:tgtEl>
                                        <p:attrNameLst>
                                          <p:attrName>style.visibility</p:attrName>
                                        </p:attrNameLst>
                                      </p:cBhvr>
                                      <p:to>
                                        <p:strVal val="visible"/>
                                      </p:to>
                                    </p:set>
                                    <p:animEffect transition="in" filter="fade">
                                      <p:cBhvr>
                                        <p:cTn id="107" dur="1000"/>
                                        <p:tgtEl>
                                          <p:spTgt spid="74"/>
                                        </p:tgtEl>
                                      </p:cBhvr>
                                    </p:animEffect>
                                    <p:anim calcmode="lin" valueType="num">
                                      <p:cBhvr>
                                        <p:cTn id="108" dur="1000" fill="hold"/>
                                        <p:tgtEl>
                                          <p:spTgt spid="74"/>
                                        </p:tgtEl>
                                        <p:attrNameLst>
                                          <p:attrName>ppt_x</p:attrName>
                                        </p:attrNameLst>
                                      </p:cBhvr>
                                      <p:tavLst>
                                        <p:tav tm="0">
                                          <p:val>
                                            <p:strVal val="#ppt_x"/>
                                          </p:val>
                                        </p:tav>
                                        <p:tav tm="100000">
                                          <p:val>
                                            <p:strVal val="#ppt_x"/>
                                          </p:val>
                                        </p:tav>
                                      </p:tavLst>
                                    </p:anim>
                                    <p:anim calcmode="lin" valueType="num">
                                      <p:cBhvr>
                                        <p:cTn id="109" dur="1000" fill="hold"/>
                                        <p:tgtEl>
                                          <p:spTgt spid="74"/>
                                        </p:tgtEl>
                                        <p:attrNameLst>
                                          <p:attrName>ppt_y</p:attrName>
                                        </p:attrNameLst>
                                      </p:cBhvr>
                                      <p:tavLst>
                                        <p:tav tm="0">
                                          <p:val>
                                            <p:strVal val="#ppt_y+.1"/>
                                          </p:val>
                                        </p:tav>
                                        <p:tav tm="100000">
                                          <p:val>
                                            <p:strVal val="#ppt_y"/>
                                          </p:val>
                                        </p:tav>
                                      </p:tavLst>
                                    </p:anim>
                                  </p:childTnLst>
                                </p:cTn>
                              </p:par>
                            </p:childTnLst>
                          </p:cTn>
                        </p:par>
                        <p:par>
                          <p:cTn id="110" fill="hold">
                            <p:stCondLst>
                              <p:cond delay="9500"/>
                            </p:stCondLst>
                            <p:childTnLst>
                              <p:par>
                                <p:cTn id="111" presetID="42" presetClass="entr" presetSubtype="0" fill="hold" nodeType="afterEffect">
                                  <p:stCondLst>
                                    <p:cond delay="0"/>
                                  </p:stCondLst>
                                  <p:childTnLst>
                                    <p:set>
                                      <p:cBhvr>
                                        <p:cTn id="112" dur="1" fill="hold">
                                          <p:stCondLst>
                                            <p:cond delay="0"/>
                                          </p:stCondLst>
                                        </p:cTn>
                                        <p:tgtEl>
                                          <p:spTgt spid="17"/>
                                        </p:tgtEl>
                                        <p:attrNameLst>
                                          <p:attrName>style.visibility</p:attrName>
                                        </p:attrNameLst>
                                      </p:cBhvr>
                                      <p:to>
                                        <p:strVal val="visible"/>
                                      </p:to>
                                    </p:set>
                                    <p:animEffect transition="in" filter="fade">
                                      <p:cBhvr>
                                        <p:cTn id="113" dur="1000"/>
                                        <p:tgtEl>
                                          <p:spTgt spid="17"/>
                                        </p:tgtEl>
                                      </p:cBhvr>
                                    </p:animEffect>
                                    <p:anim calcmode="lin" valueType="num">
                                      <p:cBhvr>
                                        <p:cTn id="114" dur="1000" fill="hold"/>
                                        <p:tgtEl>
                                          <p:spTgt spid="17"/>
                                        </p:tgtEl>
                                        <p:attrNameLst>
                                          <p:attrName>ppt_x</p:attrName>
                                        </p:attrNameLst>
                                      </p:cBhvr>
                                      <p:tavLst>
                                        <p:tav tm="0">
                                          <p:val>
                                            <p:strVal val="#ppt_x"/>
                                          </p:val>
                                        </p:tav>
                                        <p:tav tm="100000">
                                          <p:val>
                                            <p:strVal val="#ppt_x"/>
                                          </p:val>
                                        </p:tav>
                                      </p:tavLst>
                                    </p:anim>
                                    <p:anim calcmode="lin" valueType="num">
                                      <p:cBhvr>
                                        <p:cTn id="11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28" grpId="0"/>
      <p:bldP spid="40" grpId="0"/>
      <p:bldP spid="52" grpId="0"/>
      <p:bldP spid="64" grpId="0"/>
      <p:bldP spid="73" grpId="0"/>
      <p:bldP spid="8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103-7DBC-4863-9A5D-4FB4E12D177B}"/>
              </a:ext>
            </a:extLst>
          </p:cNvPr>
          <p:cNvSpPr>
            <a:spLocks noGrp="1"/>
          </p:cNvSpPr>
          <p:nvPr>
            <p:ph type="title"/>
          </p:nvPr>
        </p:nvSpPr>
        <p:spPr/>
        <p:txBody>
          <a:bodyPr/>
          <a:lstStyle/>
          <a:p>
            <a:r>
              <a:rPr lang="en-US" dirty="0"/>
              <a:t>IaaS Virtual Machines</a:t>
            </a:r>
          </a:p>
        </p:txBody>
      </p:sp>
      <p:sp>
        <p:nvSpPr>
          <p:cNvPr id="3" name="Text Placeholder 2">
            <a:extLst>
              <a:ext uri="{FF2B5EF4-FFF2-40B4-BE49-F238E27FC236}">
                <a16:creationId xmlns:a16="http://schemas.microsoft.com/office/drawing/2014/main" id="{2BA3313F-6E4A-4064-B724-E6FE150097FC}"/>
              </a:ext>
            </a:extLst>
          </p:cNvPr>
          <p:cNvSpPr>
            <a:spLocks noGrp="1"/>
          </p:cNvSpPr>
          <p:nvPr>
            <p:ph type="body" sz="quarter" idx="10"/>
          </p:nvPr>
        </p:nvSpPr>
        <p:spPr>
          <a:xfrm>
            <a:off x="269303" y="1187644"/>
            <a:ext cx="11655078" cy="4529445"/>
          </a:xfrm>
        </p:spPr>
        <p:txBody>
          <a:bodyPr/>
          <a:lstStyle/>
          <a:p>
            <a:r>
              <a:rPr lang="en-US" dirty="0"/>
              <a:t>Windows and Linux Virtual Machines provides on-demand, high-scale, secure, virtualized infrastructure using Windows Server</a:t>
            </a:r>
          </a:p>
          <a:p>
            <a:r>
              <a:rPr lang="en-US" dirty="0"/>
              <a:t>Come in different “Families” or “series” used to categorize their general function</a:t>
            </a:r>
          </a:p>
          <a:p>
            <a:r>
              <a:rPr lang="en-US" dirty="0"/>
              <a:t>For many partners, this is their cash cow</a:t>
            </a:r>
          </a:p>
          <a:p>
            <a:r>
              <a:rPr lang="en-US" dirty="0"/>
              <a:t>Use automation spin up/spin down as needed</a:t>
            </a:r>
          </a:p>
          <a:p>
            <a:r>
              <a:rPr lang="en-US" dirty="0"/>
              <a:t>Default pricing is on 24h x 31d, or 744 hours</a:t>
            </a:r>
          </a:p>
        </p:txBody>
      </p:sp>
    </p:spTree>
    <p:extLst>
      <p:ext uri="{BB962C8B-B14F-4D97-AF65-F5344CB8AC3E}">
        <p14:creationId xmlns:p14="http://schemas.microsoft.com/office/powerpoint/2010/main" val="1127675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E170B-7C22-48BA-B346-2FE951F5D7EC}"/>
              </a:ext>
            </a:extLst>
          </p:cNvPr>
          <p:cNvSpPr>
            <a:spLocks noGrp="1"/>
          </p:cNvSpPr>
          <p:nvPr>
            <p:ph type="title"/>
          </p:nvPr>
        </p:nvSpPr>
        <p:spPr/>
        <p:txBody>
          <a:bodyPr/>
          <a:lstStyle/>
          <a:p>
            <a:endParaRPr lang="en-US"/>
          </a:p>
        </p:txBody>
      </p:sp>
      <p:pic>
        <p:nvPicPr>
          <p:cNvPr id="4098" name="Picture 2" descr="Machine generated alternative text:&#10;Introducing Azure Reserved VM Instances &#10;-Y Reserve virtual machines in advance &#10;-Y Select 1- or 3-year terms with significant benefits &#10;Significant cost savings &#10;up to 82% over pay-as-you-go &#10;models &#10;Budget predictability &#10;prioritized &#10;and &#10;compute &#10;capacity &#10;Flexibility to modify &#10;reservations and simplicity &#10;of purchase ">
            <a:extLst>
              <a:ext uri="{FF2B5EF4-FFF2-40B4-BE49-F238E27FC236}">
                <a16:creationId xmlns:a16="http://schemas.microsoft.com/office/drawing/2014/main" id="{1CF3975C-FF4A-47FA-A24E-52A6110C9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5" y="0"/>
            <a:ext cx="119967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0228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62BEA-3DCD-4350-94A8-65611158BE10}"/>
              </a:ext>
            </a:extLst>
          </p:cNvPr>
          <p:cNvSpPr>
            <a:spLocks noGrp="1"/>
          </p:cNvSpPr>
          <p:nvPr>
            <p:ph type="title"/>
          </p:nvPr>
        </p:nvSpPr>
        <p:spPr/>
        <p:txBody>
          <a:bodyPr/>
          <a:lstStyle/>
          <a:p>
            <a:r>
              <a:rPr lang="en-US" sz="4800" dirty="0"/>
              <a:t>Agenda</a:t>
            </a:r>
          </a:p>
        </p:txBody>
      </p:sp>
      <p:sp>
        <p:nvSpPr>
          <p:cNvPr id="4" name="Text Placeholder 3">
            <a:extLst>
              <a:ext uri="{FF2B5EF4-FFF2-40B4-BE49-F238E27FC236}">
                <a16:creationId xmlns:a16="http://schemas.microsoft.com/office/drawing/2014/main" id="{8A624E28-A9DD-4CCC-B2E6-C686336096BE}"/>
              </a:ext>
            </a:extLst>
          </p:cNvPr>
          <p:cNvSpPr>
            <a:spLocks noGrp="1"/>
          </p:cNvSpPr>
          <p:nvPr>
            <p:ph type="body" sz="quarter" idx="10"/>
          </p:nvPr>
        </p:nvSpPr>
        <p:spPr>
          <a:xfrm>
            <a:off x="269303" y="1187644"/>
            <a:ext cx="11655078" cy="3551870"/>
          </a:xfrm>
        </p:spPr>
        <p:txBody>
          <a:bodyPr/>
          <a:lstStyle/>
          <a:p>
            <a:r>
              <a:rPr lang="en-US" dirty="0"/>
              <a:t>Compute</a:t>
            </a:r>
          </a:p>
          <a:p>
            <a:r>
              <a:rPr lang="en-US" dirty="0"/>
              <a:t>Network</a:t>
            </a:r>
          </a:p>
          <a:p>
            <a:r>
              <a:rPr lang="en-US" dirty="0"/>
              <a:t>Storage</a:t>
            </a:r>
          </a:p>
          <a:p>
            <a:r>
              <a:rPr lang="en-US" dirty="0"/>
              <a:t>Management and Monitoring</a:t>
            </a:r>
          </a:p>
          <a:p>
            <a:r>
              <a:rPr lang="en-US" dirty="0"/>
              <a:t>Key Workloads </a:t>
            </a:r>
            <a:br>
              <a:rPr lang="en-US" dirty="0"/>
            </a:br>
            <a:endParaRPr lang="en-US" dirty="0"/>
          </a:p>
        </p:txBody>
      </p:sp>
    </p:spTree>
    <p:extLst>
      <p:ext uri="{BB962C8B-B14F-4D97-AF65-F5344CB8AC3E}">
        <p14:creationId xmlns:p14="http://schemas.microsoft.com/office/powerpoint/2010/main" val="171958572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bwMode="auto">
          <a:xfrm>
            <a:off x="2116" y="1645182"/>
            <a:ext cx="4033912" cy="26892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Rectangle 37"/>
          <p:cNvSpPr/>
          <p:nvPr/>
        </p:nvSpPr>
        <p:spPr bwMode="auto">
          <a:xfrm>
            <a:off x="4079044" y="1645182"/>
            <a:ext cx="4033912" cy="26892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8158089" y="1645182"/>
            <a:ext cx="4033912" cy="26892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Right Triangle 18"/>
          <p:cNvSpPr/>
          <p:nvPr/>
        </p:nvSpPr>
        <p:spPr bwMode="auto">
          <a:xfrm flipH="1">
            <a:off x="1" y="1645182"/>
            <a:ext cx="12191998" cy="2688075"/>
          </a:xfrm>
          <a:prstGeom prst="rtTriangle">
            <a:avLst/>
          </a:prstGeom>
          <a:solidFill>
            <a:schemeClr val="accent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Rectangle 54"/>
          <p:cNvSpPr/>
          <p:nvPr/>
        </p:nvSpPr>
        <p:spPr bwMode="auto">
          <a:xfrm>
            <a:off x="269240" y="4347665"/>
            <a:ext cx="3767878" cy="1186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defTabSz="914102" fontAlgn="base">
              <a:lnSpc>
                <a:spcPct val="90000"/>
              </a:lnSpc>
              <a:spcBef>
                <a:spcPts val="588"/>
              </a:spcBef>
              <a:spcAft>
                <a:spcPct val="0"/>
              </a:spcAft>
            </a:pPr>
            <a:r>
              <a:rPr lang="en-US" sz="3137">
                <a:gradFill>
                  <a:gsLst>
                    <a:gs pos="15929">
                      <a:srgbClr val="353535"/>
                    </a:gs>
                    <a:gs pos="62000">
                      <a:srgbClr val="353535"/>
                    </a:gs>
                  </a:gsLst>
                  <a:lin ang="5400000" scaled="1"/>
                </a:gradFill>
                <a:latin typeface="Segoe UI Light"/>
                <a:cs typeface="Segoe UI Semibold" panose="020B0702040204020203" pitchFamily="34" charset="0"/>
              </a:rPr>
              <a:t>Availability Sets</a:t>
            </a:r>
          </a:p>
          <a:p>
            <a:pPr defTabSz="914102" fontAlgn="base">
              <a:lnSpc>
                <a:spcPct val="90000"/>
              </a:lnSpc>
              <a:spcBef>
                <a:spcPts val="753"/>
              </a:spcBef>
              <a:spcAft>
                <a:spcPct val="0"/>
              </a:spcAft>
            </a:pPr>
            <a:r>
              <a:rPr lang="en-US" sz="1568">
                <a:gradFill>
                  <a:gsLst>
                    <a:gs pos="15929">
                      <a:srgbClr val="353535">
                        <a:lumMod val="75000"/>
                        <a:lumOff val="25000"/>
                      </a:srgbClr>
                    </a:gs>
                    <a:gs pos="62000">
                      <a:srgbClr val="353535">
                        <a:lumMod val="75000"/>
                        <a:lumOff val="25000"/>
                      </a:srgbClr>
                    </a:gs>
                  </a:gsLst>
                  <a:lin ang="5400000" scaled="1"/>
                </a:gradFill>
                <a:latin typeface="Segoe UI" panose="020B0502040204020203" pitchFamily="34" charset="0"/>
                <a:cs typeface="Segoe UI" panose="020B0502040204020203" pitchFamily="34" charset="0"/>
              </a:rPr>
              <a:t>High Availability protection from hardware failures in a datacenter.</a:t>
            </a:r>
          </a:p>
        </p:txBody>
      </p:sp>
      <p:sp>
        <p:nvSpPr>
          <p:cNvPr id="59" name="Rectangle 58"/>
          <p:cNvSpPr/>
          <p:nvPr/>
        </p:nvSpPr>
        <p:spPr bwMode="auto">
          <a:xfrm>
            <a:off x="4077440" y="4347665"/>
            <a:ext cx="4037118" cy="14040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defTabSz="914102" fontAlgn="base">
              <a:lnSpc>
                <a:spcPct val="90000"/>
              </a:lnSpc>
              <a:spcBef>
                <a:spcPts val="588"/>
              </a:spcBef>
              <a:spcAft>
                <a:spcPct val="0"/>
              </a:spcAft>
            </a:pPr>
            <a:r>
              <a:rPr lang="en-US" sz="3137">
                <a:gradFill>
                  <a:gsLst>
                    <a:gs pos="15929">
                      <a:srgbClr val="353535"/>
                    </a:gs>
                    <a:gs pos="62000">
                      <a:srgbClr val="353535"/>
                    </a:gs>
                  </a:gsLst>
                  <a:lin ang="5400000" scaled="1"/>
                </a:gradFill>
                <a:latin typeface="Segoe UI Light"/>
                <a:cs typeface="Segoe UI Semibold" panose="020B0702040204020203" pitchFamily="34" charset="0"/>
              </a:rPr>
              <a:t>Availability Zones</a:t>
            </a:r>
          </a:p>
          <a:p>
            <a:pPr defTabSz="914102" fontAlgn="base">
              <a:lnSpc>
                <a:spcPct val="90000"/>
              </a:lnSpc>
              <a:spcBef>
                <a:spcPts val="753"/>
              </a:spcBef>
              <a:spcAft>
                <a:spcPct val="0"/>
              </a:spcAft>
            </a:pPr>
            <a:r>
              <a:rPr lang="en-US" sz="1568">
                <a:gradFill>
                  <a:gsLst>
                    <a:gs pos="15929">
                      <a:srgbClr val="353535">
                        <a:lumMod val="75000"/>
                        <a:lumOff val="25000"/>
                      </a:srgbClr>
                    </a:gs>
                    <a:gs pos="62000">
                      <a:srgbClr val="353535">
                        <a:lumMod val="75000"/>
                        <a:lumOff val="25000"/>
                      </a:srgbClr>
                    </a:gs>
                  </a:gsLst>
                  <a:lin ang="5400000" scaled="1"/>
                </a:gradFill>
                <a:latin typeface="Segoe UI" panose="020B0502040204020203" pitchFamily="34" charset="0"/>
                <a:cs typeface="Segoe UI" panose="020B0502040204020203" pitchFamily="34" charset="0"/>
              </a:rPr>
              <a:t>High Availability protection against hardware, network, cooling, and power failures within a region.</a:t>
            </a:r>
          </a:p>
        </p:txBody>
      </p:sp>
      <p:sp>
        <p:nvSpPr>
          <p:cNvPr id="65" name="Rectangle 64"/>
          <p:cNvSpPr/>
          <p:nvPr/>
        </p:nvSpPr>
        <p:spPr bwMode="auto">
          <a:xfrm>
            <a:off x="8154883" y="4347665"/>
            <a:ext cx="3784170" cy="16212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defTabSz="914102" fontAlgn="base">
              <a:lnSpc>
                <a:spcPct val="90000"/>
              </a:lnSpc>
              <a:spcBef>
                <a:spcPts val="588"/>
              </a:spcBef>
              <a:spcAft>
                <a:spcPct val="0"/>
              </a:spcAft>
            </a:pPr>
            <a:r>
              <a:rPr lang="en-US" sz="3137">
                <a:gradFill>
                  <a:gsLst>
                    <a:gs pos="15929">
                      <a:srgbClr val="353535"/>
                    </a:gs>
                    <a:gs pos="62000">
                      <a:srgbClr val="353535"/>
                    </a:gs>
                  </a:gsLst>
                  <a:lin ang="5400000" scaled="1"/>
                </a:gradFill>
                <a:latin typeface="Segoe UI Light"/>
                <a:cs typeface="Segoe UI Semibold" panose="020B0702040204020203" pitchFamily="34" charset="0"/>
              </a:rPr>
              <a:t>Region Pairs</a:t>
            </a:r>
          </a:p>
          <a:p>
            <a:pPr defTabSz="914102" fontAlgn="base">
              <a:lnSpc>
                <a:spcPct val="90000"/>
              </a:lnSpc>
              <a:spcBef>
                <a:spcPts val="753"/>
              </a:spcBef>
              <a:spcAft>
                <a:spcPct val="0"/>
              </a:spcAft>
            </a:pPr>
            <a:r>
              <a:rPr lang="en-US" sz="1568">
                <a:gradFill>
                  <a:gsLst>
                    <a:gs pos="15929">
                      <a:srgbClr val="353535">
                        <a:lumMod val="75000"/>
                        <a:lumOff val="25000"/>
                      </a:srgbClr>
                    </a:gs>
                    <a:gs pos="62000">
                      <a:srgbClr val="353535">
                        <a:lumMod val="75000"/>
                        <a:lumOff val="25000"/>
                      </a:srgbClr>
                    </a:gs>
                  </a:gsLst>
                  <a:lin ang="5400000" scaled="1"/>
                </a:gradFill>
                <a:latin typeface="Segoe UI" panose="020B0502040204020203" pitchFamily="34" charset="0"/>
                <a:cs typeface="Segoe UI" panose="020B0502040204020203" pitchFamily="34" charset="0"/>
              </a:rPr>
              <a:t>Protection for your data and applications from the loss of an entire region with GRS backup and Azure Site Recovery.</a:t>
            </a:r>
          </a:p>
        </p:txBody>
      </p:sp>
      <p:sp>
        <p:nvSpPr>
          <p:cNvPr id="131" name="Rectangle 130"/>
          <p:cNvSpPr/>
          <p:nvPr/>
        </p:nvSpPr>
        <p:spPr bwMode="auto">
          <a:xfrm>
            <a:off x="10061849" y="979789"/>
            <a:ext cx="1975665" cy="4387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r" defTabSz="914367" fontAlgn="base">
              <a:lnSpc>
                <a:spcPct val="90000"/>
              </a:lnSpc>
              <a:spcBef>
                <a:spcPct val="0"/>
              </a:spcBef>
              <a:spcAft>
                <a:spcPct val="0"/>
              </a:spcAft>
              <a:defRPr/>
            </a:pPr>
            <a:r>
              <a:rPr lang="en-US" sz="1568">
                <a:ln w="3175">
                  <a:noFill/>
                </a:ln>
                <a:gradFill>
                  <a:gsLst>
                    <a:gs pos="15044">
                      <a:srgbClr val="00BCF2"/>
                    </a:gs>
                    <a:gs pos="37000">
                      <a:srgbClr val="00BCF2"/>
                    </a:gs>
                  </a:gsLst>
                  <a:lin ang="5400000" scaled="1"/>
                </a:gradFill>
                <a:latin typeface="Segoe UI Semibold" panose="020B0702040204020203" pitchFamily="34" charset="0"/>
                <a:cs typeface="Segoe UI Semibold" panose="020B0702040204020203" pitchFamily="34" charset="0"/>
              </a:rPr>
              <a:t>Protection radius</a:t>
            </a:r>
          </a:p>
        </p:txBody>
      </p:sp>
      <p:sp>
        <p:nvSpPr>
          <p:cNvPr id="4" name="Title 3"/>
          <p:cNvSpPr>
            <a:spLocks noGrp="1"/>
          </p:cNvSpPr>
          <p:nvPr>
            <p:ph type="title"/>
          </p:nvPr>
        </p:nvSpPr>
        <p:spPr>
          <a:xfrm>
            <a:off x="269241" y="289956"/>
            <a:ext cx="11655840" cy="1158629"/>
          </a:xfrm>
        </p:spPr>
        <p:txBody>
          <a:bodyPr>
            <a:spAutoFit/>
          </a:bodyPr>
          <a:lstStyle/>
          <a:p>
            <a:r>
              <a:rPr lang="en-US" dirty="0"/>
              <a:t>Azure protection options for all scenarios</a:t>
            </a:r>
            <a:br>
              <a:rPr lang="en-US" dirty="0"/>
            </a:br>
            <a:r>
              <a:rPr lang="en-US" sz="2353" spc="0" dirty="0">
                <a:gradFill>
                  <a:gsLst>
                    <a:gs pos="2655">
                      <a:schemeClr val="tx2"/>
                    </a:gs>
                    <a:gs pos="33000">
                      <a:schemeClr val="tx2"/>
                    </a:gs>
                  </a:gsLst>
                  <a:lin ang="5400000" scaled="1"/>
                </a:gradFill>
                <a:latin typeface="+mn-lt"/>
                <a:cs typeface="Segoe UI Semilight" panose="020B0402040204020203" pitchFamily="34" charset="0"/>
              </a:rPr>
              <a:t>Introducing Availability Zones, protecting from datacenter level failures</a:t>
            </a:r>
          </a:p>
        </p:txBody>
      </p:sp>
      <p:sp>
        <p:nvSpPr>
          <p:cNvPr id="24" name="Oval 23"/>
          <p:cNvSpPr/>
          <p:nvPr/>
        </p:nvSpPr>
        <p:spPr bwMode="auto">
          <a:xfrm>
            <a:off x="9300408" y="2115182"/>
            <a:ext cx="1749273" cy="1749273"/>
          </a:xfrm>
          <a:prstGeom prst="ellipse">
            <a:avLst/>
          </a:pr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Semilight"/>
            </a:endParaRPr>
          </a:p>
        </p:txBody>
      </p:sp>
      <p:cxnSp>
        <p:nvCxnSpPr>
          <p:cNvPr id="13" name="Straight Arrow Connector 12"/>
          <p:cNvCxnSpPr>
            <a:cxnSpLocks/>
          </p:cNvCxnSpPr>
          <p:nvPr/>
        </p:nvCxnSpPr>
        <p:spPr>
          <a:xfrm>
            <a:off x="10042877" y="2989819"/>
            <a:ext cx="264337" cy="0"/>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1" y="6037428"/>
            <a:ext cx="12192001" cy="535928"/>
            <a:chOff x="-1" y="6609811"/>
            <a:chExt cx="12436476" cy="426563"/>
          </a:xfrm>
        </p:grpSpPr>
        <p:sp>
          <p:nvSpPr>
            <p:cNvPr id="41" name="Rectangle 40"/>
            <p:cNvSpPr/>
            <p:nvPr/>
          </p:nvSpPr>
          <p:spPr bwMode="auto">
            <a:xfrm>
              <a:off x="-1" y="6609811"/>
              <a:ext cx="4118071" cy="4265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1320" tIns="143428" rIns="179285" bIns="143428" numCol="1" spcCol="0" rtlCol="0" fromWordArt="0" anchor="ctr" anchorCtr="0" forceAA="0" compatLnSpc="1">
              <a:prstTxWarp prst="textNoShape">
                <a:avLst/>
              </a:prstTxWarp>
              <a:noAutofit/>
            </a:bodyPr>
            <a:lstStyle/>
            <a:p>
              <a:pPr algn="ctr" defTabSz="914102" fontAlgn="base">
                <a:lnSpc>
                  <a:spcPct val="90000"/>
                </a:lnSpc>
                <a:spcBef>
                  <a:spcPts val="588"/>
                </a:spcBef>
                <a:spcAft>
                  <a:spcPct val="0"/>
                </a:spcAft>
              </a:pPr>
              <a:r>
                <a:rPr lang="en-US" sz="1765">
                  <a:gradFill>
                    <a:gsLst>
                      <a:gs pos="15929">
                        <a:srgbClr val="353535"/>
                      </a:gs>
                      <a:gs pos="62000">
                        <a:srgbClr val="353535"/>
                      </a:gs>
                    </a:gsLst>
                    <a:lin ang="5400000" scaled="1"/>
                  </a:gradFill>
                  <a:latin typeface="Segoe UI Semibold" panose="020B0702040204020203" pitchFamily="34" charset="0"/>
                  <a:cs typeface="Segoe UI Semibold" panose="020B0702040204020203" pitchFamily="34" charset="0"/>
                </a:rPr>
                <a:t>Hardware</a:t>
              </a:r>
            </a:p>
          </p:txBody>
        </p:sp>
        <p:sp>
          <p:nvSpPr>
            <p:cNvPr id="42" name="Rectangle 41"/>
            <p:cNvSpPr/>
            <p:nvPr/>
          </p:nvSpPr>
          <p:spPr bwMode="auto">
            <a:xfrm>
              <a:off x="4159200" y="6609811"/>
              <a:ext cx="4118074" cy="4265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1320" tIns="143428" rIns="179285" bIns="143428" numCol="1" spcCol="0" rtlCol="0" fromWordArt="0" anchor="ctr" anchorCtr="0" forceAA="0" compatLnSpc="1">
              <a:prstTxWarp prst="textNoShape">
                <a:avLst/>
              </a:prstTxWarp>
              <a:noAutofit/>
            </a:bodyPr>
            <a:lstStyle/>
            <a:p>
              <a:pPr algn="ctr" defTabSz="914102" fontAlgn="base">
                <a:lnSpc>
                  <a:spcPct val="90000"/>
                </a:lnSpc>
                <a:spcBef>
                  <a:spcPts val="588"/>
                </a:spcBef>
                <a:spcAft>
                  <a:spcPct val="0"/>
                </a:spcAft>
              </a:pPr>
              <a:r>
                <a:rPr lang="en-US" sz="1765">
                  <a:gradFill>
                    <a:gsLst>
                      <a:gs pos="15929">
                        <a:srgbClr val="353535"/>
                      </a:gs>
                      <a:gs pos="62000">
                        <a:srgbClr val="353535"/>
                      </a:gs>
                    </a:gsLst>
                    <a:lin ang="5400000" scaled="1"/>
                  </a:gradFill>
                  <a:latin typeface="Segoe UI Semibold" panose="020B0702040204020203" pitchFamily="34" charset="0"/>
                  <a:cs typeface="Segoe UI Semibold" panose="020B0702040204020203" pitchFamily="34" charset="0"/>
                </a:rPr>
                <a:t>Datacenter</a:t>
              </a:r>
            </a:p>
          </p:txBody>
        </p:sp>
        <p:sp>
          <p:nvSpPr>
            <p:cNvPr id="43" name="Rectangle 42"/>
            <p:cNvSpPr/>
            <p:nvPr/>
          </p:nvSpPr>
          <p:spPr bwMode="auto">
            <a:xfrm>
              <a:off x="8318404" y="6609811"/>
              <a:ext cx="4118071" cy="4265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1320" tIns="143428" rIns="179285" bIns="143428" numCol="1" spcCol="0" rtlCol="0" fromWordArt="0" anchor="ctr" anchorCtr="0" forceAA="0" compatLnSpc="1">
              <a:prstTxWarp prst="textNoShape">
                <a:avLst/>
              </a:prstTxWarp>
              <a:noAutofit/>
            </a:bodyPr>
            <a:lstStyle/>
            <a:p>
              <a:pPr algn="ctr" defTabSz="914102" fontAlgn="base">
                <a:lnSpc>
                  <a:spcPct val="90000"/>
                </a:lnSpc>
                <a:spcBef>
                  <a:spcPts val="588"/>
                </a:spcBef>
                <a:spcAft>
                  <a:spcPct val="0"/>
                </a:spcAft>
              </a:pPr>
              <a:r>
                <a:rPr lang="en-US" sz="1765">
                  <a:gradFill>
                    <a:gsLst>
                      <a:gs pos="15929">
                        <a:srgbClr val="353535"/>
                      </a:gs>
                      <a:gs pos="62000">
                        <a:srgbClr val="353535"/>
                      </a:gs>
                    </a:gsLst>
                    <a:lin ang="5400000" scaled="1"/>
                  </a:gradFill>
                  <a:latin typeface="Segoe UI Semibold" panose="020B0702040204020203" pitchFamily="34" charset="0"/>
                  <a:cs typeface="Segoe UI Semibold" panose="020B0702040204020203" pitchFamily="34" charset="0"/>
                </a:rPr>
                <a:t>Region</a:t>
              </a:r>
            </a:p>
          </p:txBody>
        </p:sp>
      </p:grpSp>
      <p:sp>
        <p:nvSpPr>
          <p:cNvPr id="48" name="Oval 47"/>
          <p:cNvSpPr/>
          <p:nvPr/>
        </p:nvSpPr>
        <p:spPr bwMode="auto">
          <a:xfrm>
            <a:off x="1144435" y="2115182"/>
            <a:ext cx="1749273" cy="1749273"/>
          </a:xfrm>
          <a:prstGeom prst="ellipse">
            <a:avLst/>
          </a:pr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Semilight"/>
            </a:endParaRPr>
          </a:p>
        </p:txBody>
      </p:sp>
      <p:sp>
        <p:nvSpPr>
          <p:cNvPr id="49" name="Oval 48"/>
          <p:cNvSpPr/>
          <p:nvPr/>
        </p:nvSpPr>
        <p:spPr bwMode="auto">
          <a:xfrm>
            <a:off x="5221364" y="2115182"/>
            <a:ext cx="1749273" cy="1749273"/>
          </a:xfrm>
          <a:prstGeom prst="ellipse">
            <a:avLst/>
          </a:pr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Semilight"/>
            </a:endParaRPr>
          </a:p>
        </p:txBody>
      </p:sp>
      <p:grpSp>
        <p:nvGrpSpPr>
          <p:cNvPr id="14" name="Group 13"/>
          <p:cNvGrpSpPr/>
          <p:nvPr/>
        </p:nvGrpSpPr>
        <p:grpSpPr>
          <a:xfrm>
            <a:off x="1582938" y="2555642"/>
            <a:ext cx="872267" cy="291027"/>
            <a:chOff x="1596484" y="2974653"/>
            <a:chExt cx="889758" cy="296863"/>
          </a:xfrm>
        </p:grpSpPr>
        <p:sp>
          <p:nvSpPr>
            <p:cNvPr id="47" name="monitor_2"/>
            <p:cNvSpPr>
              <a:spLocks noChangeAspect="1" noEditPoints="1"/>
            </p:cNvSpPr>
            <p:nvPr/>
          </p:nvSpPr>
          <p:spPr bwMode="auto">
            <a:xfrm>
              <a:off x="1596484" y="2974653"/>
              <a:ext cx="387350" cy="296863"/>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Semilight"/>
              </a:endParaRPr>
            </a:p>
          </p:txBody>
        </p:sp>
        <p:sp>
          <p:nvSpPr>
            <p:cNvPr id="50" name="monitor_2"/>
            <p:cNvSpPr>
              <a:spLocks noChangeAspect="1" noEditPoints="1"/>
            </p:cNvSpPr>
            <p:nvPr/>
          </p:nvSpPr>
          <p:spPr bwMode="auto">
            <a:xfrm>
              <a:off x="2098892" y="2974653"/>
              <a:ext cx="387350" cy="296863"/>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Semilight"/>
              </a:endParaRPr>
            </a:p>
          </p:txBody>
        </p:sp>
      </p:grpSp>
      <p:grpSp>
        <p:nvGrpSpPr>
          <p:cNvPr id="27" name="Group 26"/>
          <p:cNvGrpSpPr/>
          <p:nvPr/>
        </p:nvGrpSpPr>
        <p:grpSpPr>
          <a:xfrm>
            <a:off x="1601997" y="3143061"/>
            <a:ext cx="787253" cy="497632"/>
            <a:chOff x="1634119" y="3573851"/>
            <a:chExt cx="803039" cy="507611"/>
          </a:xfrm>
        </p:grpSpPr>
        <p:sp>
          <p:nvSpPr>
            <p:cNvPr id="52" name="monitor_2"/>
            <p:cNvSpPr>
              <a:spLocks noChangeAspect="1" noEditPoints="1"/>
            </p:cNvSpPr>
            <p:nvPr/>
          </p:nvSpPr>
          <p:spPr bwMode="auto">
            <a:xfrm>
              <a:off x="1956504" y="3573851"/>
              <a:ext cx="253296" cy="194126"/>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Semilight"/>
              </a:endParaRPr>
            </a:p>
          </p:txBody>
        </p:sp>
        <p:sp>
          <p:nvSpPr>
            <p:cNvPr id="77" name="monitor_2"/>
            <p:cNvSpPr>
              <a:spLocks noChangeAspect="1" noEditPoints="1"/>
            </p:cNvSpPr>
            <p:nvPr/>
          </p:nvSpPr>
          <p:spPr bwMode="auto">
            <a:xfrm>
              <a:off x="2183862" y="3815931"/>
              <a:ext cx="253296" cy="194126"/>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Semilight"/>
              </a:endParaRPr>
            </a:p>
          </p:txBody>
        </p:sp>
        <p:sp>
          <p:nvSpPr>
            <p:cNvPr id="78" name="monitor_2"/>
            <p:cNvSpPr>
              <a:spLocks noChangeAspect="1" noEditPoints="1"/>
            </p:cNvSpPr>
            <p:nvPr/>
          </p:nvSpPr>
          <p:spPr bwMode="auto">
            <a:xfrm>
              <a:off x="1634119" y="3612961"/>
              <a:ext cx="253296" cy="194126"/>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Semilight"/>
              </a:endParaRPr>
            </a:p>
          </p:txBody>
        </p:sp>
        <p:sp>
          <p:nvSpPr>
            <p:cNvPr id="79" name="monitor_2"/>
            <p:cNvSpPr>
              <a:spLocks noChangeAspect="1" noEditPoints="1"/>
            </p:cNvSpPr>
            <p:nvPr/>
          </p:nvSpPr>
          <p:spPr bwMode="auto">
            <a:xfrm>
              <a:off x="1870414" y="3887336"/>
              <a:ext cx="253296" cy="194126"/>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Semilight"/>
              </a:endParaRPr>
            </a:p>
          </p:txBody>
        </p:sp>
      </p:grpSp>
      <p:sp>
        <p:nvSpPr>
          <p:cNvPr id="12" name="Rectangle 11"/>
          <p:cNvSpPr/>
          <p:nvPr/>
        </p:nvSpPr>
        <p:spPr bwMode="auto">
          <a:xfrm>
            <a:off x="1432815" y="2469238"/>
            <a:ext cx="1172516" cy="463833"/>
          </a:xfrm>
          <a:prstGeom prst="rect">
            <a:avLst/>
          </a:prstGeom>
          <a:noFill/>
          <a:ln w="22225">
            <a:solidFill>
              <a:schemeClr val="accent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pPr>
            <a:endParaRPr lang="en-US" sz="2353" kern="0" err="1">
              <a:gradFill>
                <a:gsLst>
                  <a:gs pos="0">
                    <a:srgbClr val="FFFFFF"/>
                  </a:gs>
                  <a:gs pos="100000">
                    <a:srgbClr val="FFFFFF"/>
                  </a:gs>
                </a:gsLst>
                <a:lin ang="5400000" scaled="0"/>
              </a:gradFill>
              <a:latin typeface="Segoe UI Semilight"/>
              <a:cs typeface="Segoe UI" pitchFamily="34" charset="0"/>
            </a:endParaRPr>
          </a:p>
        </p:txBody>
      </p:sp>
      <p:cxnSp>
        <p:nvCxnSpPr>
          <p:cNvPr id="30" name="Straight Connector 29"/>
          <p:cNvCxnSpPr>
            <a:cxnSpLocks/>
          </p:cNvCxnSpPr>
          <p:nvPr/>
        </p:nvCxnSpPr>
        <p:spPr>
          <a:xfrm>
            <a:off x="11463059" y="1337115"/>
            <a:ext cx="374512" cy="497833"/>
          </a:xfrm>
          <a:prstGeom prst="line">
            <a:avLst/>
          </a:prstGeom>
          <a:ln w="22225">
            <a:solidFill>
              <a:schemeClr val="accent3"/>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5824686" y="2888613"/>
            <a:ext cx="544773" cy="285731"/>
            <a:chOff x="5917470" y="3182700"/>
            <a:chExt cx="555697" cy="291460"/>
          </a:xfrm>
        </p:grpSpPr>
        <p:cxnSp>
          <p:nvCxnSpPr>
            <p:cNvPr id="5" name="Straight Arrow Connector 4"/>
            <p:cNvCxnSpPr>
              <a:cxnSpLocks/>
            </p:cNvCxnSpPr>
            <p:nvPr/>
          </p:nvCxnSpPr>
          <p:spPr>
            <a:xfrm flipV="1">
              <a:off x="5917470" y="3182700"/>
              <a:ext cx="226063" cy="221114"/>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p:cNvCxnSpPr>
            <p:nvPr/>
          </p:nvCxnSpPr>
          <p:spPr>
            <a:xfrm flipH="1" flipV="1">
              <a:off x="6245724" y="3199830"/>
              <a:ext cx="227443" cy="194982"/>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p:cNvCxnSpPr>
            <p:nvPr/>
          </p:nvCxnSpPr>
          <p:spPr>
            <a:xfrm flipH="1">
              <a:off x="5955957" y="3474160"/>
              <a:ext cx="467590" cy="0"/>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9" name="Freeform 7">
            <a:extLst>
              <a:ext uri="{FF2B5EF4-FFF2-40B4-BE49-F238E27FC236}">
                <a16:creationId xmlns:a16="http://schemas.microsoft.com/office/drawing/2014/main" id="{6E5F79BE-A8A1-4B2D-B6A1-5BF72EABCC80}"/>
              </a:ext>
            </a:extLst>
          </p:cNvPr>
          <p:cNvSpPr>
            <a:spLocks noChangeAspect="1" noEditPoints="1"/>
          </p:cNvSpPr>
          <p:nvPr/>
        </p:nvSpPr>
        <p:spPr bwMode="auto">
          <a:xfrm>
            <a:off x="5489038" y="2960726"/>
            <a:ext cx="260307" cy="522624"/>
          </a:xfrm>
          <a:custGeom>
            <a:avLst/>
            <a:gdLst>
              <a:gd name="T0" fmla="*/ 0 w 777"/>
              <a:gd name="T1" fmla="*/ 0 h 1560"/>
              <a:gd name="T2" fmla="*/ 0 w 777"/>
              <a:gd name="T3" fmla="*/ 1560 h 1560"/>
              <a:gd name="T4" fmla="*/ 777 w 777"/>
              <a:gd name="T5" fmla="*/ 0 h 1560"/>
              <a:gd name="T6" fmla="*/ 777 w 777"/>
              <a:gd name="T7" fmla="*/ 1560 h 1560"/>
              <a:gd name="T8" fmla="*/ 777 w 777"/>
              <a:gd name="T9" fmla="*/ 0 h 1560"/>
              <a:gd name="T10" fmla="*/ 0 w 777"/>
              <a:gd name="T11" fmla="*/ 0 h 1560"/>
              <a:gd name="T12" fmla="*/ 777 w 777"/>
              <a:gd name="T13" fmla="*/ 1560 h 1560"/>
              <a:gd name="T14" fmla="*/ 0 w 777"/>
              <a:gd name="T15" fmla="*/ 1560 h 1560"/>
              <a:gd name="T16" fmla="*/ 685 w 777"/>
              <a:gd name="T17" fmla="*/ 333 h 1560"/>
              <a:gd name="T18" fmla="*/ 92 w 777"/>
              <a:gd name="T19" fmla="*/ 333 h 1560"/>
              <a:gd name="T20" fmla="*/ 685 w 777"/>
              <a:gd name="T21" fmla="*/ 158 h 1560"/>
              <a:gd name="T22" fmla="*/ 92 w 777"/>
              <a:gd name="T23" fmla="*/ 158 h 1560"/>
              <a:gd name="T24" fmla="*/ 685 w 777"/>
              <a:gd name="T25" fmla="*/ 512 h 1560"/>
              <a:gd name="T26" fmla="*/ 92 w 777"/>
              <a:gd name="T27" fmla="*/ 512 h 1560"/>
              <a:gd name="T28" fmla="*/ 685 w 777"/>
              <a:gd name="T29" fmla="*/ 691 h 1560"/>
              <a:gd name="T30" fmla="*/ 92 w 777"/>
              <a:gd name="T31" fmla="*/ 691 h 1560"/>
              <a:gd name="T32" fmla="*/ 685 w 777"/>
              <a:gd name="T33" fmla="*/ 871 h 1560"/>
              <a:gd name="T34" fmla="*/ 92 w 777"/>
              <a:gd name="T35" fmla="*/ 871 h 1560"/>
              <a:gd name="T36" fmla="*/ 685 w 777"/>
              <a:gd name="T37" fmla="*/ 1048 h 1560"/>
              <a:gd name="T38" fmla="*/ 92 w 777"/>
              <a:gd name="T39" fmla="*/ 1048 h 1560"/>
              <a:gd name="T40" fmla="*/ 685 w 777"/>
              <a:gd name="T41" fmla="*/ 1227 h 1560"/>
              <a:gd name="T42" fmla="*/ 92 w 777"/>
              <a:gd name="T43" fmla="*/ 1227 h 1560"/>
              <a:gd name="T44" fmla="*/ 685 w 777"/>
              <a:gd name="T45" fmla="*/ 1402 h 1560"/>
              <a:gd name="T46" fmla="*/ 92 w 777"/>
              <a:gd name="T47" fmla="*/ 1402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7" h="1560">
                <a:moveTo>
                  <a:pt x="0" y="0"/>
                </a:moveTo>
                <a:lnTo>
                  <a:pt x="0" y="1560"/>
                </a:lnTo>
                <a:moveTo>
                  <a:pt x="777" y="0"/>
                </a:moveTo>
                <a:lnTo>
                  <a:pt x="777" y="1560"/>
                </a:lnTo>
                <a:moveTo>
                  <a:pt x="777" y="0"/>
                </a:moveTo>
                <a:lnTo>
                  <a:pt x="0" y="0"/>
                </a:lnTo>
                <a:moveTo>
                  <a:pt x="777" y="1560"/>
                </a:moveTo>
                <a:lnTo>
                  <a:pt x="0" y="1560"/>
                </a:lnTo>
                <a:moveTo>
                  <a:pt x="685" y="333"/>
                </a:moveTo>
                <a:lnTo>
                  <a:pt x="92" y="333"/>
                </a:lnTo>
                <a:moveTo>
                  <a:pt x="685" y="158"/>
                </a:moveTo>
                <a:lnTo>
                  <a:pt x="92" y="158"/>
                </a:lnTo>
                <a:moveTo>
                  <a:pt x="685" y="512"/>
                </a:moveTo>
                <a:lnTo>
                  <a:pt x="92" y="512"/>
                </a:lnTo>
                <a:moveTo>
                  <a:pt x="685" y="691"/>
                </a:moveTo>
                <a:lnTo>
                  <a:pt x="92" y="691"/>
                </a:lnTo>
                <a:moveTo>
                  <a:pt x="685" y="871"/>
                </a:moveTo>
                <a:lnTo>
                  <a:pt x="92" y="871"/>
                </a:lnTo>
                <a:moveTo>
                  <a:pt x="685" y="1048"/>
                </a:moveTo>
                <a:lnTo>
                  <a:pt x="92" y="1048"/>
                </a:lnTo>
                <a:moveTo>
                  <a:pt x="685" y="1227"/>
                </a:moveTo>
                <a:lnTo>
                  <a:pt x="92" y="1227"/>
                </a:lnTo>
                <a:moveTo>
                  <a:pt x="685" y="1402"/>
                </a:moveTo>
                <a:lnTo>
                  <a:pt x="92" y="1402"/>
                </a:lnTo>
              </a:path>
            </a:pathLst>
          </a:custGeom>
          <a:noFill/>
          <a:ln w="22225" cap="sq">
            <a:solidFill>
              <a:srgbClr val="FFFFFF"/>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0" name="Freeform 7">
            <a:extLst>
              <a:ext uri="{FF2B5EF4-FFF2-40B4-BE49-F238E27FC236}">
                <a16:creationId xmlns:a16="http://schemas.microsoft.com/office/drawing/2014/main" id="{931589B5-4BB4-40E7-A162-649952365075}"/>
              </a:ext>
            </a:extLst>
          </p:cNvPr>
          <p:cNvSpPr>
            <a:spLocks noChangeAspect="1" noEditPoints="1"/>
          </p:cNvSpPr>
          <p:nvPr/>
        </p:nvSpPr>
        <p:spPr bwMode="auto">
          <a:xfrm>
            <a:off x="6420997" y="2960726"/>
            <a:ext cx="260307" cy="522624"/>
          </a:xfrm>
          <a:custGeom>
            <a:avLst/>
            <a:gdLst>
              <a:gd name="T0" fmla="*/ 0 w 777"/>
              <a:gd name="T1" fmla="*/ 0 h 1560"/>
              <a:gd name="T2" fmla="*/ 0 w 777"/>
              <a:gd name="T3" fmla="*/ 1560 h 1560"/>
              <a:gd name="T4" fmla="*/ 777 w 777"/>
              <a:gd name="T5" fmla="*/ 0 h 1560"/>
              <a:gd name="T6" fmla="*/ 777 w 777"/>
              <a:gd name="T7" fmla="*/ 1560 h 1560"/>
              <a:gd name="T8" fmla="*/ 777 w 777"/>
              <a:gd name="T9" fmla="*/ 0 h 1560"/>
              <a:gd name="T10" fmla="*/ 0 w 777"/>
              <a:gd name="T11" fmla="*/ 0 h 1560"/>
              <a:gd name="T12" fmla="*/ 777 w 777"/>
              <a:gd name="T13" fmla="*/ 1560 h 1560"/>
              <a:gd name="T14" fmla="*/ 0 w 777"/>
              <a:gd name="T15" fmla="*/ 1560 h 1560"/>
              <a:gd name="T16" fmla="*/ 685 w 777"/>
              <a:gd name="T17" fmla="*/ 333 h 1560"/>
              <a:gd name="T18" fmla="*/ 92 w 777"/>
              <a:gd name="T19" fmla="*/ 333 h 1560"/>
              <a:gd name="T20" fmla="*/ 685 w 777"/>
              <a:gd name="T21" fmla="*/ 158 h 1560"/>
              <a:gd name="T22" fmla="*/ 92 w 777"/>
              <a:gd name="T23" fmla="*/ 158 h 1560"/>
              <a:gd name="T24" fmla="*/ 685 w 777"/>
              <a:gd name="T25" fmla="*/ 512 h 1560"/>
              <a:gd name="T26" fmla="*/ 92 w 777"/>
              <a:gd name="T27" fmla="*/ 512 h 1560"/>
              <a:gd name="T28" fmla="*/ 685 w 777"/>
              <a:gd name="T29" fmla="*/ 691 h 1560"/>
              <a:gd name="T30" fmla="*/ 92 w 777"/>
              <a:gd name="T31" fmla="*/ 691 h 1560"/>
              <a:gd name="T32" fmla="*/ 685 w 777"/>
              <a:gd name="T33" fmla="*/ 871 h 1560"/>
              <a:gd name="T34" fmla="*/ 92 w 777"/>
              <a:gd name="T35" fmla="*/ 871 h 1560"/>
              <a:gd name="T36" fmla="*/ 685 w 777"/>
              <a:gd name="T37" fmla="*/ 1048 h 1560"/>
              <a:gd name="T38" fmla="*/ 92 w 777"/>
              <a:gd name="T39" fmla="*/ 1048 h 1560"/>
              <a:gd name="T40" fmla="*/ 685 w 777"/>
              <a:gd name="T41" fmla="*/ 1227 h 1560"/>
              <a:gd name="T42" fmla="*/ 92 w 777"/>
              <a:gd name="T43" fmla="*/ 1227 h 1560"/>
              <a:gd name="T44" fmla="*/ 685 w 777"/>
              <a:gd name="T45" fmla="*/ 1402 h 1560"/>
              <a:gd name="T46" fmla="*/ 92 w 777"/>
              <a:gd name="T47" fmla="*/ 1402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7" h="1560">
                <a:moveTo>
                  <a:pt x="0" y="0"/>
                </a:moveTo>
                <a:lnTo>
                  <a:pt x="0" y="1560"/>
                </a:lnTo>
                <a:moveTo>
                  <a:pt x="777" y="0"/>
                </a:moveTo>
                <a:lnTo>
                  <a:pt x="777" y="1560"/>
                </a:lnTo>
                <a:moveTo>
                  <a:pt x="777" y="0"/>
                </a:moveTo>
                <a:lnTo>
                  <a:pt x="0" y="0"/>
                </a:lnTo>
                <a:moveTo>
                  <a:pt x="777" y="1560"/>
                </a:moveTo>
                <a:lnTo>
                  <a:pt x="0" y="1560"/>
                </a:lnTo>
                <a:moveTo>
                  <a:pt x="685" y="333"/>
                </a:moveTo>
                <a:lnTo>
                  <a:pt x="92" y="333"/>
                </a:lnTo>
                <a:moveTo>
                  <a:pt x="685" y="158"/>
                </a:moveTo>
                <a:lnTo>
                  <a:pt x="92" y="158"/>
                </a:lnTo>
                <a:moveTo>
                  <a:pt x="685" y="512"/>
                </a:moveTo>
                <a:lnTo>
                  <a:pt x="92" y="512"/>
                </a:lnTo>
                <a:moveTo>
                  <a:pt x="685" y="691"/>
                </a:moveTo>
                <a:lnTo>
                  <a:pt x="92" y="691"/>
                </a:lnTo>
                <a:moveTo>
                  <a:pt x="685" y="871"/>
                </a:moveTo>
                <a:lnTo>
                  <a:pt x="92" y="871"/>
                </a:lnTo>
                <a:moveTo>
                  <a:pt x="685" y="1048"/>
                </a:moveTo>
                <a:lnTo>
                  <a:pt x="92" y="1048"/>
                </a:lnTo>
                <a:moveTo>
                  <a:pt x="685" y="1227"/>
                </a:moveTo>
                <a:lnTo>
                  <a:pt x="92" y="1227"/>
                </a:lnTo>
                <a:moveTo>
                  <a:pt x="685" y="1402"/>
                </a:moveTo>
                <a:lnTo>
                  <a:pt x="92" y="1402"/>
                </a:lnTo>
              </a:path>
            </a:pathLst>
          </a:custGeom>
          <a:noFill/>
          <a:ln w="22225" cap="sq">
            <a:solidFill>
              <a:srgbClr val="FFFFFF"/>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5" name="Freeform 7">
            <a:extLst>
              <a:ext uri="{FF2B5EF4-FFF2-40B4-BE49-F238E27FC236}">
                <a16:creationId xmlns:a16="http://schemas.microsoft.com/office/drawing/2014/main" id="{63614DDF-B159-4A70-BB7B-01ADCC678315}"/>
              </a:ext>
            </a:extLst>
          </p:cNvPr>
          <p:cNvSpPr>
            <a:spLocks noChangeAspect="1" noEditPoints="1"/>
          </p:cNvSpPr>
          <p:nvPr/>
        </p:nvSpPr>
        <p:spPr bwMode="auto">
          <a:xfrm>
            <a:off x="5961461" y="2291430"/>
            <a:ext cx="260307" cy="522624"/>
          </a:xfrm>
          <a:custGeom>
            <a:avLst/>
            <a:gdLst>
              <a:gd name="T0" fmla="*/ 0 w 777"/>
              <a:gd name="T1" fmla="*/ 0 h 1560"/>
              <a:gd name="T2" fmla="*/ 0 w 777"/>
              <a:gd name="T3" fmla="*/ 1560 h 1560"/>
              <a:gd name="T4" fmla="*/ 777 w 777"/>
              <a:gd name="T5" fmla="*/ 0 h 1560"/>
              <a:gd name="T6" fmla="*/ 777 w 777"/>
              <a:gd name="T7" fmla="*/ 1560 h 1560"/>
              <a:gd name="T8" fmla="*/ 777 w 777"/>
              <a:gd name="T9" fmla="*/ 0 h 1560"/>
              <a:gd name="T10" fmla="*/ 0 w 777"/>
              <a:gd name="T11" fmla="*/ 0 h 1560"/>
              <a:gd name="T12" fmla="*/ 777 w 777"/>
              <a:gd name="T13" fmla="*/ 1560 h 1560"/>
              <a:gd name="T14" fmla="*/ 0 w 777"/>
              <a:gd name="T15" fmla="*/ 1560 h 1560"/>
              <a:gd name="T16" fmla="*/ 685 w 777"/>
              <a:gd name="T17" fmla="*/ 333 h 1560"/>
              <a:gd name="T18" fmla="*/ 92 w 777"/>
              <a:gd name="T19" fmla="*/ 333 h 1560"/>
              <a:gd name="T20" fmla="*/ 685 w 777"/>
              <a:gd name="T21" fmla="*/ 158 h 1560"/>
              <a:gd name="T22" fmla="*/ 92 w 777"/>
              <a:gd name="T23" fmla="*/ 158 h 1560"/>
              <a:gd name="T24" fmla="*/ 685 w 777"/>
              <a:gd name="T25" fmla="*/ 512 h 1560"/>
              <a:gd name="T26" fmla="*/ 92 w 777"/>
              <a:gd name="T27" fmla="*/ 512 h 1560"/>
              <a:gd name="T28" fmla="*/ 685 w 777"/>
              <a:gd name="T29" fmla="*/ 691 h 1560"/>
              <a:gd name="T30" fmla="*/ 92 w 777"/>
              <a:gd name="T31" fmla="*/ 691 h 1560"/>
              <a:gd name="T32" fmla="*/ 685 w 777"/>
              <a:gd name="T33" fmla="*/ 871 h 1560"/>
              <a:gd name="T34" fmla="*/ 92 w 777"/>
              <a:gd name="T35" fmla="*/ 871 h 1560"/>
              <a:gd name="T36" fmla="*/ 685 w 777"/>
              <a:gd name="T37" fmla="*/ 1048 h 1560"/>
              <a:gd name="T38" fmla="*/ 92 w 777"/>
              <a:gd name="T39" fmla="*/ 1048 h 1560"/>
              <a:gd name="T40" fmla="*/ 685 w 777"/>
              <a:gd name="T41" fmla="*/ 1227 h 1560"/>
              <a:gd name="T42" fmla="*/ 92 w 777"/>
              <a:gd name="T43" fmla="*/ 1227 h 1560"/>
              <a:gd name="T44" fmla="*/ 685 w 777"/>
              <a:gd name="T45" fmla="*/ 1402 h 1560"/>
              <a:gd name="T46" fmla="*/ 92 w 777"/>
              <a:gd name="T47" fmla="*/ 1402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7" h="1560">
                <a:moveTo>
                  <a:pt x="0" y="0"/>
                </a:moveTo>
                <a:lnTo>
                  <a:pt x="0" y="1560"/>
                </a:lnTo>
                <a:moveTo>
                  <a:pt x="777" y="0"/>
                </a:moveTo>
                <a:lnTo>
                  <a:pt x="777" y="1560"/>
                </a:lnTo>
                <a:moveTo>
                  <a:pt x="777" y="0"/>
                </a:moveTo>
                <a:lnTo>
                  <a:pt x="0" y="0"/>
                </a:lnTo>
                <a:moveTo>
                  <a:pt x="777" y="1560"/>
                </a:moveTo>
                <a:lnTo>
                  <a:pt x="0" y="1560"/>
                </a:lnTo>
                <a:moveTo>
                  <a:pt x="685" y="333"/>
                </a:moveTo>
                <a:lnTo>
                  <a:pt x="92" y="333"/>
                </a:lnTo>
                <a:moveTo>
                  <a:pt x="685" y="158"/>
                </a:moveTo>
                <a:lnTo>
                  <a:pt x="92" y="158"/>
                </a:lnTo>
                <a:moveTo>
                  <a:pt x="685" y="512"/>
                </a:moveTo>
                <a:lnTo>
                  <a:pt x="92" y="512"/>
                </a:lnTo>
                <a:moveTo>
                  <a:pt x="685" y="691"/>
                </a:moveTo>
                <a:lnTo>
                  <a:pt x="92" y="691"/>
                </a:lnTo>
                <a:moveTo>
                  <a:pt x="685" y="871"/>
                </a:moveTo>
                <a:lnTo>
                  <a:pt x="92" y="871"/>
                </a:lnTo>
                <a:moveTo>
                  <a:pt x="685" y="1048"/>
                </a:moveTo>
                <a:lnTo>
                  <a:pt x="92" y="1048"/>
                </a:lnTo>
                <a:moveTo>
                  <a:pt x="685" y="1227"/>
                </a:moveTo>
                <a:lnTo>
                  <a:pt x="92" y="1227"/>
                </a:lnTo>
                <a:moveTo>
                  <a:pt x="685" y="1402"/>
                </a:moveTo>
                <a:lnTo>
                  <a:pt x="92" y="1402"/>
                </a:lnTo>
              </a:path>
            </a:pathLst>
          </a:custGeom>
          <a:noFill/>
          <a:ln w="22225" cap="sq">
            <a:solidFill>
              <a:srgbClr val="FFFFFF"/>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56" name="Freeform 11">
            <a:extLst>
              <a:ext uri="{FF2B5EF4-FFF2-40B4-BE49-F238E27FC236}">
                <a16:creationId xmlns:a16="http://schemas.microsoft.com/office/drawing/2014/main" id="{FA8FA494-AD61-4A48-9BE7-AEC4FE40DBD3}"/>
              </a:ext>
            </a:extLst>
          </p:cNvPr>
          <p:cNvSpPr>
            <a:spLocks/>
          </p:cNvSpPr>
          <p:nvPr/>
        </p:nvSpPr>
        <p:spPr bwMode="auto">
          <a:xfrm>
            <a:off x="10361839" y="2794004"/>
            <a:ext cx="554746" cy="354822"/>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58" name="Freeform 11">
            <a:extLst>
              <a:ext uri="{FF2B5EF4-FFF2-40B4-BE49-F238E27FC236}">
                <a16:creationId xmlns:a16="http://schemas.microsoft.com/office/drawing/2014/main" id="{CC293704-531D-46B2-A720-517743662B28}"/>
              </a:ext>
            </a:extLst>
          </p:cNvPr>
          <p:cNvSpPr>
            <a:spLocks/>
          </p:cNvSpPr>
          <p:nvPr/>
        </p:nvSpPr>
        <p:spPr bwMode="auto">
          <a:xfrm>
            <a:off x="9433505" y="2794004"/>
            <a:ext cx="554746" cy="354822"/>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6" name="Rectangle 45">
            <a:extLst>
              <a:ext uri="{FF2B5EF4-FFF2-40B4-BE49-F238E27FC236}">
                <a16:creationId xmlns:a16="http://schemas.microsoft.com/office/drawing/2014/main" id="{7318C150-7E2B-49D3-BE77-C1D8982F97F5}"/>
              </a:ext>
            </a:extLst>
          </p:cNvPr>
          <p:cNvSpPr/>
          <p:nvPr/>
        </p:nvSpPr>
        <p:spPr bwMode="auto">
          <a:xfrm>
            <a:off x="8521902" y="1963455"/>
            <a:ext cx="3447112" cy="2154554"/>
          </a:xfrm>
          <a:prstGeom prst="rect">
            <a:avLst/>
          </a:prstGeom>
          <a:noFill/>
          <a:ln w="22225">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pPr>
            <a:endParaRPr lang="en-US" sz="2353" kern="0" err="1">
              <a:gradFill>
                <a:gsLst>
                  <a:gs pos="0">
                    <a:srgbClr val="FFFFFF"/>
                  </a:gs>
                  <a:gs pos="100000">
                    <a:srgbClr val="FFFFFF"/>
                  </a:gs>
                </a:gsLst>
                <a:lin ang="5400000" scaled="0"/>
              </a:gradFill>
              <a:latin typeface="Segoe UI Semilight"/>
              <a:cs typeface="Segoe UI" pitchFamily="34" charset="0"/>
            </a:endParaRPr>
          </a:p>
        </p:txBody>
      </p:sp>
      <p:sp>
        <p:nvSpPr>
          <p:cNvPr id="44" name="Rectangle 43">
            <a:extLst>
              <a:ext uri="{FF2B5EF4-FFF2-40B4-BE49-F238E27FC236}">
                <a16:creationId xmlns:a16="http://schemas.microsoft.com/office/drawing/2014/main" id="{4BFE66A3-3B3E-45E9-BEB5-03A023CF2F33}"/>
              </a:ext>
            </a:extLst>
          </p:cNvPr>
          <p:cNvSpPr/>
          <p:nvPr/>
        </p:nvSpPr>
        <p:spPr bwMode="auto">
          <a:xfrm>
            <a:off x="8894522" y="3914316"/>
            <a:ext cx="2825383" cy="351044"/>
          </a:xfrm>
          <a:prstGeom prst="rect">
            <a:avLst/>
          </a:prstGeom>
          <a:solidFill>
            <a:schemeClr val="tx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38" fontAlgn="base">
              <a:lnSpc>
                <a:spcPct val="90000"/>
              </a:lnSpc>
              <a:spcBef>
                <a:spcPct val="0"/>
              </a:spcBef>
              <a:spcAft>
                <a:spcPct val="0"/>
              </a:spcAft>
            </a:pPr>
            <a:r>
              <a:rPr lang="en-US" sz="1176" kern="0">
                <a:gradFill>
                  <a:gsLst>
                    <a:gs pos="1770">
                      <a:srgbClr val="FFFFFF"/>
                    </a:gs>
                    <a:gs pos="22000">
                      <a:srgbClr val="FFFFFF"/>
                    </a:gs>
                  </a:gsLst>
                  <a:lin ang="5400000" scaled="0"/>
                </a:gradFill>
                <a:latin typeface="Segoe UI Semibold" panose="020B0702040204020203" pitchFamily="34" charset="0"/>
                <a:cs typeface="Segoe UI Semibold" panose="020B0702040204020203" pitchFamily="34" charset="0"/>
              </a:rPr>
              <a:t>Data Residency boundary</a:t>
            </a:r>
          </a:p>
        </p:txBody>
      </p:sp>
    </p:spTree>
    <p:extLst>
      <p:ext uri="{BB962C8B-B14F-4D97-AF65-F5344CB8AC3E}">
        <p14:creationId xmlns:p14="http://schemas.microsoft.com/office/powerpoint/2010/main" val="216755022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b="1">
                <a:latin typeface="+mn-lt"/>
              </a:rPr>
              <a:t>Availability Set</a:t>
            </a:r>
          </a:p>
        </p:txBody>
      </p:sp>
      <p:pic>
        <p:nvPicPr>
          <p:cNvPr id="4" name="Content Placeholder 3"/>
          <p:cNvPicPr>
            <a:picLocks noGrp="1" noChangeAspect="1"/>
          </p:cNvPicPr>
          <p:nvPr>
            <p:ph idx="4294967295"/>
          </p:nvPr>
        </p:nvPicPr>
        <p:blipFill>
          <a:blip r:embed="rId3"/>
          <a:stretch>
            <a:fillRect/>
          </a:stretch>
        </p:blipFill>
        <p:spPr>
          <a:xfrm>
            <a:off x="996682" y="1306442"/>
            <a:ext cx="10186988" cy="5070475"/>
          </a:xfrm>
          <a:prstGeom prst="rect">
            <a:avLst/>
          </a:prstGeom>
          <a:ln w="76200">
            <a:solidFill>
              <a:schemeClr val="tx1"/>
            </a:solidFill>
          </a:ln>
        </p:spPr>
      </p:pic>
      <p:sp>
        <p:nvSpPr>
          <p:cNvPr id="11" name="Rectangle 10"/>
          <p:cNvSpPr/>
          <p:nvPr/>
        </p:nvSpPr>
        <p:spPr>
          <a:xfrm>
            <a:off x="3037619" y="3051899"/>
            <a:ext cx="1755058" cy="1229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10472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6" y="1177045"/>
            <a:ext cx="4524144" cy="4524144"/>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Content Placeholder 2"/>
          <p:cNvSpPr txBox="1">
            <a:spLocks/>
          </p:cNvSpPr>
          <p:nvPr/>
        </p:nvSpPr>
        <p:spPr>
          <a:xfrm>
            <a:off x="283370" y="2455493"/>
            <a:ext cx="7401157" cy="4242272"/>
          </a:xfrm>
          <a:prstGeom prst="rect">
            <a:avLst/>
          </a:prstGeom>
          <a:noFill/>
        </p:spPr>
        <p:txBody>
          <a:bodyPr vert="horz" wrap="square" lIns="179285" tIns="143428" rIns="179285" bIns="143428"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33">
              <a:lnSpc>
                <a:spcPct val="100000"/>
              </a:lnSpc>
              <a:spcBef>
                <a:spcPts val="0"/>
              </a:spcBef>
              <a:spcAft>
                <a:spcPts val="1176"/>
              </a:spcAft>
              <a:buClr>
                <a:srgbClr val="FFFFFF"/>
              </a:buClr>
              <a:buNone/>
              <a:defRPr/>
            </a:pPr>
            <a:r>
              <a:rPr lang="en-US" sz="2353" dirty="0">
                <a:gradFill>
                  <a:gsLst>
                    <a:gs pos="1250">
                      <a:srgbClr val="FFFFFF"/>
                    </a:gs>
                    <a:gs pos="100000">
                      <a:srgbClr val="FFFFFF"/>
                    </a:gs>
                  </a:gsLst>
                  <a:lin ang="5400000" scaled="0"/>
                </a:gradFill>
                <a:latin typeface="Segoe UI Light"/>
                <a:cs typeface="Segoe UI Semibold" panose="020B0702040204020203" pitchFamily="34" charset="0"/>
              </a:rPr>
              <a:t>Manage identical VMs at Scale</a:t>
            </a:r>
          </a:p>
          <a:p>
            <a:pPr marL="0" indent="0" defTabSz="914133">
              <a:lnSpc>
                <a:spcPct val="100000"/>
              </a:lnSpc>
              <a:spcBef>
                <a:spcPts val="0"/>
              </a:spcBef>
              <a:spcAft>
                <a:spcPts val="1176"/>
              </a:spcAft>
              <a:buClr>
                <a:srgbClr val="FFFFFF"/>
              </a:buClr>
              <a:buNone/>
              <a:defRPr/>
            </a:pPr>
            <a:r>
              <a:rPr lang="en-US" sz="2353" dirty="0">
                <a:gradFill>
                  <a:gsLst>
                    <a:gs pos="1250">
                      <a:srgbClr val="FFFFFF"/>
                    </a:gs>
                    <a:gs pos="100000">
                      <a:srgbClr val="FFFFFF"/>
                    </a:gs>
                  </a:gsLst>
                  <a:lin ang="5400000" scaled="0"/>
                </a:gradFill>
                <a:latin typeface="Segoe UI Light"/>
                <a:cs typeface="Segoe UI Semibold" panose="020B0702040204020203" pitchFamily="34" charset="0"/>
              </a:rPr>
              <a:t>High performance provisioning of 1-1000 VMs</a:t>
            </a:r>
          </a:p>
          <a:p>
            <a:pPr marL="0" indent="0" defTabSz="914133">
              <a:lnSpc>
                <a:spcPct val="100000"/>
              </a:lnSpc>
              <a:spcBef>
                <a:spcPts val="0"/>
              </a:spcBef>
              <a:spcAft>
                <a:spcPts val="1176"/>
              </a:spcAft>
              <a:buClr>
                <a:srgbClr val="FFFFFF"/>
              </a:buClr>
              <a:buNone/>
              <a:defRPr/>
            </a:pPr>
            <a:r>
              <a:rPr lang="en-US" sz="2353" dirty="0">
                <a:gradFill>
                  <a:gsLst>
                    <a:gs pos="1250">
                      <a:srgbClr val="FFFFFF"/>
                    </a:gs>
                    <a:gs pos="100000">
                      <a:srgbClr val="FFFFFF"/>
                    </a:gs>
                  </a:gsLst>
                  <a:lin ang="5400000" scaled="0"/>
                </a:gradFill>
                <a:latin typeface="Segoe UI Light"/>
                <a:cs typeface="Segoe UI Semibold" panose="020B0702040204020203" pitchFamily="34" charset="0"/>
              </a:rPr>
              <a:t>Auto-configuration at scale</a:t>
            </a:r>
          </a:p>
          <a:p>
            <a:pPr marL="0" indent="0" defTabSz="914133">
              <a:lnSpc>
                <a:spcPct val="100000"/>
              </a:lnSpc>
              <a:spcBef>
                <a:spcPts val="0"/>
              </a:spcBef>
              <a:spcAft>
                <a:spcPts val="1176"/>
              </a:spcAft>
              <a:buClr>
                <a:srgbClr val="FFFFFF"/>
              </a:buClr>
              <a:buNone/>
              <a:defRPr/>
            </a:pPr>
            <a:r>
              <a:rPr lang="en-US" sz="2353" dirty="0">
                <a:gradFill>
                  <a:gsLst>
                    <a:gs pos="1250">
                      <a:srgbClr val="FFFFFF"/>
                    </a:gs>
                    <a:gs pos="100000">
                      <a:srgbClr val="FFFFFF"/>
                    </a:gs>
                  </a:gsLst>
                  <a:lin ang="5400000" scaled="0"/>
                </a:gradFill>
                <a:latin typeface="Segoe UI Light"/>
                <a:cs typeface="Segoe UI Semibold" panose="020B0702040204020203" pitchFamily="34" charset="0"/>
              </a:rPr>
              <a:t>Auto-scale based on schedule and resource metrics</a:t>
            </a:r>
          </a:p>
          <a:p>
            <a:pPr marL="0" indent="0" defTabSz="914133">
              <a:lnSpc>
                <a:spcPct val="100000"/>
              </a:lnSpc>
              <a:spcBef>
                <a:spcPts val="0"/>
              </a:spcBef>
              <a:spcAft>
                <a:spcPts val="1176"/>
              </a:spcAft>
              <a:buClr>
                <a:srgbClr val="FFFFFF"/>
              </a:buClr>
              <a:buNone/>
              <a:defRPr/>
            </a:pPr>
            <a:r>
              <a:rPr lang="en-US" sz="2353" dirty="0">
                <a:gradFill>
                  <a:gsLst>
                    <a:gs pos="1250">
                      <a:srgbClr val="FFFFFF"/>
                    </a:gs>
                    <a:gs pos="100000">
                      <a:srgbClr val="FFFFFF"/>
                    </a:gs>
                  </a:gsLst>
                  <a:lin ang="5400000" scaled="0"/>
                </a:gradFill>
                <a:latin typeface="Segoe UI Light"/>
                <a:cs typeface="Segoe UI Semibold" panose="020B0702040204020203" pitchFamily="34" charset="0"/>
              </a:rPr>
              <a:t>Easy updates at scale</a:t>
            </a:r>
          </a:p>
          <a:p>
            <a:pPr marL="0" indent="0" defTabSz="914133">
              <a:lnSpc>
                <a:spcPct val="100000"/>
              </a:lnSpc>
              <a:spcBef>
                <a:spcPts val="0"/>
              </a:spcBef>
              <a:spcAft>
                <a:spcPts val="1176"/>
              </a:spcAft>
              <a:buClr>
                <a:srgbClr val="FFFFFF"/>
              </a:buClr>
              <a:buNone/>
              <a:defRPr/>
            </a:pPr>
            <a:r>
              <a:rPr lang="en-US" sz="2353" dirty="0">
                <a:gradFill>
                  <a:gsLst>
                    <a:gs pos="1250">
                      <a:srgbClr val="FFFFFF"/>
                    </a:gs>
                    <a:gs pos="100000">
                      <a:srgbClr val="FFFFFF"/>
                    </a:gs>
                  </a:gsLst>
                  <a:lin ang="5400000" scaled="0"/>
                </a:gradFill>
                <a:latin typeface="Segoe UI Light"/>
                <a:cs typeface="Segoe UI Semibold" panose="020B0702040204020203" pitchFamily="34" charset="0"/>
              </a:rPr>
              <a:t>Managed Disk support</a:t>
            </a:r>
          </a:p>
          <a:p>
            <a:pPr marL="0" indent="0" defTabSz="914133">
              <a:lnSpc>
                <a:spcPct val="100000"/>
              </a:lnSpc>
              <a:spcBef>
                <a:spcPts val="0"/>
              </a:spcBef>
              <a:spcAft>
                <a:spcPts val="1176"/>
              </a:spcAft>
              <a:buClr>
                <a:srgbClr val="FFFFFF"/>
              </a:buClr>
              <a:buNone/>
              <a:defRPr/>
            </a:pPr>
            <a:r>
              <a:rPr lang="en-US" sz="2353" dirty="0">
                <a:gradFill>
                  <a:gsLst>
                    <a:gs pos="1250">
                      <a:srgbClr val="FFFFFF"/>
                    </a:gs>
                    <a:gs pos="100000">
                      <a:srgbClr val="FFFFFF"/>
                    </a:gs>
                  </a:gsLst>
                  <a:lin ang="5400000" scaled="0"/>
                </a:gradFill>
                <a:latin typeface="Segoe UI Light"/>
                <a:cs typeface="Segoe UI Semibold" panose="020B0702040204020203" pitchFamily="34" charset="0"/>
              </a:rPr>
              <a:t>Single ARM resource</a:t>
            </a:r>
          </a:p>
          <a:p>
            <a:pPr marL="0" indent="0" defTabSz="914133">
              <a:lnSpc>
                <a:spcPct val="100000"/>
              </a:lnSpc>
              <a:spcBef>
                <a:spcPts val="0"/>
              </a:spcBef>
              <a:spcAft>
                <a:spcPts val="1176"/>
              </a:spcAft>
              <a:buClr>
                <a:srgbClr val="FFFFFF"/>
              </a:buClr>
              <a:buNone/>
              <a:defRPr/>
            </a:pPr>
            <a:endParaRPr lang="en-US" sz="2353"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727"/>
            <a:ext cx="10963572" cy="1609207"/>
          </a:xfrm>
          <a:prstGeom prst="rect">
            <a:avLst/>
          </a:prstGeom>
        </p:spPr>
        <p:txBody>
          <a:bodyPr vert="horz" wrap="square" lIns="179285" tIns="143428" rIns="179285" bIns="143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fontAlgn="base">
              <a:spcBef>
                <a:spcPts val="1176"/>
              </a:spcBef>
              <a:spcAft>
                <a:spcPct val="0"/>
              </a:spcAft>
              <a:defRPr/>
            </a:pPr>
            <a:r>
              <a:rPr lang="en-US" sz="4705" spc="-100" dirty="0">
                <a:gradFill>
                  <a:gsLst>
                    <a:gs pos="1250">
                      <a:srgbClr val="FFFFFF"/>
                    </a:gs>
                    <a:gs pos="100000">
                      <a:srgbClr val="FFFFFF"/>
                    </a:gs>
                  </a:gsLst>
                  <a:lin ang="5400000" scaled="0"/>
                </a:gradFill>
                <a:latin typeface="Segoe UI Light"/>
              </a:rPr>
              <a:t>VM Scale Sets</a:t>
            </a:r>
          </a:p>
        </p:txBody>
      </p:sp>
      <p:sp>
        <p:nvSpPr>
          <p:cNvPr id="6" name="AutoShape 3"/>
          <p:cNvSpPr>
            <a:spLocks noChangeAspect="1" noChangeArrowheads="1" noTextEdit="1"/>
          </p:cNvSpPr>
          <p:nvPr/>
        </p:nvSpPr>
        <p:spPr bwMode="auto">
          <a:xfrm>
            <a:off x="7941764" y="938933"/>
            <a:ext cx="3965435" cy="3753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3" y="611853"/>
            <a:ext cx="3631913" cy="2203970"/>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04203" y="1943596"/>
            <a:ext cx="1893128" cy="1744452"/>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4" y="3714812"/>
            <a:ext cx="1029881" cy="949000"/>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88" y="3714811"/>
            <a:ext cx="1029881" cy="949000"/>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3" y="3715069"/>
            <a:ext cx="1029881" cy="949000"/>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7" y="3701984"/>
            <a:ext cx="1029881" cy="949000"/>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4" y="4689204"/>
            <a:ext cx="1029881" cy="949000"/>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88" y="4689203"/>
            <a:ext cx="1029881" cy="949000"/>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3" y="4689460"/>
            <a:ext cx="1029881" cy="949000"/>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7" y="4676376"/>
            <a:ext cx="1029881" cy="949000"/>
          </a:xfrm>
          <a:prstGeom prst="rect">
            <a:avLst/>
          </a:prstGeom>
        </p:spPr>
      </p:pic>
    </p:spTree>
    <p:extLst>
      <p:ext uri="{BB962C8B-B14F-4D97-AF65-F5344CB8AC3E}">
        <p14:creationId xmlns:p14="http://schemas.microsoft.com/office/powerpoint/2010/main" val="2760853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6.99515E-7 -1.90195E-6 L -0.05285 -1.90195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Autoscale with VM Scale Sets</a:t>
            </a:r>
          </a:p>
        </p:txBody>
      </p:sp>
      <p:sp>
        <p:nvSpPr>
          <p:cNvPr id="4" name="Text Placeholder 1"/>
          <p:cNvSpPr txBox="1">
            <a:spLocks/>
          </p:cNvSpPr>
          <p:nvPr/>
        </p:nvSpPr>
        <p:spPr>
          <a:xfrm>
            <a:off x="221928" y="2327600"/>
            <a:ext cx="7021316" cy="618973"/>
          </a:xfrm>
          <a:prstGeom prst="rect">
            <a:avLst/>
          </a:prstGeom>
        </p:spPr>
        <p:txBody>
          <a:bodyPr vert="horz" wrap="square" lIns="146263" tIns="91414" rIns="146263" bIns="91414"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015" indent="-336015" defTabSz="914016">
              <a:defRPr/>
            </a:pPr>
            <a:r>
              <a:rPr lang="en-US" sz="3136" dirty="0">
                <a:solidFill>
                  <a:srgbClr val="505050"/>
                </a:solidFill>
                <a:latin typeface="Segoe UI Light"/>
              </a:rPr>
              <a:t>Define trigger and action rules</a:t>
            </a:r>
          </a:p>
        </p:txBody>
      </p:sp>
      <p:sp>
        <p:nvSpPr>
          <p:cNvPr id="7" name="Text Placeholder 1"/>
          <p:cNvSpPr txBox="1">
            <a:spLocks/>
          </p:cNvSpPr>
          <p:nvPr/>
        </p:nvSpPr>
        <p:spPr>
          <a:xfrm>
            <a:off x="221928" y="1666698"/>
            <a:ext cx="7021316" cy="627621"/>
          </a:xfrm>
          <a:prstGeom prst="rect">
            <a:avLst/>
          </a:prstGeom>
        </p:spPr>
        <p:txBody>
          <a:bodyPr vert="horz" wrap="square" lIns="146263" tIns="91414" rIns="146263" bIns="91414"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015" indent="-336015" defTabSz="914016">
              <a:defRPr/>
            </a:pPr>
            <a:r>
              <a:rPr lang="en-US" sz="3136" dirty="0">
                <a:solidFill>
                  <a:srgbClr val="505050"/>
                </a:solidFill>
                <a:latin typeface="Segoe UI Light"/>
              </a:rPr>
              <a:t>Define Max – Min VMs</a:t>
            </a:r>
          </a:p>
        </p:txBody>
      </p:sp>
      <p:sp>
        <p:nvSpPr>
          <p:cNvPr id="8" name="Text Placeholder 1"/>
          <p:cNvSpPr txBox="1">
            <a:spLocks/>
          </p:cNvSpPr>
          <p:nvPr/>
        </p:nvSpPr>
        <p:spPr>
          <a:xfrm>
            <a:off x="221929" y="2979853"/>
            <a:ext cx="7272802" cy="1584247"/>
          </a:xfrm>
          <a:prstGeom prst="rect">
            <a:avLst/>
          </a:prstGeom>
        </p:spPr>
        <p:txBody>
          <a:bodyPr vert="horz" wrap="square" lIns="146263" tIns="91414" rIns="146263" bIns="91414"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015" indent="-336015" defTabSz="914016">
              <a:defRPr/>
            </a:pPr>
            <a:r>
              <a:rPr lang="en-US" sz="3136" dirty="0">
                <a:solidFill>
                  <a:srgbClr val="505050"/>
                </a:solidFill>
                <a:latin typeface="Segoe UI Light"/>
              </a:rPr>
              <a:t>Standard audit / email notifications</a:t>
            </a:r>
          </a:p>
          <a:p>
            <a:pPr marL="336015" indent="-336015" defTabSz="914016">
              <a:defRPr/>
            </a:pPr>
            <a:r>
              <a:rPr lang="en-US" sz="3136" dirty="0">
                <a:solidFill>
                  <a:srgbClr val="505050"/>
                </a:solidFill>
                <a:latin typeface="Segoe UI Light"/>
              </a:rPr>
              <a:t>Define </a:t>
            </a:r>
            <a:r>
              <a:rPr lang="en-US" sz="3136" dirty="0" err="1">
                <a:solidFill>
                  <a:srgbClr val="505050"/>
                </a:solidFill>
                <a:latin typeface="Segoe UI Light"/>
              </a:rPr>
              <a:t>webhooks</a:t>
            </a:r>
            <a:r>
              <a:rPr lang="en-US" sz="3136" dirty="0">
                <a:solidFill>
                  <a:srgbClr val="505050"/>
                </a:solidFill>
                <a:latin typeface="Segoe UI Light"/>
              </a:rPr>
              <a:t> for custom notifications and actions (e.g. runbooks)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5568" y="1666698"/>
            <a:ext cx="3563505" cy="4858283"/>
          </a:xfrm>
          <a:prstGeom prst="rect">
            <a:avLst/>
          </a:prstGeom>
        </p:spPr>
      </p:pic>
    </p:spTree>
    <p:extLst>
      <p:ext uri="{BB962C8B-B14F-4D97-AF65-F5344CB8AC3E}">
        <p14:creationId xmlns:p14="http://schemas.microsoft.com/office/powerpoint/2010/main" val="76428912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DBC3B-C460-4FDE-9B73-A7423D37B87E}"/>
              </a:ext>
            </a:extLst>
          </p:cNvPr>
          <p:cNvSpPr>
            <a:spLocks noGrp="1"/>
          </p:cNvSpPr>
          <p:nvPr>
            <p:ph type="title"/>
          </p:nvPr>
        </p:nvSpPr>
        <p:spPr/>
        <p:txBody>
          <a:bodyPr>
            <a:normAutofit/>
          </a:bodyPr>
          <a:lstStyle/>
          <a:p>
            <a:r>
              <a:rPr lang="en-US" b="1" dirty="0"/>
              <a:t>Azure </a:t>
            </a:r>
            <a:br>
              <a:rPr lang="en-US" b="1" dirty="0"/>
            </a:br>
            <a:r>
              <a:rPr lang="en-US" b="1" dirty="0"/>
              <a:t>Networking</a:t>
            </a:r>
          </a:p>
        </p:txBody>
      </p:sp>
    </p:spTree>
    <p:extLst>
      <p:ext uri="{BB962C8B-B14F-4D97-AF65-F5344CB8AC3E}">
        <p14:creationId xmlns:p14="http://schemas.microsoft.com/office/powerpoint/2010/main" val="949731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1" name="Straight Connector 170"/>
          <p:cNvCxnSpPr/>
          <p:nvPr/>
        </p:nvCxnSpPr>
        <p:spPr>
          <a:xfrm rot="10800000">
            <a:off x="8099164" y="3806599"/>
            <a:ext cx="0" cy="2291422"/>
          </a:xfrm>
          <a:prstGeom prst="line">
            <a:avLst/>
          </a:prstGeom>
          <a:noFill/>
          <a:ln w="76200" cap="flat" cmpd="dbl" algn="ctr">
            <a:solidFill>
              <a:schemeClr val="tx1">
                <a:lumMod val="60000"/>
                <a:lumOff val="40000"/>
              </a:schemeClr>
            </a:solidFill>
            <a:prstDash val="sysDot"/>
            <a:miter lim="800000"/>
          </a:ln>
          <a:effectLst/>
        </p:spPr>
      </p:cxnSp>
      <p:sp>
        <p:nvSpPr>
          <p:cNvPr id="74" name="Title 73"/>
          <p:cNvSpPr>
            <a:spLocks noGrp="1"/>
          </p:cNvSpPr>
          <p:nvPr>
            <p:ph type="title"/>
          </p:nvPr>
        </p:nvSpPr>
        <p:spPr/>
        <p:txBody>
          <a:bodyPr/>
          <a:lstStyle/>
          <a:p>
            <a:r>
              <a:rPr lang="en-US"/>
              <a:t>The big (network) picture</a:t>
            </a:r>
          </a:p>
        </p:txBody>
      </p:sp>
      <p:sp>
        <p:nvSpPr>
          <p:cNvPr id="7" name="Freeform 128"/>
          <p:cNvSpPr>
            <a:spLocks noChangeAspect="1"/>
          </p:cNvSpPr>
          <p:nvPr/>
        </p:nvSpPr>
        <p:spPr bwMode="black">
          <a:xfrm>
            <a:off x="3933914" y="1265129"/>
            <a:ext cx="4977468" cy="26195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extLst/>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grpSp>
        <p:nvGrpSpPr>
          <p:cNvPr id="30" name="Group 29"/>
          <p:cNvGrpSpPr/>
          <p:nvPr/>
        </p:nvGrpSpPr>
        <p:grpSpPr>
          <a:xfrm>
            <a:off x="5149489" y="2144937"/>
            <a:ext cx="3029598" cy="1559325"/>
            <a:chOff x="5393001" y="2078483"/>
            <a:chExt cx="3090348" cy="1590593"/>
          </a:xfrm>
        </p:grpSpPr>
        <p:sp>
          <p:nvSpPr>
            <p:cNvPr id="8" name="Rounded Rectangle 7"/>
            <p:cNvSpPr/>
            <p:nvPr/>
          </p:nvSpPr>
          <p:spPr bwMode="auto">
            <a:xfrm>
              <a:off x="5393001" y="2078483"/>
              <a:ext cx="3090348" cy="1590593"/>
            </a:xfrm>
            <a:prstGeom prst="roundRect">
              <a:avLst>
                <a:gd name="adj" fmla="val 3605"/>
              </a:avLst>
            </a:prstGeom>
            <a:solidFill>
              <a:schemeClr val="bg1">
                <a:lumMod val="75000"/>
              </a:schemeClr>
            </a:solid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4" tIns="143370" rIns="179214" bIns="143370" numCol="1" spcCol="0" rtlCol="0" fromWordArt="0" anchor="t" anchorCtr="0" forceAA="0" compatLnSpc="1">
              <a:prstTxWarp prst="textNoShape">
                <a:avLst/>
              </a:prstTxWarp>
              <a:noAutofit/>
            </a:bodyPr>
            <a:lstStyle/>
            <a:p>
              <a:pPr marL="0" marR="0" lvl="0" indent="0" algn="l" defTabSz="89585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49"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561305" y="2214652"/>
              <a:ext cx="2755823" cy="1303745"/>
              <a:chOff x="2718155" y="4707256"/>
              <a:chExt cx="3027722" cy="1546370"/>
            </a:xfrm>
          </p:grpSpPr>
          <p:sp>
            <p:nvSpPr>
              <p:cNvPr id="10" name="Freeform 5"/>
              <p:cNvSpPr>
                <a:spLocks noEditPoints="1"/>
              </p:cNvSpPr>
              <p:nvPr/>
            </p:nvSpPr>
            <p:spPr bwMode="auto">
              <a:xfrm>
                <a:off x="2718155"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sp>
            <p:nvSpPr>
              <p:cNvPr id="11" name="Freeform 10"/>
              <p:cNvSpPr>
                <a:spLocks noEditPoints="1"/>
              </p:cNvSpPr>
              <p:nvPr/>
            </p:nvSpPr>
            <p:spPr bwMode="auto">
              <a:xfrm>
                <a:off x="3805975"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11"/>
              <p:cNvSpPr>
                <a:spLocks noEditPoints="1"/>
              </p:cNvSpPr>
              <p:nvPr/>
            </p:nvSpPr>
            <p:spPr bwMode="auto">
              <a:xfrm>
                <a:off x="4863132"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sp>
            <p:nvSpPr>
              <p:cNvPr id="13" name="Freeform 5"/>
              <p:cNvSpPr>
                <a:spLocks noEditPoints="1"/>
              </p:cNvSpPr>
              <p:nvPr/>
            </p:nvSpPr>
            <p:spPr bwMode="auto">
              <a:xfrm>
                <a:off x="2718155"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13"/>
              <p:cNvSpPr>
                <a:spLocks noEditPoints="1"/>
              </p:cNvSpPr>
              <p:nvPr/>
            </p:nvSpPr>
            <p:spPr bwMode="auto">
              <a:xfrm>
                <a:off x="3805975"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14"/>
              <p:cNvSpPr>
                <a:spLocks noEditPoints="1"/>
              </p:cNvSpPr>
              <p:nvPr/>
            </p:nvSpPr>
            <p:spPr bwMode="auto">
              <a:xfrm>
                <a:off x="4863132"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sp>
            <p:nvSpPr>
              <p:cNvPr id="16" name="Freeform 5"/>
              <p:cNvSpPr>
                <a:spLocks noEditPoints="1"/>
              </p:cNvSpPr>
              <p:nvPr/>
            </p:nvSpPr>
            <p:spPr bwMode="auto">
              <a:xfrm>
                <a:off x="2718155"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16"/>
              <p:cNvSpPr>
                <a:spLocks noEditPoints="1"/>
              </p:cNvSpPr>
              <p:nvPr/>
            </p:nvSpPr>
            <p:spPr bwMode="auto">
              <a:xfrm>
                <a:off x="3805975"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sp>
            <p:nvSpPr>
              <p:cNvPr id="18" name="Freeform 17"/>
              <p:cNvSpPr>
                <a:spLocks noEditPoints="1"/>
              </p:cNvSpPr>
              <p:nvPr/>
            </p:nvSpPr>
            <p:spPr bwMode="auto">
              <a:xfrm>
                <a:off x="4863132"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1"/>
              </a:solidFill>
              <a:ln>
                <a:noFill/>
              </a:ln>
              <a:extLst/>
            </p:spPr>
            <p:txBody>
              <a:bodyPr vert="horz" wrap="square" lIns="89606" tIns="44804" rIns="89606" bIns="4480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2" name="TextBox 1"/>
          <p:cNvSpPr txBox="1"/>
          <p:nvPr/>
        </p:nvSpPr>
        <p:spPr>
          <a:xfrm>
            <a:off x="5155847" y="1460371"/>
            <a:ext cx="2210107" cy="633625"/>
          </a:xfrm>
          <a:prstGeom prst="rect">
            <a:avLst/>
          </a:prstGeom>
          <a:noFill/>
        </p:spPr>
        <p:txBody>
          <a:bodyPr wrap="square" rtlCol="0">
            <a:spAutoFit/>
          </a:bodyPr>
          <a:lstStyle/>
          <a:p>
            <a:pPr marL="0" marR="0" lvl="0" indent="0" algn="ctr" defTabSz="896386" rtl="0" eaLnBrk="1" fontAlgn="auto" latinLnBrk="0" hangingPunct="1">
              <a:lnSpc>
                <a:spcPct val="90000"/>
              </a:lnSpc>
              <a:spcBef>
                <a:spcPts val="0"/>
              </a:spcBef>
              <a:spcAft>
                <a:spcPts val="0"/>
              </a:spcAft>
              <a:buClrTx/>
              <a:buSzPct val="90000"/>
              <a:buFontTx/>
              <a:buNone/>
              <a:tabLst/>
              <a:defRPr/>
            </a:pPr>
            <a:r>
              <a:rPr kumimoji="0" lang="en-US" sz="1961" b="0" i="0" u="none" strike="noStrike" kern="0" cap="none" spc="0" normalizeH="0" baseline="0" noProof="0">
                <a:ln>
                  <a:noFill/>
                </a:ln>
                <a:gradFill>
                  <a:gsLst>
                    <a:gs pos="1250">
                      <a:srgbClr val="0078D7"/>
                    </a:gs>
                    <a:gs pos="100000">
                      <a:srgbClr val="0078D7"/>
                    </a:gs>
                  </a:gsLst>
                  <a:lin ang="5400000" scaled="0"/>
                </a:gradFill>
                <a:effectLst/>
                <a:uLnTx/>
                <a:uFillTx/>
                <a:latin typeface="Segoe UI"/>
                <a:ea typeface="+mn-ea"/>
                <a:cs typeface="Segoe UI Semilight" panose="020B0402040204020203" pitchFamily="34" charset="0"/>
              </a:rPr>
              <a:t>Azure</a:t>
            </a:r>
          </a:p>
          <a:p>
            <a:pPr marL="0" marR="0" lvl="0" indent="0" algn="ctr" defTabSz="896386" rtl="0" eaLnBrk="1" fontAlgn="auto" latinLnBrk="0" hangingPunct="1">
              <a:lnSpc>
                <a:spcPct val="90000"/>
              </a:lnSpc>
              <a:spcBef>
                <a:spcPts val="0"/>
              </a:spcBef>
              <a:spcAft>
                <a:spcPts val="0"/>
              </a:spcAft>
              <a:buClrTx/>
              <a:buSzPct val="90000"/>
              <a:buFontTx/>
              <a:buNone/>
              <a:tabLst/>
              <a:defRPr/>
            </a:pPr>
            <a:r>
              <a:rPr kumimoji="0" lang="en-US" sz="1961" b="0" i="0" u="none" strike="noStrike" kern="0" cap="none" spc="0" normalizeH="0" baseline="0" noProof="0">
                <a:ln>
                  <a:noFill/>
                </a:ln>
                <a:gradFill>
                  <a:gsLst>
                    <a:gs pos="1250">
                      <a:srgbClr val="0078D7"/>
                    </a:gs>
                    <a:gs pos="100000">
                      <a:srgbClr val="0078D7"/>
                    </a:gs>
                  </a:gsLst>
                  <a:lin ang="5400000" scaled="0"/>
                </a:gradFill>
                <a:effectLst/>
                <a:uLnTx/>
                <a:uFillTx/>
                <a:latin typeface="Segoe UI"/>
                <a:ea typeface="+mn-ea"/>
                <a:cs typeface="Segoe UI Semilight" panose="020B0402040204020203" pitchFamily="34" charset="0"/>
              </a:rPr>
              <a:t>v</a:t>
            </a:r>
            <a:r>
              <a:rPr kumimoji="0" lang="en-US" sz="1961" b="0" i="0" u="none" strike="noStrike" kern="0" cap="none" spc="0" normalizeH="0" baseline="0" noProof="0" err="1">
                <a:ln>
                  <a:noFill/>
                </a:ln>
                <a:gradFill>
                  <a:gsLst>
                    <a:gs pos="1250">
                      <a:srgbClr val="0078D7"/>
                    </a:gs>
                    <a:gs pos="100000">
                      <a:srgbClr val="0078D7"/>
                    </a:gs>
                  </a:gsLst>
                  <a:lin ang="5400000" scaled="0"/>
                </a:gradFill>
                <a:effectLst/>
                <a:uLnTx/>
                <a:uFillTx/>
                <a:latin typeface="Segoe UI"/>
                <a:ea typeface="+mn-ea"/>
                <a:cs typeface="Segoe UI Semilight" panose="020B0402040204020203" pitchFamily="34" charset="0"/>
              </a:rPr>
              <a:t>irtual</a:t>
            </a:r>
            <a:r>
              <a:rPr kumimoji="0" lang="en-US" sz="1961" b="0" i="0" u="none" strike="noStrike" kern="0" cap="none" spc="0" normalizeH="0" baseline="0" noProof="0">
                <a:ln>
                  <a:noFill/>
                </a:ln>
                <a:gradFill>
                  <a:gsLst>
                    <a:gs pos="1250">
                      <a:srgbClr val="0078D7"/>
                    </a:gs>
                    <a:gs pos="100000">
                      <a:srgbClr val="0078D7"/>
                    </a:gs>
                  </a:gsLst>
                  <a:lin ang="5400000" scaled="0"/>
                </a:gradFill>
                <a:effectLst/>
                <a:uLnTx/>
                <a:uFillTx/>
                <a:latin typeface="Segoe UI"/>
                <a:ea typeface="+mn-ea"/>
                <a:cs typeface="Segoe UI Semilight" panose="020B0402040204020203" pitchFamily="34" charset="0"/>
              </a:rPr>
              <a:t> network</a:t>
            </a:r>
          </a:p>
        </p:txBody>
      </p:sp>
      <p:grpSp>
        <p:nvGrpSpPr>
          <p:cNvPr id="53" name="Group 52"/>
          <p:cNvGrpSpPr/>
          <p:nvPr/>
        </p:nvGrpSpPr>
        <p:grpSpPr>
          <a:xfrm>
            <a:off x="269241" y="1559000"/>
            <a:ext cx="4085890" cy="5046041"/>
            <a:chOff x="274639" y="1589764"/>
            <a:chExt cx="4167821" cy="5147225"/>
          </a:xfrm>
        </p:grpSpPr>
        <p:sp>
          <p:nvSpPr>
            <p:cNvPr id="29" name="TextBox 28"/>
            <p:cNvSpPr txBox="1"/>
            <p:nvPr/>
          </p:nvSpPr>
          <p:spPr>
            <a:xfrm>
              <a:off x="2496761" y="1878217"/>
              <a:ext cx="1945699" cy="1157121"/>
            </a:xfrm>
            <a:prstGeom prst="rect">
              <a:avLst/>
            </a:prstGeom>
            <a:noFill/>
          </p:spPr>
          <p:txBody>
            <a:bodyPr wrap="square" lIns="179214" tIns="143370" rIns="179214" bIns="143370" rtlCol="0">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2353" b="0" i="0" u="none" strike="noStrike" kern="0" cap="none" spc="0" normalizeH="0" baseline="0" noProof="0">
                  <a:ln>
                    <a:noFill/>
                  </a:ln>
                  <a:gradFill>
                    <a:gsLst>
                      <a:gs pos="1250">
                        <a:srgbClr val="FF8C00"/>
                      </a:gs>
                      <a:gs pos="100000">
                        <a:srgbClr val="FF8C00"/>
                      </a:gs>
                    </a:gsLst>
                    <a:lin ang="5400000" scaled="0"/>
                  </a:gradFill>
                  <a:effectLst/>
                  <a:uLnTx/>
                  <a:uFillTx/>
                  <a:latin typeface="Segoe UI Semilight" panose="020B0402040204020203" pitchFamily="34" charset="0"/>
                  <a:ea typeface="+mn-ea"/>
                  <a:cs typeface="Segoe UI Semilight" panose="020B0402040204020203" pitchFamily="34" charset="0"/>
                </a:rPr>
                <a:t>Users</a:t>
              </a:r>
            </a:p>
            <a:p>
              <a:pPr marL="0" marR="0" lvl="1" indent="0" algn="ctr" defTabSz="896386" rtl="0" eaLnBrk="1" fontAlgn="auto" latinLnBrk="0" hangingPunct="1">
                <a:lnSpc>
                  <a:spcPct val="90000"/>
                </a:lnSpc>
                <a:spcBef>
                  <a:spcPts val="0"/>
                </a:spcBef>
                <a:spcAft>
                  <a:spcPts val="2353"/>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Internet</a:t>
              </a:r>
            </a:p>
          </p:txBody>
        </p:sp>
        <p:grpSp>
          <p:nvGrpSpPr>
            <p:cNvPr id="52" name="Group 51"/>
            <p:cNvGrpSpPr/>
            <p:nvPr/>
          </p:nvGrpSpPr>
          <p:grpSpPr>
            <a:xfrm>
              <a:off x="886358" y="1589764"/>
              <a:ext cx="1645500" cy="1645500"/>
              <a:chOff x="886358" y="1589764"/>
              <a:chExt cx="1645500" cy="1645500"/>
            </a:xfrm>
          </p:grpSpPr>
          <p:sp>
            <p:nvSpPr>
              <p:cNvPr id="20" name="Oval 19"/>
              <p:cNvSpPr/>
              <p:nvPr/>
            </p:nvSpPr>
            <p:spPr bwMode="auto">
              <a:xfrm>
                <a:off x="886358" y="1589764"/>
                <a:ext cx="1645500" cy="1645500"/>
              </a:xfrm>
              <a:prstGeom prst="ellipse">
                <a:avLst/>
              </a:prstGeom>
              <a:solidFill>
                <a:schemeClr val="tx1">
                  <a:lumMod val="75000"/>
                </a:schemeClr>
              </a:solid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14" tIns="143370" rIns="179214" bIns="143370" numCol="1" spcCol="0" rtlCol="0" fromWordArt="0" anchor="t" anchorCtr="0" forceAA="0" compatLnSpc="1">
                <a:prstTxWarp prst="textNoShape">
                  <a:avLst/>
                </a:prstTxWarp>
                <a:noAutofit/>
              </a:bodyPr>
              <a:lstStyle/>
              <a:p>
                <a:pPr marL="0" marR="0" lvl="0" indent="0" algn="l" defTabSz="89585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49" normalizeH="0" baseline="0" noProof="0">
                  <a:ln>
                    <a:noFill/>
                  </a:ln>
                  <a:solidFill>
                    <a:srgbClr val="FFFFFF"/>
                  </a:solidFill>
                  <a:effectLst/>
                  <a:uLnTx/>
                  <a:uFillTx/>
                  <a:latin typeface="Segoe UI"/>
                  <a:ea typeface="+mn-ea"/>
                  <a:cs typeface="+mn-cs"/>
                </a:endParaRPr>
              </a:p>
            </p:txBody>
          </p:sp>
          <p:grpSp>
            <p:nvGrpSpPr>
              <p:cNvPr id="6" name="Group 5"/>
              <p:cNvGrpSpPr/>
              <p:nvPr/>
            </p:nvGrpSpPr>
            <p:grpSpPr>
              <a:xfrm>
                <a:off x="1112729" y="1900947"/>
                <a:ext cx="1192758" cy="1023135"/>
                <a:chOff x="1112729" y="1900946"/>
                <a:chExt cx="1192758" cy="1023135"/>
              </a:xfrm>
              <a:solidFill>
                <a:schemeClr val="accent5"/>
              </a:solidFill>
            </p:grpSpPr>
            <p:sp>
              <p:nvSpPr>
                <p:cNvPr id="22" name="Freeform 741"/>
                <p:cNvSpPr>
                  <a:spLocks/>
                </p:cNvSpPr>
                <p:nvPr/>
              </p:nvSpPr>
              <p:spPr bwMode="auto">
                <a:xfrm>
                  <a:off x="1516931" y="2153572"/>
                  <a:ext cx="384353" cy="770509"/>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w="9525">
                  <a:noFill/>
                  <a:round/>
                  <a:headEnd/>
                  <a:tailEnd/>
                </a:ln>
                <a:extLst/>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8C00"/>
                    </a:solidFill>
                    <a:effectLst/>
                    <a:uLnTx/>
                    <a:uFillTx/>
                    <a:latin typeface="Segoe UI"/>
                    <a:ea typeface="+mn-ea"/>
                    <a:cs typeface="+mn-cs"/>
                  </a:endParaRPr>
                </a:p>
              </p:txBody>
            </p:sp>
            <p:sp>
              <p:nvSpPr>
                <p:cNvPr id="23" name="Oval 742"/>
                <p:cNvSpPr>
                  <a:spLocks noChangeArrowheads="1"/>
                </p:cNvSpPr>
                <p:nvPr/>
              </p:nvSpPr>
              <p:spPr bwMode="auto">
                <a:xfrm>
                  <a:off x="1594524" y="1900946"/>
                  <a:ext cx="229168" cy="230972"/>
                </a:xfrm>
                <a:prstGeom prst="ellipse">
                  <a:avLst/>
                </a:prstGeom>
                <a:grpFill/>
                <a:ln w="9525">
                  <a:noFill/>
                  <a:round/>
                  <a:headEnd/>
                  <a:tailEnd/>
                </a:ln>
                <a:extLst/>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8C00"/>
                    </a:solidFill>
                    <a:effectLst/>
                    <a:uLnTx/>
                    <a:uFillTx/>
                    <a:latin typeface="Segoe UI"/>
                    <a:ea typeface="+mn-ea"/>
                    <a:cs typeface="+mn-cs"/>
                  </a:endParaRPr>
                </a:p>
              </p:txBody>
            </p:sp>
            <p:sp>
              <p:nvSpPr>
                <p:cNvPr id="24" name="Freeform 743"/>
                <p:cNvSpPr>
                  <a:spLocks/>
                </p:cNvSpPr>
                <p:nvPr/>
              </p:nvSpPr>
              <p:spPr bwMode="auto">
                <a:xfrm>
                  <a:off x="1982486" y="2182443"/>
                  <a:ext cx="323001" cy="656827"/>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noFill/>
                  <a:round/>
                  <a:headEnd/>
                  <a:tailEnd/>
                </a:ln>
                <a:extLst/>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8C00"/>
                    </a:solidFill>
                    <a:effectLst/>
                    <a:uLnTx/>
                    <a:uFillTx/>
                    <a:latin typeface="Segoe UI"/>
                    <a:ea typeface="+mn-ea"/>
                    <a:cs typeface="+mn-cs"/>
                  </a:endParaRPr>
                </a:p>
              </p:txBody>
            </p:sp>
            <p:sp>
              <p:nvSpPr>
                <p:cNvPr id="25" name="Oval 744"/>
                <p:cNvSpPr>
                  <a:spLocks noChangeArrowheads="1"/>
                </p:cNvSpPr>
                <p:nvPr/>
              </p:nvSpPr>
              <p:spPr bwMode="auto">
                <a:xfrm>
                  <a:off x="2045643" y="1965907"/>
                  <a:ext cx="196688" cy="194883"/>
                </a:xfrm>
                <a:prstGeom prst="ellipse">
                  <a:avLst/>
                </a:prstGeom>
                <a:grpFill/>
                <a:ln w="9525">
                  <a:noFill/>
                  <a:round/>
                  <a:headEnd/>
                  <a:tailEnd/>
                </a:ln>
                <a:extLst/>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8C00"/>
                    </a:solidFill>
                    <a:effectLst/>
                    <a:uLnTx/>
                    <a:uFillTx/>
                    <a:latin typeface="Segoe UI"/>
                    <a:ea typeface="+mn-ea"/>
                    <a:cs typeface="+mn-cs"/>
                  </a:endParaRPr>
                </a:p>
              </p:txBody>
            </p:sp>
            <p:sp>
              <p:nvSpPr>
                <p:cNvPr id="26" name="Freeform 745"/>
                <p:cNvSpPr>
                  <a:spLocks/>
                </p:cNvSpPr>
                <p:nvPr/>
              </p:nvSpPr>
              <p:spPr bwMode="auto">
                <a:xfrm>
                  <a:off x="1112729" y="2182443"/>
                  <a:ext cx="323001" cy="656827"/>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noFill/>
                  <a:round/>
                  <a:headEnd/>
                  <a:tailEnd/>
                </a:ln>
                <a:extLst/>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8C00"/>
                    </a:solidFill>
                    <a:effectLst/>
                    <a:uLnTx/>
                    <a:uFillTx/>
                    <a:latin typeface="Segoe UI"/>
                    <a:ea typeface="+mn-ea"/>
                    <a:cs typeface="+mn-cs"/>
                  </a:endParaRPr>
                </a:p>
              </p:txBody>
            </p:sp>
            <p:sp>
              <p:nvSpPr>
                <p:cNvPr id="27" name="Oval 746"/>
                <p:cNvSpPr>
                  <a:spLocks noChangeArrowheads="1"/>
                </p:cNvSpPr>
                <p:nvPr/>
              </p:nvSpPr>
              <p:spPr bwMode="auto">
                <a:xfrm>
                  <a:off x="1175886" y="1965907"/>
                  <a:ext cx="196688" cy="194883"/>
                </a:xfrm>
                <a:prstGeom prst="ellipse">
                  <a:avLst/>
                </a:prstGeom>
                <a:grpFill/>
                <a:ln w="9525">
                  <a:noFill/>
                  <a:round/>
                  <a:headEnd/>
                  <a:tailEnd/>
                </a:ln>
                <a:extLst/>
              </p:spPr>
              <p:txBody>
                <a:bodyPr vert="horz" wrap="square" lIns="89606" tIns="44804" rIns="89606" bIns="44804" numCol="1" anchor="t" anchorCtr="0" compatLnSpc="1">
                  <a:prstTxWarp prst="textNoShape">
                    <a:avLst/>
                  </a:prstTxWarp>
                </a:bodyPr>
                <a:lstStyle/>
                <a:p>
                  <a:pPr marL="0" marR="0" lvl="0" indent="0" algn="l" defTabSz="896113" rtl="0" eaLnBrk="1" fontAlgn="auto" latinLnBrk="0" hangingPunct="1">
                    <a:lnSpc>
                      <a:spcPct val="100000"/>
                    </a:lnSpc>
                    <a:spcBef>
                      <a:spcPts val="0"/>
                    </a:spcBef>
                    <a:spcAft>
                      <a:spcPts val="0"/>
                    </a:spcAft>
                    <a:buClrTx/>
                    <a:buSzTx/>
                    <a:buFontTx/>
                    <a:buNone/>
                    <a:tabLst/>
                    <a:defRPr/>
                  </a:pPr>
                  <a:endParaRPr kumimoji="0" lang="en-US" sz="1766" b="0" i="0" u="none" strike="noStrike" kern="0" cap="none" spc="0" normalizeH="0" baseline="0" noProof="0">
                    <a:ln>
                      <a:noFill/>
                    </a:ln>
                    <a:solidFill>
                      <a:srgbClr val="FF8C00"/>
                    </a:solidFill>
                    <a:effectLst/>
                    <a:uLnTx/>
                    <a:uFillTx/>
                    <a:latin typeface="Segoe UI"/>
                    <a:ea typeface="+mn-ea"/>
                    <a:cs typeface="+mn-cs"/>
                  </a:endParaRPr>
                </a:p>
              </p:txBody>
            </p:sp>
          </p:grpSp>
        </p:grpSp>
        <p:sp>
          <p:nvSpPr>
            <p:cNvPr id="60" name="TextBox 59"/>
            <p:cNvSpPr txBox="1"/>
            <p:nvPr/>
          </p:nvSpPr>
          <p:spPr>
            <a:xfrm>
              <a:off x="274639" y="3242238"/>
              <a:ext cx="3682450" cy="3494751"/>
            </a:xfrm>
            <a:prstGeom prst="rect">
              <a:avLst/>
            </a:prstGeom>
            <a:noFill/>
          </p:spPr>
          <p:txBody>
            <a:bodyPr wrap="square" lIns="179240" tIns="143391" rIns="179240" bIns="143391" rtlCol="0">
              <a:noAutofit/>
            </a:bodyPr>
            <a:lstStyle/>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2353" b="0" i="0" u="none" strike="noStrike" kern="0" cap="none" spc="0" normalizeH="0" baseline="0" noProof="0">
                  <a:ln>
                    <a:noFill/>
                  </a:ln>
                  <a:gradFill>
                    <a:gsLst>
                      <a:gs pos="1250">
                        <a:srgbClr val="FF8C00"/>
                      </a:gs>
                      <a:gs pos="100000">
                        <a:srgbClr val="FF8C00"/>
                      </a:gs>
                    </a:gsLst>
                    <a:lin ang="5400000" scaled="0"/>
                  </a:gradFill>
                  <a:effectLst/>
                  <a:uLnTx/>
                  <a:uFillTx/>
                  <a:latin typeface="Segoe UI Semilight" panose="020B0402040204020203" pitchFamily="34" charset="0"/>
                  <a:ea typeface="+mn-ea"/>
                  <a:cs typeface="Segoe UI Semilight" panose="020B0402040204020203" pitchFamily="34" charset="0"/>
                </a:rPr>
                <a:t>Front-end access</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Dynamic/reserved public </a:t>
              </a:r>
              <a:b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IP addresses</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Direct VM access, ACLs for security</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Load balancing</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DNS services: hosting, </a:t>
              </a:r>
              <a:b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traffic management</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err="1">
                  <a:ln>
                    <a:noFill/>
                  </a:ln>
                  <a:gradFill>
                    <a:gsLst>
                      <a:gs pos="1250">
                        <a:srgbClr val="FFFFFF"/>
                      </a:gs>
                      <a:gs pos="100000">
                        <a:srgbClr val="FFFFFF"/>
                      </a:gs>
                    </a:gsLst>
                    <a:lin ang="5400000" scaled="0"/>
                  </a:gradFill>
                  <a:effectLst/>
                  <a:uLnTx/>
                  <a:uFillTx/>
                  <a:latin typeface="Segoe UI"/>
                  <a:ea typeface="+mn-ea"/>
                  <a:cs typeface="+mn-cs"/>
                </a:rPr>
                <a:t>DDoS</a:t>
              </a: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 protection</a:t>
              </a:r>
            </a:p>
          </p:txBody>
        </p:sp>
      </p:grpSp>
      <p:sp>
        <p:nvSpPr>
          <p:cNvPr id="61" name="TextBox 60"/>
          <p:cNvSpPr txBox="1"/>
          <p:nvPr/>
        </p:nvSpPr>
        <p:spPr>
          <a:xfrm>
            <a:off x="8911382" y="1187939"/>
            <a:ext cx="3013699" cy="739810"/>
          </a:xfrm>
          <a:prstGeom prst="rect">
            <a:avLst/>
          </a:prstGeom>
          <a:noFill/>
        </p:spPr>
        <p:txBody>
          <a:bodyPr wrap="square" lIns="179240" tIns="143391" rIns="179240" bIns="143391" rtlCol="0">
            <a:noAutofit/>
          </a:bodyPr>
          <a:lstStyle/>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2353" b="0" i="0" u="none" strike="noStrike" kern="0" cap="none" spc="0" normalizeH="0" baseline="0" noProof="0">
                <a:ln>
                  <a:noFill/>
                </a:ln>
                <a:gradFill>
                  <a:gsLst>
                    <a:gs pos="1250">
                      <a:srgbClr val="FF8C00"/>
                    </a:gs>
                    <a:gs pos="100000">
                      <a:srgbClr val="FF8C00"/>
                    </a:gs>
                  </a:gsLst>
                  <a:lin ang="5400000" scaled="0"/>
                </a:gradFill>
                <a:effectLst/>
                <a:uLnTx/>
                <a:uFillTx/>
                <a:latin typeface="Segoe UI Semilight" panose="020B0402040204020203" pitchFamily="34" charset="0"/>
                <a:ea typeface="+mn-ea"/>
                <a:cs typeface="Segoe UI Semilight" panose="020B0402040204020203" pitchFamily="34" charset="0"/>
              </a:rPr>
              <a:t>Virtual network</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“Bring your own network” </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Segment with subnets and network security groups</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Control traffic flow with </a:t>
            </a:r>
            <a:b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user defined routes</a:t>
            </a:r>
          </a:p>
        </p:txBody>
      </p:sp>
      <p:grpSp>
        <p:nvGrpSpPr>
          <p:cNvPr id="48" name="Group 47"/>
          <p:cNvGrpSpPr/>
          <p:nvPr/>
        </p:nvGrpSpPr>
        <p:grpSpPr>
          <a:xfrm>
            <a:off x="2626044" y="2197922"/>
            <a:ext cx="1879879" cy="473533"/>
            <a:chOff x="2678701" y="2241498"/>
            <a:chExt cx="1917574" cy="483028"/>
          </a:xfrm>
        </p:grpSpPr>
        <p:sp>
          <p:nvSpPr>
            <p:cNvPr id="299" name="Freeform 6"/>
            <p:cNvSpPr>
              <a:spLocks/>
            </p:cNvSpPr>
            <p:nvPr/>
          </p:nvSpPr>
          <p:spPr bwMode="auto">
            <a:xfrm>
              <a:off x="4356627" y="2241498"/>
              <a:ext cx="239648" cy="483028"/>
            </a:xfrm>
            <a:custGeom>
              <a:avLst/>
              <a:gdLst>
                <a:gd name="T0" fmla="*/ 0 w 1156"/>
                <a:gd name="T1" fmla="*/ 1857 h 2330"/>
                <a:gd name="T2" fmla="*/ 686 w 1156"/>
                <a:gd name="T3" fmla="*/ 1164 h 2330"/>
                <a:gd name="T4" fmla="*/ 0 w 1156"/>
                <a:gd name="T5" fmla="*/ 477 h 2330"/>
                <a:gd name="T6" fmla="*/ 0 w 1156"/>
                <a:gd name="T7" fmla="*/ 0 h 2330"/>
                <a:gd name="T8" fmla="*/ 1156 w 1156"/>
                <a:gd name="T9" fmla="*/ 1164 h 2330"/>
                <a:gd name="T10" fmla="*/ 0 w 1156"/>
                <a:gd name="T11" fmla="*/ 2330 h 2330"/>
                <a:gd name="T12" fmla="*/ 0 w 1156"/>
                <a:gd name="T13" fmla="*/ 1857 h 2330"/>
                <a:gd name="T14" fmla="*/ 0 w 1156"/>
                <a:gd name="T15" fmla="*/ 1857 h 2330"/>
                <a:gd name="T16" fmla="*/ 0 w 1156"/>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6" h="2330">
                  <a:moveTo>
                    <a:pt x="0" y="1857"/>
                  </a:moveTo>
                  <a:lnTo>
                    <a:pt x="686" y="1164"/>
                  </a:lnTo>
                  <a:lnTo>
                    <a:pt x="0" y="477"/>
                  </a:lnTo>
                  <a:lnTo>
                    <a:pt x="0" y="0"/>
                  </a:lnTo>
                  <a:lnTo>
                    <a:pt x="1156" y="1164"/>
                  </a:lnTo>
                  <a:lnTo>
                    <a:pt x="0" y="2330"/>
                  </a:lnTo>
                  <a:lnTo>
                    <a:pt x="0" y="1857"/>
                  </a:lnTo>
                  <a:lnTo>
                    <a:pt x="0" y="1857"/>
                  </a:lnTo>
                  <a:lnTo>
                    <a:pt x="0" y="185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0" name="Oval 7"/>
            <p:cNvSpPr>
              <a:spLocks noChangeArrowheads="1"/>
            </p:cNvSpPr>
            <p:nvPr/>
          </p:nvSpPr>
          <p:spPr bwMode="auto">
            <a:xfrm>
              <a:off x="3838519" y="2427453"/>
              <a:ext cx="110702" cy="111118"/>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1" name="Oval 8"/>
            <p:cNvSpPr>
              <a:spLocks noChangeArrowheads="1"/>
            </p:cNvSpPr>
            <p:nvPr/>
          </p:nvSpPr>
          <p:spPr bwMode="auto">
            <a:xfrm>
              <a:off x="4031546" y="2427453"/>
              <a:ext cx="111116" cy="111118"/>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2" name="Oval 9"/>
            <p:cNvSpPr>
              <a:spLocks noChangeArrowheads="1"/>
            </p:cNvSpPr>
            <p:nvPr/>
          </p:nvSpPr>
          <p:spPr bwMode="auto">
            <a:xfrm>
              <a:off x="4224986" y="2427453"/>
              <a:ext cx="111116" cy="111118"/>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3" name="Oval 7"/>
            <p:cNvSpPr>
              <a:spLocks noChangeArrowheads="1"/>
            </p:cNvSpPr>
            <p:nvPr/>
          </p:nvSpPr>
          <p:spPr bwMode="auto">
            <a:xfrm>
              <a:off x="3258610" y="2427453"/>
              <a:ext cx="110702" cy="111118"/>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4" name="Oval 8"/>
            <p:cNvSpPr>
              <a:spLocks noChangeArrowheads="1"/>
            </p:cNvSpPr>
            <p:nvPr/>
          </p:nvSpPr>
          <p:spPr bwMode="auto">
            <a:xfrm>
              <a:off x="3451637" y="2427453"/>
              <a:ext cx="111116" cy="111118"/>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5" name="Oval 9"/>
            <p:cNvSpPr>
              <a:spLocks noChangeArrowheads="1"/>
            </p:cNvSpPr>
            <p:nvPr/>
          </p:nvSpPr>
          <p:spPr bwMode="auto">
            <a:xfrm>
              <a:off x="3645078" y="2427453"/>
              <a:ext cx="111116" cy="111118"/>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6" name="Oval 7"/>
            <p:cNvSpPr>
              <a:spLocks noChangeArrowheads="1"/>
            </p:cNvSpPr>
            <p:nvPr/>
          </p:nvSpPr>
          <p:spPr bwMode="auto">
            <a:xfrm>
              <a:off x="2678701" y="2427453"/>
              <a:ext cx="110702" cy="111118"/>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7" name="Oval 8"/>
            <p:cNvSpPr>
              <a:spLocks noChangeArrowheads="1"/>
            </p:cNvSpPr>
            <p:nvPr/>
          </p:nvSpPr>
          <p:spPr bwMode="auto">
            <a:xfrm>
              <a:off x="2871728" y="2427453"/>
              <a:ext cx="111116" cy="111118"/>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8" name="Oval 9"/>
            <p:cNvSpPr>
              <a:spLocks noChangeArrowheads="1"/>
            </p:cNvSpPr>
            <p:nvPr/>
          </p:nvSpPr>
          <p:spPr bwMode="auto">
            <a:xfrm>
              <a:off x="3065169" y="2427453"/>
              <a:ext cx="111116" cy="111118"/>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cxnSp>
        <p:nvCxnSpPr>
          <p:cNvPr id="172" name="Straight Connector 171"/>
          <p:cNvCxnSpPr/>
          <p:nvPr/>
        </p:nvCxnSpPr>
        <p:spPr>
          <a:xfrm rot="10800000">
            <a:off x="8008345" y="3881302"/>
            <a:ext cx="0" cy="2291422"/>
          </a:xfrm>
          <a:prstGeom prst="line">
            <a:avLst/>
          </a:prstGeom>
          <a:noFill/>
          <a:ln w="76200" cap="flat" cmpd="dbl" algn="ctr">
            <a:solidFill>
              <a:schemeClr val="tx1">
                <a:lumMod val="60000"/>
                <a:lumOff val="40000"/>
              </a:schemeClr>
            </a:solidFill>
            <a:prstDash val="sysDot"/>
            <a:miter lim="800000"/>
          </a:ln>
          <a:effectLst/>
        </p:spPr>
      </p:cxnSp>
      <p:sp>
        <p:nvSpPr>
          <p:cNvPr id="63" name="TextBox 62"/>
          <p:cNvSpPr txBox="1"/>
          <p:nvPr/>
        </p:nvSpPr>
        <p:spPr>
          <a:xfrm>
            <a:off x="8911382" y="3877213"/>
            <a:ext cx="3005544" cy="2589127"/>
          </a:xfrm>
          <a:prstGeom prst="rect">
            <a:avLst/>
          </a:prstGeom>
          <a:noFill/>
        </p:spPr>
        <p:txBody>
          <a:bodyPr wrap="square" lIns="179240" tIns="143391" rIns="179240" bIns="143391" rtlCol="0">
            <a:noAutofit/>
          </a:bodyPr>
          <a:lstStyle/>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2353" b="0" i="0" u="none" strike="noStrike" kern="0" cap="none" spc="0" normalizeH="0" baseline="0" noProof="0">
                <a:ln>
                  <a:noFill/>
                </a:ln>
                <a:gradFill>
                  <a:gsLst>
                    <a:gs pos="1250">
                      <a:srgbClr val="FF8C00"/>
                    </a:gs>
                    <a:gs pos="100000">
                      <a:srgbClr val="FF8C00"/>
                    </a:gs>
                  </a:gsLst>
                  <a:lin ang="5400000" scaled="0"/>
                </a:gradFill>
                <a:effectLst/>
                <a:uLnTx/>
                <a:uFillTx/>
                <a:latin typeface="Segoe UI Semilight" panose="020B0402040204020203" pitchFamily="34" charset="0"/>
                <a:ea typeface="+mn-ea"/>
                <a:cs typeface="Segoe UI Semilight" panose="020B0402040204020203" pitchFamily="34" charset="0"/>
              </a:rPr>
              <a:t>Backend connectivity</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Point-to-site for dev/test</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VPN Gateways for secure</a:t>
            </a:r>
            <a:b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site-to-site connectivity</a:t>
            </a:r>
          </a:p>
          <a:p>
            <a:pPr marL="0" marR="0" lvl="1" indent="0" algn="l" defTabSz="896386" rtl="0" eaLnBrk="1" fontAlgn="auto" latinLnBrk="0" hangingPunct="1">
              <a:lnSpc>
                <a:spcPct val="90000"/>
              </a:lnSpc>
              <a:spcBef>
                <a:spcPts val="0"/>
              </a:spcBef>
              <a:spcAft>
                <a:spcPts val="1176"/>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ExpressRoute for private enterprise grade connectivity</a:t>
            </a:r>
          </a:p>
        </p:txBody>
      </p:sp>
      <p:grpSp>
        <p:nvGrpSpPr>
          <p:cNvPr id="3" name="Group 2"/>
          <p:cNvGrpSpPr/>
          <p:nvPr/>
        </p:nvGrpSpPr>
        <p:grpSpPr>
          <a:xfrm>
            <a:off x="4471220" y="3992605"/>
            <a:ext cx="3792671" cy="2864472"/>
            <a:chOff x="4560877" y="4072168"/>
            <a:chExt cx="3868722" cy="2921911"/>
          </a:xfrm>
        </p:grpSpPr>
        <p:sp>
          <p:nvSpPr>
            <p:cNvPr id="70" name="TextBox 69"/>
            <p:cNvSpPr txBox="1"/>
            <p:nvPr/>
          </p:nvSpPr>
          <p:spPr>
            <a:xfrm>
              <a:off x="6100762" y="4072168"/>
              <a:ext cx="1703203" cy="1194173"/>
            </a:xfrm>
            <a:prstGeom prst="rect">
              <a:avLst/>
            </a:prstGeom>
            <a:noFill/>
          </p:spPr>
          <p:txBody>
            <a:bodyPr wrap="square" lIns="0" tIns="0" rIns="0" bIns="0" rtlCol="0">
              <a:spAutoFit/>
            </a:bodyPr>
            <a:lstStyle/>
            <a:p>
              <a:pPr marL="0" marR="0" lvl="1" indent="0" algn="ctr" defTabSz="896386" rtl="0" eaLnBrk="1" fontAlgn="auto" latinLnBrk="0" hangingPunct="1">
                <a:lnSpc>
                  <a:spcPct val="90000"/>
                </a:lnSpc>
                <a:spcBef>
                  <a:spcPts val="588"/>
                </a:spcBef>
                <a:spcAft>
                  <a:spcPts val="1765"/>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Backend connectivity</a:t>
              </a:r>
            </a:p>
            <a:p>
              <a:pPr marL="0" marR="0" lvl="1" indent="0" algn="ctr" defTabSz="896386" rtl="0" eaLnBrk="1" fontAlgn="auto" latinLnBrk="0" hangingPunct="1">
                <a:lnSpc>
                  <a:spcPct val="90000"/>
                </a:lnSpc>
                <a:spcBef>
                  <a:spcPts val="588"/>
                </a:spcBef>
                <a:spcAft>
                  <a:spcPts val="1765"/>
                </a:spcAft>
                <a:buClrTx/>
                <a:buSzPct val="90000"/>
                <a:buFontTx/>
                <a:buNone/>
                <a:tabLst/>
                <a:defRPr/>
              </a:pP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ExpressRoute</a:t>
              </a:r>
              <a:b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sz="1568"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VPN Gateways</a:t>
              </a:r>
            </a:p>
          </p:txBody>
        </p:sp>
        <p:grpSp>
          <p:nvGrpSpPr>
            <p:cNvPr id="313" name="Group 312"/>
            <p:cNvGrpSpPr/>
            <p:nvPr/>
          </p:nvGrpSpPr>
          <p:grpSpPr>
            <a:xfrm>
              <a:off x="4560877" y="4697003"/>
              <a:ext cx="1893269" cy="2297076"/>
              <a:chOff x="4560877" y="4697003"/>
              <a:chExt cx="1893269" cy="2297076"/>
            </a:xfrm>
          </p:grpSpPr>
          <p:sp>
            <p:nvSpPr>
              <p:cNvPr id="57" name="Rectangle 10"/>
              <p:cNvSpPr>
                <a:spLocks noChangeArrowheads="1"/>
              </p:cNvSpPr>
              <p:nvPr/>
            </p:nvSpPr>
            <p:spPr bwMode="auto">
              <a:xfrm>
                <a:off x="5549620" y="5753909"/>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 name="Rectangle 11"/>
              <p:cNvSpPr>
                <a:spLocks noChangeArrowheads="1"/>
              </p:cNvSpPr>
              <p:nvPr/>
            </p:nvSpPr>
            <p:spPr bwMode="auto">
              <a:xfrm>
                <a:off x="5549620" y="5753909"/>
                <a:ext cx="59062" cy="63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9" name="Rectangle 21"/>
              <p:cNvSpPr>
                <a:spLocks noChangeArrowheads="1"/>
              </p:cNvSpPr>
              <p:nvPr/>
            </p:nvSpPr>
            <p:spPr bwMode="auto">
              <a:xfrm>
                <a:off x="5490559" y="4933594"/>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2" name="Freeform 22"/>
              <p:cNvSpPr>
                <a:spLocks/>
              </p:cNvSpPr>
              <p:nvPr/>
            </p:nvSpPr>
            <p:spPr bwMode="auto">
              <a:xfrm>
                <a:off x="5490559" y="4933594"/>
                <a:ext cx="59062" cy="63027"/>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4" name="Rectangle 26"/>
              <p:cNvSpPr>
                <a:spLocks noChangeArrowheads="1"/>
              </p:cNvSpPr>
              <p:nvPr/>
            </p:nvSpPr>
            <p:spPr bwMode="auto">
              <a:xfrm>
                <a:off x="5490557" y="5428110"/>
                <a:ext cx="135624" cy="1565968"/>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6" name="Rectangle 27"/>
              <p:cNvSpPr>
                <a:spLocks noChangeArrowheads="1"/>
              </p:cNvSpPr>
              <p:nvPr/>
            </p:nvSpPr>
            <p:spPr bwMode="auto">
              <a:xfrm>
                <a:off x="5490557" y="5428110"/>
                <a:ext cx="135624" cy="156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7" name="Freeform 28"/>
              <p:cNvSpPr>
                <a:spLocks/>
              </p:cNvSpPr>
              <p:nvPr/>
            </p:nvSpPr>
            <p:spPr bwMode="auto">
              <a:xfrm>
                <a:off x="5626182" y="5432959"/>
                <a:ext cx="82445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chemeClr val="accent5">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8" name="Freeform 29"/>
              <p:cNvSpPr>
                <a:spLocks/>
              </p:cNvSpPr>
              <p:nvPr/>
            </p:nvSpPr>
            <p:spPr bwMode="auto">
              <a:xfrm>
                <a:off x="5626182" y="5432959"/>
                <a:ext cx="79843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9" name="Rectangle 30"/>
              <p:cNvSpPr>
                <a:spLocks noChangeArrowheads="1"/>
              </p:cNvSpPr>
              <p:nvPr/>
            </p:nvSpPr>
            <p:spPr bwMode="auto">
              <a:xfrm>
                <a:off x="5726806"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ectangle 31"/>
              <p:cNvSpPr>
                <a:spLocks noChangeArrowheads="1"/>
              </p:cNvSpPr>
              <p:nvPr/>
            </p:nvSpPr>
            <p:spPr bwMode="auto">
              <a:xfrm>
                <a:off x="5898525"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2" name="Rectangle 32"/>
              <p:cNvSpPr>
                <a:spLocks noChangeArrowheads="1"/>
              </p:cNvSpPr>
              <p:nvPr/>
            </p:nvSpPr>
            <p:spPr bwMode="auto">
              <a:xfrm>
                <a:off x="5898525"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3" name="Rectangle 33"/>
              <p:cNvSpPr>
                <a:spLocks noChangeArrowheads="1"/>
              </p:cNvSpPr>
              <p:nvPr/>
            </p:nvSpPr>
            <p:spPr bwMode="auto">
              <a:xfrm>
                <a:off x="6070242"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5" name="Rectangle 34"/>
              <p:cNvSpPr>
                <a:spLocks noChangeArrowheads="1"/>
              </p:cNvSpPr>
              <p:nvPr/>
            </p:nvSpPr>
            <p:spPr bwMode="auto">
              <a:xfrm>
                <a:off x="6070242"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6" name="Rectangle 35"/>
              <p:cNvSpPr>
                <a:spLocks noChangeArrowheads="1"/>
              </p:cNvSpPr>
              <p:nvPr/>
            </p:nvSpPr>
            <p:spPr bwMode="auto">
              <a:xfrm>
                <a:off x="6235397"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7" name="Rectangle 36"/>
              <p:cNvSpPr>
                <a:spLocks noChangeArrowheads="1"/>
              </p:cNvSpPr>
              <p:nvPr/>
            </p:nvSpPr>
            <p:spPr bwMode="auto">
              <a:xfrm>
                <a:off x="6235397"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8" name="Rectangle 37"/>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9" name="Rectangle 38"/>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0" name="Rectangle 39"/>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1" name="Rectangle 40"/>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2" name="Rectangle 41"/>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3" name="Rectangle 42"/>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4" name="Rectangle 43"/>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5" name="Rectangle 44"/>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6" name="Rectangle 45"/>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7" name="Rectangle 46"/>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8" name="Rectangle 47"/>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9" name="Rectangle 48"/>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0" name="Rectangle 49"/>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1" name="Rectangle 50"/>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2" name="Rectangle 51"/>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3" name="Rectangle 52"/>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4" name="Rectangle 53"/>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5" name="Rectangle 54"/>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6" name="Rectangle 55"/>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7" name="Rectangle 56"/>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8" name="Rectangle 57"/>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9" name="Rectangle 58"/>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0" name="Rectangle 59"/>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1" name="Rectangle 60"/>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2" name="Rectangle 61"/>
              <p:cNvSpPr>
                <a:spLocks noChangeArrowheads="1"/>
              </p:cNvSpPr>
              <p:nvPr/>
            </p:nvSpPr>
            <p:spPr bwMode="auto">
              <a:xfrm>
                <a:off x="5501496" y="5385447"/>
                <a:ext cx="952650" cy="4751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3" name="Rectangle 62"/>
              <p:cNvSpPr>
                <a:spLocks noChangeArrowheads="1"/>
              </p:cNvSpPr>
              <p:nvPr/>
            </p:nvSpPr>
            <p:spPr bwMode="auto">
              <a:xfrm>
                <a:off x="5501496" y="5359267"/>
                <a:ext cx="952650" cy="47513"/>
              </a:xfrm>
              <a:prstGeom prst="rect">
                <a:avLst/>
              </a:prstGeom>
              <a:solidFill>
                <a:schemeClr val="accent5"/>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4" name="Freeform 63"/>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5" name="Freeform 64"/>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6" name="Freeform 65"/>
              <p:cNvSpPr>
                <a:spLocks noEditPoints="1"/>
              </p:cNvSpPr>
              <p:nvPr/>
            </p:nvSpPr>
            <p:spPr bwMode="auto">
              <a:xfrm>
                <a:off x="5626182" y="5627857"/>
                <a:ext cx="82445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chemeClr val="accent5"/>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66"/>
              <p:cNvSpPr>
                <a:spLocks noEditPoints="1"/>
              </p:cNvSpPr>
              <p:nvPr/>
            </p:nvSpPr>
            <p:spPr bwMode="auto">
              <a:xfrm>
                <a:off x="5626182" y="5627857"/>
                <a:ext cx="79843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8" name="Freeform 67"/>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9" name="Freeform 68"/>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0" name="Freeform 69"/>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Freeform 70"/>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2" name="Rectangle 71"/>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3" name="Rectangle 72"/>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4" name="Rectangle 73"/>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5" name="Rectangle 74"/>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6" name="Rectangle 75"/>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7" name="Rectangle 76"/>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8" name="Rectangle 77"/>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9" name="Rectangle 78"/>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0" name="Rectangle 79"/>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1" name="Rectangle 80"/>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ectangle 81"/>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3" name="Rectangle 82"/>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4" name="Rectangle 83"/>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5" name="Rectangle 84"/>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6" name="Rectangle 85"/>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7" name="Rectangle 86"/>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8" name="Rectangle 87"/>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9" name="Rectangle 88"/>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0" name="Rectangle 89"/>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1" name="Rectangle 90"/>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2" name="Rectangle 91"/>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3" name="Rectangle 92"/>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4" name="Rectangle 93"/>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5" name="Rectangle 94"/>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6" name="Rectangle 95"/>
              <p:cNvSpPr>
                <a:spLocks noChangeArrowheads="1"/>
              </p:cNvSpPr>
              <p:nvPr/>
            </p:nvSpPr>
            <p:spPr bwMode="auto">
              <a:xfrm>
                <a:off x="4709625" y="4770696"/>
                <a:ext cx="881557" cy="2223383"/>
              </a:xfrm>
              <a:prstGeom prst="rect">
                <a:avLst/>
              </a:prstGeom>
              <a:solidFill>
                <a:srgbClr val="007A3D"/>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7" name="Rectangle 96"/>
              <p:cNvSpPr>
                <a:spLocks noChangeArrowheads="1"/>
              </p:cNvSpPr>
              <p:nvPr/>
            </p:nvSpPr>
            <p:spPr bwMode="auto">
              <a:xfrm>
                <a:off x="4709625" y="4770696"/>
                <a:ext cx="881557" cy="222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8" name="Freeform 97"/>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00CC6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9" name="Freeform 98"/>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0" name="Rectangle 99"/>
              <p:cNvSpPr>
                <a:spLocks noChangeArrowheads="1"/>
              </p:cNvSpPr>
              <p:nvPr/>
            </p:nvSpPr>
            <p:spPr bwMode="auto">
              <a:xfrm>
                <a:off x="4584939" y="4764878"/>
                <a:ext cx="124687" cy="2229201"/>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1" name="Rectangle 100"/>
              <p:cNvSpPr>
                <a:spLocks noChangeArrowheads="1"/>
              </p:cNvSpPr>
              <p:nvPr/>
            </p:nvSpPr>
            <p:spPr bwMode="auto">
              <a:xfrm>
                <a:off x="4560877" y="4723183"/>
                <a:ext cx="1065306" cy="47513"/>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2" name="Rectangle 101"/>
              <p:cNvSpPr>
                <a:spLocks noChangeArrowheads="1"/>
              </p:cNvSpPr>
              <p:nvPr/>
            </p:nvSpPr>
            <p:spPr bwMode="auto">
              <a:xfrm>
                <a:off x="4560877" y="4697003"/>
                <a:ext cx="1065306" cy="47513"/>
              </a:xfrm>
              <a:prstGeom prst="rect">
                <a:avLst/>
              </a:prstGeom>
              <a:solidFill>
                <a:srgbClr val="00CC6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3" name="Rectangle 102"/>
              <p:cNvSpPr>
                <a:spLocks noChangeArrowheads="1"/>
              </p:cNvSpPr>
              <p:nvPr/>
            </p:nvSpPr>
            <p:spPr bwMode="auto">
              <a:xfrm>
                <a:off x="4839780"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4" name="Rectangle 103"/>
              <p:cNvSpPr>
                <a:spLocks noChangeArrowheads="1"/>
              </p:cNvSpPr>
              <p:nvPr/>
            </p:nvSpPr>
            <p:spPr bwMode="auto">
              <a:xfrm>
                <a:off x="5022436"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5" name="Rectangle 104"/>
              <p:cNvSpPr>
                <a:spLocks noChangeArrowheads="1"/>
              </p:cNvSpPr>
              <p:nvPr/>
            </p:nvSpPr>
            <p:spPr bwMode="auto">
              <a:xfrm>
                <a:off x="5206185"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6" name="Rectangle 105"/>
              <p:cNvSpPr>
                <a:spLocks noChangeArrowheads="1"/>
              </p:cNvSpPr>
              <p:nvPr/>
            </p:nvSpPr>
            <p:spPr bwMode="auto">
              <a:xfrm>
                <a:off x="5389934"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7" name="Rectangle 106"/>
              <p:cNvSpPr>
                <a:spLocks noChangeArrowheads="1"/>
              </p:cNvSpPr>
              <p:nvPr/>
            </p:nvSpPr>
            <p:spPr bwMode="auto">
              <a:xfrm>
                <a:off x="4839780"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8" name="Rectangle 107"/>
              <p:cNvSpPr>
                <a:spLocks noChangeArrowheads="1"/>
              </p:cNvSpPr>
              <p:nvPr/>
            </p:nvSpPr>
            <p:spPr bwMode="auto">
              <a:xfrm>
                <a:off x="5022436"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9" name="Rectangle 108"/>
              <p:cNvSpPr>
                <a:spLocks noChangeArrowheads="1"/>
              </p:cNvSpPr>
              <p:nvPr/>
            </p:nvSpPr>
            <p:spPr bwMode="auto">
              <a:xfrm>
                <a:off x="5206185"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0" name="Rectangle 109"/>
              <p:cNvSpPr>
                <a:spLocks noChangeArrowheads="1"/>
              </p:cNvSpPr>
              <p:nvPr/>
            </p:nvSpPr>
            <p:spPr bwMode="auto">
              <a:xfrm>
                <a:off x="5389934"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1" name="Rectangle 110"/>
              <p:cNvSpPr>
                <a:spLocks noChangeArrowheads="1"/>
              </p:cNvSpPr>
              <p:nvPr/>
            </p:nvSpPr>
            <p:spPr bwMode="auto">
              <a:xfrm>
                <a:off x="4839780"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2" name="Rectangle 111"/>
              <p:cNvSpPr>
                <a:spLocks noChangeArrowheads="1"/>
              </p:cNvSpPr>
              <p:nvPr/>
            </p:nvSpPr>
            <p:spPr bwMode="auto">
              <a:xfrm>
                <a:off x="5022436"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3" name="Rectangle 112"/>
              <p:cNvSpPr>
                <a:spLocks noChangeArrowheads="1"/>
              </p:cNvSpPr>
              <p:nvPr/>
            </p:nvSpPr>
            <p:spPr bwMode="auto">
              <a:xfrm>
                <a:off x="5206185"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4" name="Rectangle 113"/>
              <p:cNvSpPr>
                <a:spLocks noChangeArrowheads="1"/>
              </p:cNvSpPr>
              <p:nvPr/>
            </p:nvSpPr>
            <p:spPr bwMode="auto">
              <a:xfrm>
                <a:off x="5389934"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5" name="Rectangle 114"/>
              <p:cNvSpPr>
                <a:spLocks noChangeArrowheads="1"/>
              </p:cNvSpPr>
              <p:nvPr/>
            </p:nvSpPr>
            <p:spPr bwMode="auto">
              <a:xfrm>
                <a:off x="4839780"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6" name="Rectangle 115"/>
              <p:cNvSpPr>
                <a:spLocks noChangeArrowheads="1"/>
              </p:cNvSpPr>
              <p:nvPr/>
            </p:nvSpPr>
            <p:spPr bwMode="auto">
              <a:xfrm>
                <a:off x="5022436"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7" name="Rectangle 116"/>
              <p:cNvSpPr>
                <a:spLocks noChangeArrowheads="1"/>
              </p:cNvSpPr>
              <p:nvPr/>
            </p:nvSpPr>
            <p:spPr bwMode="auto">
              <a:xfrm>
                <a:off x="5206185"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8" name="Rectangle 117"/>
              <p:cNvSpPr>
                <a:spLocks noChangeArrowheads="1"/>
              </p:cNvSpPr>
              <p:nvPr/>
            </p:nvSpPr>
            <p:spPr bwMode="auto">
              <a:xfrm>
                <a:off x="5389934"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9" name="Rectangle 118"/>
              <p:cNvSpPr>
                <a:spLocks noChangeArrowheads="1"/>
              </p:cNvSpPr>
              <p:nvPr/>
            </p:nvSpPr>
            <p:spPr bwMode="auto">
              <a:xfrm>
                <a:off x="4839780"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0" name="Rectangle 119"/>
              <p:cNvSpPr>
                <a:spLocks noChangeArrowheads="1"/>
              </p:cNvSpPr>
              <p:nvPr/>
            </p:nvSpPr>
            <p:spPr bwMode="auto">
              <a:xfrm>
                <a:off x="5022436"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1" name="Rectangle 120"/>
              <p:cNvSpPr>
                <a:spLocks noChangeArrowheads="1"/>
              </p:cNvSpPr>
              <p:nvPr/>
            </p:nvSpPr>
            <p:spPr bwMode="auto">
              <a:xfrm>
                <a:off x="5206185"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2" name="Rectangle 121"/>
              <p:cNvSpPr>
                <a:spLocks noChangeArrowheads="1"/>
              </p:cNvSpPr>
              <p:nvPr/>
            </p:nvSpPr>
            <p:spPr bwMode="auto">
              <a:xfrm>
                <a:off x="5389934"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3" name="Rectangle 122"/>
              <p:cNvSpPr>
                <a:spLocks noChangeArrowheads="1"/>
              </p:cNvSpPr>
              <p:nvPr/>
            </p:nvSpPr>
            <p:spPr bwMode="auto">
              <a:xfrm>
                <a:off x="4839780"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4" name="Rectangle 123"/>
              <p:cNvSpPr>
                <a:spLocks noChangeArrowheads="1"/>
              </p:cNvSpPr>
              <p:nvPr/>
            </p:nvSpPr>
            <p:spPr bwMode="auto">
              <a:xfrm>
                <a:off x="5022436"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5" name="Rectangle 124"/>
              <p:cNvSpPr>
                <a:spLocks noChangeArrowheads="1"/>
              </p:cNvSpPr>
              <p:nvPr/>
            </p:nvSpPr>
            <p:spPr bwMode="auto">
              <a:xfrm>
                <a:off x="5206185"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6" name="Rectangle 125"/>
              <p:cNvSpPr>
                <a:spLocks noChangeArrowheads="1"/>
              </p:cNvSpPr>
              <p:nvPr/>
            </p:nvSpPr>
            <p:spPr bwMode="auto">
              <a:xfrm>
                <a:off x="5389934"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12" name="Group 311"/>
            <p:cNvGrpSpPr/>
            <p:nvPr/>
          </p:nvGrpSpPr>
          <p:grpSpPr>
            <a:xfrm>
              <a:off x="7413281" y="5753909"/>
              <a:ext cx="1016318" cy="1240170"/>
              <a:chOff x="7413281" y="5753909"/>
              <a:chExt cx="1016318" cy="1240170"/>
            </a:xfrm>
          </p:grpSpPr>
          <p:sp>
            <p:nvSpPr>
              <p:cNvPr id="183" name="Rectangle 10"/>
              <p:cNvSpPr>
                <a:spLocks noChangeArrowheads="1"/>
              </p:cNvSpPr>
              <p:nvPr/>
            </p:nvSpPr>
            <p:spPr bwMode="auto">
              <a:xfrm>
                <a:off x="7944044" y="6324523"/>
                <a:ext cx="31705" cy="34028"/>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4" name="Rectangle 11"/>
              <p:cNvSpPr>
                <a:spLocks noChangeArrowheads="1"/>
              </p:cNvSpPr>
              <p:nvPr/>
            </p:nvSpPr>
            <p:spPr bwMode="auto">
              <a:xfrm>
                <a:off x="7944044" y="6324523"/>
                <a:ext cx="31705" cy="3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5" name="Rectangle 21"/>
              <p:cNvSpPr>
                <a:spLocks noChangeArrowheads="1"/>
              </p:cNvSpPr>
              <p:nvPr/>
            </p:nvSpPr>
            <p:spPr bwMode="auto">
              <a:xfrm>
                <a:off x="7912340" y="5881642"/>
                <a:ext cx="31705" cy="34028"/>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6" name="Freeform 22"/>
              <p:cNvSpPr>
                <a:spLocks/>
              </p:cNvSpPr>
              <p:nvPr/>
            </p:nvSpPr>
            <p:spPr bwMode="auto">
              <a:xfrm>
                <a:off x="7912340" y="5881642"/>
                <a:ext cx="31705" cy="34028"/>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7" name="Rectangle 26"/>
              <p:cNvSpPr>
                <a:spLocks noChangeArrowheads="1"/>
              </p:cNvSpPr>
              <p:nvPr/>
            </p:nvSpPr>
            <p:spPr bwMode="auto">
              <a:xfrm>
                <a:off x="7912339" y="6148627"/>
                <a:ext cx="72804" cy="84545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8" name="Rectangle 27"/>
              <p:cNvSpPr>
                <a:spLocks noChangeArrowheads="1"/>
              </p:cNvSpPr>
              <p:nvPr/>
            </p:nvSpPr>
            <p:spPr bwMode="auto">
              <a:xfrm>
                <a:off x="7912339" y="6148627"/>
                <a:ext cx="72804" cy="84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9" name="Freeform 28"/>
              <p:cNvSpPr>
                <a:spLocks/>
              </p:cNvSpPr>
              <p:nvPr/>
            </p:nvSpPr>
            <p:spPr bwMode="auto">
              <a:xfrm>
                <a:off x="7985143" y="6151245"/>
                <a:ext cx="444456"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3C1A5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0" name="Freeform 29"/>
              <p:cNvSpPr>
                <a:spLocks/>
              </p:cNvSpPr>
              <p:nvPr/>
            </p:nvSpPr>
            <p:spPr bwMode="auto">
              <a:xfrm>
                <a:off x="7985143" y="6151245"/>
                <a:ext cx="428604"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1" name="Rectangle 30"/>
              <p:cNvSpPr>
                <a:spLocks noChangeArrowheads="1"/>
              </p:cNvSpPr>
              <p:nvPr/>
            </p:nvSpPr>
            <p:spPr bwMode="auto">
              <a:xfrm>
                <a:off x="8039159" y="6213541"/>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2" name="Rectangle 31"/>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3" name="Rectangle 32"/>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4" name="Rectangle 33"/>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5" name="Rectangle 34"/>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6" name="Rectangle 35"/>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7" name="Rectangle 36"/>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8" name="Rectangle 37"/>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9" name="Rectangle 38"/>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0" name="Rectangle 39"/>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1" name="Rectangle 40"/>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2" name="Rectangle 41"/>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3" name="Rectangle 42"/>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4" name="Rectangle 43"/>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5" name="Rectangle 44"/>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6" name="Rectangle 45"/>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7" name="Rectangle 46"/>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8" name="Rectangle 47"/>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9" name="Rectangle 48"/>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0" name="Rectangle 49"/>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1" name="Rectangle 50"/>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2" name="Rectangle 51"/>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3" name="Rectangle 52"/>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4" name="Rectangle 53"/>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5" name="Rectangle 54"/>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6" name="Rectangle 55"/>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7" name="Rectangle 56"/>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8" name="Rectangle 57"/>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9" name="Rectangle 58"/>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0" name="Rectangle 59"/>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1" name="Rectangle 60"/>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2" name="Rectangle 61"/>
              <p:cNvSpPr>
                <a:spLocks noChangeArrowheads="1"/>
              </p:cNvSpPr>
              <p:nvPr/>
            </p:nvSpPr>
            <p:spPr bwMode="auto">
              <a:xfrm>
                <a:off x="7918211" y="6125593"/>
                <a:ext cx="511388" cy="2565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3" name="Rectangle 62"/>
              <p:cNvSpPr>
                <a:spLocks noChangeArrowheads="1"/>
              </p:cNvSpPr>
              <p:nvPr/>
            </p:nvSpPr>
            <p:spPr bwMode="auto">
              <a:xfrm>
                <a:off x="7918211" y="6111459"/>
                <a:ext cx="511388" cy="25652"/>
              </a:xfrm>
              <a:prstGeom prst="rect">
                <a:avLst/>
              </a:prstGeom>
              <a:solidFill>
                <a:srgbClr val="3C1A5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4" name="Freeform 63"/>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5" name="Freeform 64"/>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6" name="Freeform 65"/>
              <p:cNvSpPr>
                <a:spLocks noEditPoints="1"/>
              </p:cNvSpPr>
              <p:nvPr/>
            </p:nvSpPr>
            <p:spPr bwMode="auto">
              <a:xfrm>
                <a:off x="7985143" y="6256469"/>
                <a:ext cx="444456"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5A278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7" name="Freeform 66"/>
              <p:cNvSpPr>
                <a:spLocks noEditPoints="1"/>
              </p:cNvSpPr>
              <p:nvPr/>
            </p:nvSpPr>
            <p:spPr bwMode="auto">
              <a:xfrm>
                <a:off x="7985143" y="6256469"/>
                <a:ext cx="428604"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8" name="Freeform 67"/>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9" name="Freeform 68"/>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0" name="Freeform 69"/>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1" name="Freeform 70"/>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2" name="Rectangle 71"/>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3" name="Rectangle 72"/>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4" name="Rectangle 73"/>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5" name="Rectangle 74"/>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6" name="Rectangle 75"/>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7" name="Rectangle 76"/>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8" name="Rectangle 77"/>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9" name="Rectangle 78"/>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0" name="Rectangle 79"/>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1" name="Rectangle 80"/>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2" name="Rectangle 81"/>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3" name="Rectangle 82"/>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4" name="Rectangle 83"/>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5" name="Rectangle 84"/>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6" name="Rectangle 85"/>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7" name="Rectangle 86"/>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8" name="Rectangle 87"/>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9" name="Rectangle 88"/>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0" name="Rectangle 89"/>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1" name="Rectangle 90"/>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2" name="Rectangle 91"/>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3" name="Rectangle 92"/>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4" name="Rectangle 93"/>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5" name="Rectangle 94"/>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6" name="Rectangle 95"/>
              <p:cNvSpPr>
                <a:spLocks noChangeArrowheads="1"/>
              </p:cNvSpPr>
              <p:nvPr/>
            </p:nvSpPr>
            <p:spPr bwMode="auto">
              <a:xfrm>
                <a:off x="7493130" y="5793695"/>
                <a:ext cx="473225" cy="1200384"/>
              </a:xfrm>
              <a:prstGeom prst="rect">
                <a:avLst/>
              </a:prstGeom>
              <a:solidFill>
                <a:srgbClr val="E27C0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7" name="Rectangle 96"/>
              <p:cNvSpPr>
                <a:spLocks noChangeArrowheads="1"/>
              </p:cNvSpPr>
              <p:nvPr/>
            </p:nvSpPr>
            <p:spPr bwMode="auto">
              <a:xfrm>
                <a:off x="7493130" y="5793695"/>
                <a:ext cx="473225" cy="120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8" name="Freeform 97"/>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chemeClr val="accent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9" name="Freeform 98"/>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0" name="Rectangle 99"/>
              <p:cNvSpPr>
                <a:spLocks noChangeArrowheads="1"/>
              </p:cNvSpPr>
              <p:nvPr/>
            </p:nvSpPr>
            <p:spPr bwMode="auto">
              <a:xfrm>
                <a:off x="7426197" y="5790554"/>
                <a:ext cx="66932" cy="1203525"/>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1" name="Rectangle 100"/>
              <p:cNvSpPr>
                <a:spLocks noChangeArrowheads="1"/>
              </p:cNvSpPr>
              <p:nvPr/>
            </p:nvSpPr>
            <p:spPr bwMode="auto">
              <a:xfrm>
                <a:off x="7413281" y="5768043"/>
                <a:ext cx="571862" cy="25652"/>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2" name="Rectangle 101"/>
              <p:cNvSpPr>
                <a:spLocks noChangeArrowheads="1"/>
              </p:cNvSpPr>
              <p:nvPr/>
            </p:nvSpPr>
            <p:spPr bwMode="auto">
              <a:xfrm>
                <a:off x="7413281" y="5753909"/>
                <a:ext cx="571862" cy="25652"/>
              </a:xfrm>
              <a:prstGeom prst="rect">
                <a:avLst/>
              </a:prstGeom>
              <a:solidFill>
                <a:schemeClr val="accent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3" name="Rectangle 102"/>
              <p:cNvSpPr>
                <a:spLocks noChangeArrowheads="1"/>
              </p:cNvSpPr>
              <p:nvPr/>
            </p:nvSpPr>
            <p:spPr bwMode="auto">
              <a:xfrm>
                <a:off x="7562998"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4" name="Rectangle 103"/>
              <p:cNvSpPr>
                <a:spLocks noChangeArrowheads="1"/>
              </p:cNvSpPr>
              <p:nvPr/>
            </p:nvSpPr>
            <p:spPr bwMode="auto">
              <a:xfrm>
                <a:off x="7661049"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5" name="Rectangle 104"/>
              <p:cNvSpPr>
                <a:spLocks noChangeArrowheads="1"/>
              </p:cNvSpPr>
              <p:nvPr/>
            </p:nvSpPr>
            <p:spPr bwMode="auto">
              <a:xfrm>
                <a:off x="7759686"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6" name="Rectangle 105"/>
              <p:cNvSpPr>
                <a:spLocks noChangeArrowheads="1"/>
              </p:cNvSpPr>
              <p:nvPr/>
            </p:nvSpPr>
            <p:spPr bwMode="auto">
              <a:xfrm>
                <a:off x="7858324"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7" name="Rectangle 106"/>
              <p:cNvSpPr>
                <a:spLocks noChangeArrowheads="1"/>
              </p:cNvSpPr>
              <p:nvPr/>
            </p:nvSpPr>
            <p:spPr bwMode="auto">
              <a:xfrm>
                <a:off x="7562998"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8" name="Rectangle 107"/>
              <p:cNvSpPr>
                <a:spLocks noChangeArrowheads="1"/>
              </p:cNvSpPr>
              <p:nvPr/>
            </p:nvSpPr>
            <p:spPr bwMode="auto">
              <a:xfrm>
                <a:off x="7661049"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9" name="Rectangle 108"/>
              <p:cNvSpPr>
                <a:spLocks noChangeArrowheads="1"/>
              </p:cNvSpPr>
              <p:nvPr/>
            </p:nvSpPr>
            <p:spPr bwMode="auto">
              <a:xfrm>
                <a:off x="7759686"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0" name="Rectangle 109"/>
              <p:cNvSpPr>
                <a:spLocks noChangeArrowheads="1"/>
              </p:cNvSpPr>
              <p:nvPr/>
            </p:nvSpPr>
            <p:spPr bwMode="auto">
              <a:xfrm>
                <a:off x="7858324"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1" name="Rectangle 110"/>
              <p:cNvSpPr>
                <a:spLocks noChangeArrowheads="1"/>
              </p:cNvSpPr>
              <p:nvPr/>
            </p:nvSpPr>
            <p:spPr bwMode="auto">
              <a:xfrm>
                <a:off x="7562998"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2" name="Rectangle 111"/>
              <p:cNvSpPr>
                <a:spLocks noChangeArrowheads="1"/>
              </p:cNvSpPr>
              <p:nvPr/>
            </p:nvSpPr>
            <p:spPr bwMode="auto">
              <a:xfrm>
                <a:off x="7661049"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3" name="Rectangle 112"/>
              <p:cNvSpPr>
                <a:spLocks noChangeArrowheads="1"/>
              </p:cNvSpPr>
              <p:nvPr/>
            </p:nvSpPr>
            <p:spPr bwMode="auto">
              <a:xfrm>
                <a:off x="7759686"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4" name="Rectangle 113"/>
              <p:cNvSpPr>
                <a:spLocks noChangeArrowheads="1"/>
              </p:cNvSpPr>
              <p:nvPr/>
            </p:nvSpPr>
            <p:spPr bwMode="auto">
              <a:xfrm>
                <a:off x="7858324"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5" name="Rectangle 114"/>
              <p:cNvSpPr>
                <a:spLocks noChangeArrowheads="1"/>
              </p:cNvSpPr>
              <p:nvPr/>
            </p:nvSpPr>
            <p:spPr bwMode="auto">
              <a:xfrm>
                <a:off x="7562998"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6" name="Rectangle 115"/>
              <p:cNvSpPr>
                <a:spLocks noChangeArrowheads="1"/>
              </p:cNvSpPr>
              <p:nvPr/>
            </p:nvSpPr>
            <p:spPr bwMode="auto">
              <a:xfrm>
                <a:off x="7661049"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7" name="Rectangle 116"/>
              <p:cNvSpPr>
                <a:spLocks noChangeArrowheads="1"/>
              </p:cNvSpPr>
              <p:nvPr/>
            </p:nvSpPr>
            <p:spPr bwMode="auto">
              <a:xfrm>
                <a:off x="7759686"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8" name="Rectangle 117"/>
              <p:cNvSpPr>
                <a:spLocks noChangeArrowheads="1"/>
              </p:cNvSpPr>
              <p:nvPr/>
            </p:nvSpPr>
            <p:spPr bwMode="auto">
              <a:xfrm>
                <a:off x="7858324"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9" name="Rectangle 118"/>
              <p:cNvSpPr>
                <a:spLocks noChangeArrowheads="1"/>
              </p:cNvSpPr>
              <p:nvPr/>
            </p:nvSpPr>
            <p:spPr bwMode="auto">
              <a:xfrm>
                <a:off x="7562998"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0" name="Rectangle 119"/>
              <p:cNvSpPr>
                <a:spLocks noChangeArrowheads="1"/>
              </p:cNvSpPr>
              <p:nvPr/>
            </p:nvSpPr>
            <p:spPr bwMode="auto">
              <a:xfrm>
                <a:off x="7661049"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1" name="Rectangle 120"/>
              <p:cNvSpPr>
                <a:spLocks noChangeArrowheads="1"/>
              </p:cNvSpPr>
              <p:nvPr/>
            </p:nvSpPr>
            <p:spPr bwMode="auto">
              <a:xfrm>
                <a:off x="7759686"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2" name="Rectangle 121"/>
              <p:cNvSpPr>
                <a:spLocks noChangeArrowheads="1"/>
              </p:cNvSpPr>
              <p:nvPr/>
            </p:nvSpPr>
            <p:spPr bwMode="auto">
              <a:xfrm>
                <a:off x="7858324"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3" name="Rectangle 122"/>
              <p:cNvSpPr>
                <a:spLocks noChangeArrowheads="1"/>
              </p:cNvSpPr>
              <p:nvPr/>
            </p:nvSpPr>
            <p:spPr bwMode="auto">
              <a:xfrm>
                <a:off x="7562998"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4" name="Rectangle 123"/>
              <p:cNvSpPr>
                <a:spLocks noChangeArrowheads="1"/>
              </p:cNvSpPr>
              <p:nvPr/>
            </p:nvSpPr>
            <p:spPr bwMode="auto">
              <a:xfrm>
                <a:off x="7661049"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5" name="Rectangle 124"/>
              <p:cNvSpPr>
                <a:spLocks noChangeArrowheads="1"/>
              </p:cNvSpPr>
              <p:nvPr/>
            </p:nvSpPr>
            <p:spPr bwMode="auto">
              <a:xfrm>
                <a:off x="7759686"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6" name="Rectangle 125"/>
              <p:cNvSpPr>
                <a:spLocks noChangeArrowheads="1"/>
              </p:cNvSpPr>
              <p:nvPr/>
            </p:nvSpPr>
            <p:spPr bwMode="auto">
              <a:xfrm>
                <a:off x="7858324"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7" name="Group 36"/>
            <p:cNvGrpSpPr/>
            <p:nvPr/>
          </p:nvGrpSpPr>
          <p:grpSpPr>
            <a:xfrm>
              <a:off x="5126657" y="4150384"/>
              <a:ext cx="437130" cy="439398"/>
              <a:chOff x="5659515" y="4044160"/>
              <a:chExt cx="490973" cy="493520"/>
            </a:xfrm>
          </p:grpSpPr>
          <p:sp>
            <p:nvSpPr>
              <p:cNvPr id="35" name="Isosceles Triangle 34"/>
              <p:cNvSpPr/>
              <p:nvPr/>
            </p:nvSpPr>
            <p:spPr bwMode="auto">
              <a:xfrm>
                <a:off x="5671871" y="4091298"/>
                <a:ext cx="460452" cy="396941"/>
              </a:xfrm>
              <a:prstGeom prst="triangle">
                <a:avLst/>
              </a:prstGeom>
              <a:noFill/>
              <a:ln w="381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4" name="Oval 33"/>
              <p:cNvSpPr/>
              <p:nvPr/>
            </p:nvSpPr>
            <p:spPr bwMode="auto">
              <a:xfrm>
                <a:off x="5833170" y="4044160"/>
                <a:ext cx="144651" cy="144651"/>
              </a:xfrm>
              <a:prstGeom prst="ellipse">
                <a:avLst/>
              </a:prstGeom>
              <a:solidFill>
                <a:schemeClr val="tx1"/>
              </a:solidFill>
              <a:ln w="381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89" name="Oval 288"/>
              <p:cNvSpPr/>
              <p:nvPr/>
            </p:nvSpPr>
            <p:spPr bwMode="auto">
              <a:xfrm>
                <a:off x="5659515" y="4393029"/>
                <a:ext cx="144651" cy="144651"/>
              </a:xfrm>
              <a:prstGeom prst="ellipse">
                <a:avLst/>
              </a:prstGeom>
              <a:solidFill>
                <a:schemeClr val="tx1"/>
              </a:solidFill>
              <a:ln w="381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90" name="Oval 289"/>
              <p:cNvSpPr/>
              <p:nvPr/>
            </p:nvSpPr>
            <p:spPr bwMode="auto">
              <a:xfrm>
                <a:off x="6005837" y="4393029"/>
                <a:ext cx="144651" cy="144651"/>
              </a:xfrm>
              <a:prstGeom prst="ellipse">
                <a:avLst/>
              </a:prstGeom>
              <a:solidFill>
                <a:schemeClr val="tx1"/>
              </a:solidFill>
              <a:ln w="381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grpSp>
        <p:nvGrpSpPr>
          <p:cNvPr id="46" name="Group 45"/>
          <p:cNvGrpSpPr/>
          <p:nvPr/>
        </p:nvGrpSpPr>
        <p:grpSpPr>
          <a:xfrm>
            <a:off x="7388975" y="4054360"/>
            <a:ext cx="507999" cy="244654"/>
            <a:chOff x="2378075" y="1646238"/>
            <a:chExt cx="7680325" cy="3698875"/>
          </a:xfrm>
        </p:grpSpPr>
        <p:sp>
          <p:nvSpPr>
            <p:cNvPr id="41" name="Freeform 5"/>
            <p:cNvSpPr>
              <a:spLocks/>
            </p:cNvSpPr>
            <p:nvPr/>
          </p:nvSpPr>
          <p:spPr bwMode="auto">
            <a:xfrm>
              <a:off x="2378075" y="1646238"/>
              <a:ext cx="1854200" cy="3698875"/>
            </a:xfrm>
            <a:custGeom>
              <a:avLst/>
              <a:gdLst>
                <a:gd name="T0" fmla="*/ 1168 w 1168"/>
                <a:gd name="T1" fmla="*/ 1857 h 2330"/>
                <a:gd name="T2" fmla="*/ 474 w 1168"/>
                <a:gd name="T3" fmla="*/ 1164 h 2330"/>
                <a:gd name="T4" fmla="*/ 1168 w 1168"/>
                <a:gd name="T5" fmla="*/ 477 h 2330"/>
                <a:gd name="T6" fmla="*/ 1168 w 1168"/>
                <a:gd name="T7" fmla="*/ 0 h 2330"/>
                <a:gd name="T8" fmla="*/ 0 w 1168"/>
                <a:gd name="T9" fmla="*/ 1164 h 2330"/>
                <a:gd name="T10" fmla="*/ 1168 w 1168"/>
                <a:gd name="T11" fmla="*/ 2330 h 2330"/>
                <a:gd name="T12" fmla="*/ 1168 w 1168"/>
                <a:gd name="T13" fmla="*/ 1857 h 2330"/>
                <a:gd name="T14" fmla="*/ 1168 w 1168"/>
                <a:gd name="T15" fmla="*/ 1857 h 2330"/>
                <a:gd name="T16" fmla="*/ 1168 w 1168"/>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8" h="2330">
                  <a:moveTo>
                    <a:pt x="1168" y="1857"/>
                  </a:moveTo>
                  <a:lnTo>
                    <a:pt x="474" y="1164"/>
                  </a:lnTo>
                  <a:lnTo>
                    <a:pt x="1168" y="477"/>
                  </a:lnTo>
                  <a:lnTo>
                    <a:pt x="1168" y="0"/>
                  </a:lnTo>
                  <a:lnTo>
                    <a:pt x="0" y="1164"/>
                  </a:lnTo>
                  <a:lnTo>
                    <a:pt x="1168" y="2330"/>
                  </a:lnTo>
                  <a:lnTo>
                    <a:pt x="1168" y="1857"/>
                  </a:lnTo>
                  <a:lnTo>
                    <a:pt x="1168" y="1857"/>
                  </a:lnTo>
                  <a:lnTo>
                    <a:pt x="1168" y="185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Freeform 6"/>
            <p:cNvSpPr>
              <a:spLocks/>
            </p:cNvSpPr>
            <p:nvPr/>
          </p:nvSpPr>
          <p:spPr bwMode="auto">
            <a:xfrm>
              <a:off x="8223250" y="1646238"/>
              <a:ext cx="1835150" cy="3698875"/>
            </a:xfrm>
            <a:custGeom>
              <a:avLst/>
              <a:gdLst>
                <a:gd name="T0" fmla="*/ 0 w 1156"/>
                <a:gd name="T1" fmla="*/ 1857 h 2330"/>
                <a:gd name="T2" fmla="*/ 686 w 1156"/>
                <a:gd name="T3" fmla="*/ 1164 h 2330"/>
                <a:gd name="T4" fmla="*/ 0 w 1156"/>
                <a:gd name="T5" fmla="*/ 477 h 2330"/>
                <a:gd name="T6" fmla="*/ 0 w 1156"/>
                <a:gd name="T7" fmla="*/ 0 h 2330"/>
                <a:gd name="T8" fmla="*/ 1156 w 1156"/>
                <a:gd name="T9" fmla="*/ 1164 h 2330"/>
                <a:gd name="T10" fmla="*/ 0 w 1156"/>
                <a:gd name="T11" fmla="*/ 2330 h 2330"/>
                <a:gd name="T12" fmla="*/ 0 w 1156"/>
                <a:gd name="T13" fmla="*/ 1857 h 2330"/>
                <a:gd name="T14" fmla="*/ 0 w 1156"/>
                <a:gd name="T15" fmla="*/ 1857 h 2330"/>
                <a:gd name="T16" fmla="*/ 0 w 1156"/>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6" h="2330">
                  <a:moveTo>
                    <a:pt x="0" y="1857"/>
                  </a:moveTo>
                  <a:lnTo>
                    <a:pt x="686" y="1164"/>
                  </a:lnTo>
                  <a:lnTo>
                    <a:pt x="0" y="477"/>
                  </a:lnTo>
                  <a:lnTo>
                    <a:pt x="0" y="0"/>
                  </a:lnTo>
                  <a:lnTo>
                    <a:pt x="1156" y="1164"/>
                  </a:lnTo>
                  <a:lnTo>
                    <a:pt x="0" y="2330"/>
                  </a:lnTo>
                  <a:lnTo>
                    <a:pt x="0" y="1857"/>
                  </a:lnTo>
                  <a:lnTo>
                    <a:pt x="0" y="1857"/>
                  </a:lnTo>
                  <a:lnTo>
                    <a:pt x="0" y="185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Oval 7"/>
            <p:cNvSpPr>
              <a:spLocks noChangeArrowheads="1"/>
            </p:cNvSpPr>
            <p:nvPr/>
          </p:nvSpPr>
          <p:spPr bwMode="auto">
            <a:xfrm>
              <a:off x="4373563" y="3070226"/>
              <a:ext cx="847725" cy="850900"/>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Oval 8"/>
            <p:cNvSpPr>
              <a:spLocks noChangeArrowheads="1"/>
            </p:cNvSpPr>
            <p:nvPr/>
          </p:nvSpPr>
          <p:spPr bwMode="auto">
            <a:xfrm>
              <a:off x="5794375" y="3070226"/>
              <a:ext cx="850900" cy="850900"/>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Oval 9"/>
            <p:cNvSpPr>
              <a:spLocks noChangeArrowheads="1"/>
            </p:cNvSpPr>
            <p:nvPr/>
          </p:nvSpPr>
          <p:spPr bwMode="auto">
            <a:xfrm>
              <a:off x="7215188" y="3070226"/>
              <a:ext cx="850900" cy="850900"/>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0" name="Group 49"/>
          <p:cNvGrpSpPr/>
          <p:nvPr/>
        </p:nvGrpSpPr>
        <p:grpSpPr>
          <a:xfrm>
            <a:off x="5643180" y="4014075"/>
            <a:ext cx="395007" cy="1090983"/>
            <a:chOff x="5803969" y="4083421"/>
            <a:chExt cx="402928" cy="1112859"/>
          </a:xfrm>
        </p:grpSpPr>
        <p:sp>
          <p:nvSpPr>
            <p:cNvPr id="292" name="Freeform 5"/>
            <p:cNvSpPr>
              <a:spLocks/>
            </p:cNvSpPr>
            <p:nvPr/>
          </p:nvSpPr>
          <p:spPr bwMode="auto">
            <a:xfrm rot="5400000">
              <a:off x="5904442" y="3982948"/>
              <a:ext cx="201982" cy="402927"/>
            </a:xfrm>
            <a:custGeom>
              <a:avLst/>
              <a:gdLst>
                <a:gd name="T0" fmla="*/ 1168 w 1168"/>
                <a:gd name="T1" fmla="*/ 1857 h 2330"/>
                <a:gd name="T2" fmla="*/ 474 w 1168"/>
                <a:gd name="T3" fmla="*/ 1164 h 2330"/>
                <a:gd name="T4" fmla="*/ 1168 w 1168"/>
                <a:gd name="T5" fmla="*/ 477 h 2330"/>
                <a:gd name="T6" fmla="*/ 1168 w 1168"/>
                <a:gd name="T7" fmla="*/ 0 h 2330"/>
                <a:gd name="T8" fmla="*/ 0 w 1168"/>
                <a:gd name="T9" fmla="*/ 1164 h 2330"/>
                <a:gd name="T10" fmla="*/ 1168 w 1168"/>
                <a:gd name="T11" fmla="*/ 2330 h 2330"/>
                <a:gd name="T12" fmla="*/ 1168 w 1168"/>
                <a:gd name="T13" fmla="*/ 1857 h 2330"/>
                <a:gd name="T14" fmla="*/ 1168 w 1168"/>
                <a:gd name="T15" fmla="*/ 1857 h 2330"/>
                <a:gd name="T16" fmla="*/ 1168 w 1168"/>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8" h="2330">
                  <a:moveTo>
                    <a:pt x="1168" y="1857"/>
                  </a:moveTo>
                  <a:lnTo>
                    <a:pt x="474" y="1164"/>
                  </a:lnTo>
                  <a:lnTo>
                    <a:pt x="1168" y="477"/>
                  </a:lnTo>
                  <a:lnTo>
                    <a:pt x="1168" y="0"/>
                  </a:lnTo>
                  <a:lnTo>
                    <a:pt x="0" y="1164"/>
                  </a:lnTo>
                  <a:lnTo>
                    <a:pt x="1168" y="2330"/>
                  </a:lnTo>
                  <a:lnTo>
                    <a:pt x="1168" y="1857"/>
                  </a:lnTo>
                  <a:lnTo>
                    <a:pt x="1168" y="1857"/>
                  </a:lnTo>
                  <a:lnTo>
                    <a:pt x="1168" y="185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3" name="Freeform 6"/>
            <p:cNvSpPr>
              <a:spLocks/>
            </p:cNvSpPr>
            <p:nvPr/>
          </p:nvSpPr>
          <p:spPr bwMode="auto">
            <a:xfrm rot="5400000">
              <a:off x="5905480" y="4894863"/>
              <a:ext cx="199907" cy="402927"/>
            </a:xfrm>
            <a:custGeom>
              <a:avLst/>
              <a:gdLst>
                <a:gd name="T0" fmla="*/ 0 w 1156"/>
                <a:gd name="T1" fmla="*/ 1857 h 2330"/>
                <a:gd name="T2" fmla="*/ 686 w 1156"/>
                <a:gd name="T3" fmla="*/ 1164 h 2330"/>
                <a:gd name="T4" fmla="*/ 0 w 1156"/>
                <a:gd name="T5" fmla="*/ 477 h 2330"/>
                <a:gd name="T6" fmla="*/ 0 w 1156"/>
                <a:gd name="T7" fmla="*/ 0 h 2330"/>
                <a:gd name="T8" fmla="*/ 1156 w 1156"/>
                <a:gd name="T9" fmla="*/ 1164 h 2330"/>
                <a:gd name="T10" fmla="*/ 0 w 1156"/>
                <a:gd name="T11" fmla="*/ 2330 h 2330"/>
                <a:gd name="T12" fmla="*/ 0 w 1156"/>
                <a:gd name="T13" fmla="*/ 1857 h 2330"/>
                <a:gd name="T14" fmla="*/ 0 w 1156"/>
                <a:gd name="T15" fmla="*/ 1857 h 2330"/>
                <a:gd name="T16" fmla="*/ 0 w 1156"/>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6" h="2330">
                  <a:moveTo>
                    <a:pt x="0" y="1857"/>
                  </a:moveTo>
                  <a:lnTo>
                    <a:pt x="686" y="1164"/>
                  </a:lnTo>
                  <a:lnTo>
                    <a:pt x="0" y="477"/>
                  </a:lnTo>
                  <a:lnTo>
                    <a:pt x="0" y="0"/>
                  </a:lnTo>
                  <a:lnTo>
                    <a:pt x="1156" y="1164"/>
                  </a:lnTo>
                  <a:lnTo>
                    <a:pt x="0" y="2330"/>
                  </a:lnTo>
                  <a:lnTo>
                    <a:pt x="0" y="1857"/>
                  </a:lnTo>
                  <a:lnTo>
                    <a:pt x="0" y="1857"/>
                  </a:lnTo>
                  <a:lnTo>
                    <a:pt x="0" y="185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49" name="Group 48"/>
            <p:cNvGrpSpPr/>
            <p:nvPr/>
          </p:nvGrpSpPr>
          <p:grpSpPr>
            <a:xfrm>
              <a:off x="5959087" y="4288647"/>
              <a:ext cx="92692" cy="707628"/>
              <a:chOff x="5956710" y="4332543"/>
              <a:chExt cx="92692" cy="707628"/>
            </a:xfrm>
          </p:grpSpPr>
          <p:sp>
            <p:nvSpPr>
              <p:cNvPr id="294" name="Oval 7"/>
              <p:cNvSpPr>
                <a:spLocks noChangeArrowheads="1"/>
              </p:cNvSpPr>
              <p:nvPr/>
            </p:nvSpPr>
            <p:spPr bwMode="auto">
              <a:xfrm rot="5400000">
                <a:off x="5956884" y="4332370"/>
                <a:ext cx="92345" cy="92691"/>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5" name="Oval 8"/>
              <p:cNvSpPr>
                <a:spLocks noChangeArrowheads="1"/>
              </p:cNvSpPr>
              <p:nvPr/>
            </p:nvSpPr>
            <p:spPr bwMode="auto">
              <a:xfrm rot="5400000">
                <a:off x="5956711" y="4486104"/>
                <a:ext cx="92690" cy="92691"/>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6" name="Oval 9"/>
              <p:cNvSpPr>
                <a:spLocks noChangeArrowheads="1"/>
              </p:cNvSpPr>
              <p:nvPr/>
            </p:nvSpPr>
            <p:spPr bwMode="auto">
              <a:xfrm rot="5400000">
                <a:off x="5956711" y="4640011"/>
                <a:ext cx="92690" cy="92691"/>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9" name="Oval 7"/>
              <p:cNvSpPr>
                <a:spLocks noChangeArrowheads="1"/>
              </p:cNvSpPr>
              <p:nvPr/>
            </p:nvSpPr>
            <p:spPr bwMode="auto">
              <a:xfrm rot="5400000">
                <a:off x="5956884" y="4793746"/>
                <a:ext cx="92345" cy="92691"/>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0" name="Oval 8"/>
              <p:cNvSpPr>
                <a:spLocks noChangeArrowheads="1"/>
              </p:cNvSpPr>
              <p:nvPr/>
            </p:nvSpPr>
            <p:spPr bwMode="auto">
              <a:xfrm rot="5400000">
                <a:off x="5956711" y="4947480"/>
                <a:ext cx="92690" cy="92691"/>
              </a:xfrm>
              <a:prstGeom prst="ellipse">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1227673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750"/>
                                        <p:tgtEl>
                                          <p:spTgt spid="61"/>
                                        </p:tgtEl>
                                      </p:cBhvr>
                                    </p:animEffect>
                                  </p:childTnLst>
                                </p:cTn>
                              </p:par>
                              <p:par>
                                <p:cTn id="8" presetID="63" presetClass="path" presetSubtype="0" decel="100000" fill="hold" grpId="1" nodeType="withEffect">
                                  <p:stCondLst>
                                    <p:cond delay="0"/>
                                  </p:stCondLst>
                                  <p:childTnLst>
                                    <p:animMotion origin="layout" path="M -4.69747E-7 -3.23196E-6 L 0.27393 -3.23196E-6 " pathEditMode="relative" rAng="0" ptsTypes="AA">
                                      <p:cBhvr>
                                        <p:cTn id="9" dur="750" spd="-100000" fill="hold"/>
                                        <p:tgtEl>
                                          <p:spTgt spid="61"/>
                                        </p:tgtEl>
                                        <p:attrNameLst>
                                          <p:attrName>ppt_x</p:attrName>
                                          <p:attrName>ppt_y</p:attrName>
                                        </p:attrNameLst>
                                      </p:cBhvr>
                                      <p:rCtr x="13697"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800"/>
                                        <p:tgtEl>
                                          <p:spTgt spid="53"/>
                                        </p:tgtEl>
                                      </p:cBhvr>
                                    </p:animEffect>
                                  </p:childTnLst>
                                </p:cTn>
                              </p:par>
                              <p:par>
                                <p:cTn id="15" presetID="35" presetClass="path" presetSubtype="0" decel="100000" fill="hold" nodeType="withEffect">
                                  <p:stCondLst>
                                    <p:cond delay="0"/>
                                  </p:stCondLst>
                                  <p:childTnLst>
                                    <p:animMotion origin="layout" path="M 1.66454E-6 2.40581E-6 L -0.31912 2.40581E-6 " pathEditMode="relative" rAng="0" ptsTypes="AA">
                                      <p:cBhvr>
                                        <p:cTn id="16" dur="800" spd="-100000" fill="hold"/>
                                        <p:tgtEl>
                                          <p:spTgt spid="53"/>
                                        </p:tgtEl>
                                        <p:attrNameLst>
                                          <p:attrName>ppt_x</p:attrName>
                                          <p:attrName>ppt_y</p:attrName>
                                        </p:attrNameLst>
                                      </p:cBhvr>
                                      <p:rCtr x="-15956" y="0"/>
                                    </p:animMotion>
                                  </p:childTnLst>
                                </p:cTn>
                              </p:par>
                            </p:childTnLst>
                          </p:cTn>
                        </p:par>
                        <p:par>
                          <p:cTn id="17" fill="hold">
                            <p:stCondLst>
                              <p:cond delay="800"/>
                            </p:stCondLst>
                            <p:childTnLst>
                              <p:par>
                                <p:cTn id="18" presetID="22" presetClass="entr" presetSubtype="8" fill="hold" nodeType="after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50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800"/>
                                        <p:tgtEl>
                                          <p:spTgt spid="63"/>
                                        </p:tgtEl>
                                      </p:cBhvr>
                                    </p:animEffect>
                                  </p:childTnLst>
                                </p:cTn>
                              </p:par>
                              <p:par>
                                <p:cTn id="26" presetID="42" presetClass="path" presetSubtype="0" decel="100000" fill="hold" grpId="1" nodeType="withEffect">
                                  <p:stCondLst>
                                    <p:cond delay="0"/>
                                  </p:stCondLst>
                                  <p:childTnLst>
                                    <p:animMotion origin="layout" path="M -8.7567E-7 3.13663E-6 L -8.7567E-7 0.4251 " pathEditMode="relative" rAng="0" ptsTypes="AA">
                                      <p:cBhvr>
                                        <p:cTn id="27" dur="750" spd="-100000" fill="hold"/>
                                        <p:tgtEl>
                                          <p:spTgt spid="63"/>
                                        </p:tgtEl>
                                        <p:attrNameLst>
                                          <p:attrName>ppt_x</p:attrName>
                                          <p:attrName>ppt_y</p:attrName>
                                        </p:attrNameLst>
                                      </p:cBhvr>
                                      <p:rCtr x="0" y="21244"/>
                                    </p:animMotion>
                                  </p:childTnLst>
                                </p:cTn>
                              </p:par>
                              <p:par>
                                <p:cTn id="28" presetID="16" presetClass="entr" presetSubtype="42" fill="hold" nodeType="with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barn(outHorizontal)">
                                      <p:cBhvr>
                                        <p:cTn id="30" dur="500"/>
                                        <p:tgtEl>
                                          <p:spTgt spid="50"/>
                                        </p:tgtEl>
                                      </p:cBhvr>
                                    </p:animEffect>
                                  </p:childTnLst>
                                </p:cTn>
                              </p:par>
                              <p:par>
                                <p:cTn id="31" presetID="16" presetClass="entr" presetSubtype="37"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barn(outVertical)">
                                      <p:cBhvr>
                                        <p:cTn id="33" dur="500"/>
                                        <p:tgtEl>
                                          <p:spTgt spid="46"/>
                                        </p:tgtEl>
                                      </p:cBhvr>
                                    </p:animEffect>
                                  </p:childTnLst>
                                </p:cTn>
                              </p:par>
                              <p:par>
                                <p:cTn id="34" presetID="22" presetClass="entr" presetSubtype="4" fill="hold" nodeType="withEffect">
                                  <p:stCondLst>
                                    <p:cond delay="0"/>
                                  </p:stCondLst>
                                  <p:childTnLst>
                                    <p:set>
                                      <p:cBhvr>
                                        <p:cTn id="35" dur="1" fill="hold">
                                          <p:stCondLst>
                                            <p:cond delay="0"/>
                                          </p:stCondLst>
                                        </p:cTn>
                                        <p:tgtEl>
                                          <p:spTgt spid="172"/>
                                        </p:tgtEl>
                                        <p:attrNameLst>
                                          <p:attrName>style.visibility</p:attrName>
                                        </p:attrNameLst>
                                      </p:cBhvr>
                                      <p:to>
                                        <p:strVal val="visible"/>
                                      </p:to>
                                    </p:set>
                                    <p:animEffect transition="in" filter="wipe(down)">
                                      <p:cBhvr>
                                        <p:cTn id="36" dur="750"/>
                                        <p:tgtEl>
                                          <p:spTgt spid="172"/>
                                        </p:tgtEl>
                                      </p:cBhvr>
                                    </p:animEffect>
                                  </p:childTnLst>
                                </p:cTn>
                              </p:par>
                              <p:par>
                                <p:cTn id="37" presetID="22" presetClass="entr" presetSubtype="1" fill="hold" nodeType="withEffect">
                                  <p:stCondLst>
                                    <p:cond delay="0"/>
                                  </p:stCondLst>
                                  <p:childTnLst>
                                    <p:set>
                                      <p:cBhvr>
                                        <p:cTn id="38" dur="1" fill="hold">
                                          <p:stCondLst>
                                            <p:cond delay="0"/>
                                          </p:stCondLst>
                                        </p:cTn>
                                        <p:tgtEl>
                                          <p:spTgt spid="171"/>
                                        </p:tgtEl>
                                        <p:attrNameLst>
                                          <p:attrName>style.visibility</p:attrName>
                                        </p:attrNameLst>
                                      </p:cBhvr>
                                      <p:to>
                                        <p:strVal val="visible"/>
                                      </p:to>
                                    </p:set>
                                    <p:animEffect transition="in" filter="wipe(up)">
                                      <p:cBhvr>
                                        <p:cTn id="39" dur="750"/>
                                        <p:tgtEl>
                                          <p:spTgt spid="171"/>
                                        </p:tgtEl>
                                      </p:cBhvr>
                                    </p:animEffect>
                                  </p:childTnLst>
                                </p:cTn>
                              </p:par>
                              <p:par>
                                <p:cTn id="40" presetID="2" presetClass="entr" presetSubtype="4"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additive="base">
                                        <p:cTn id="42" dur="500" fill="hold"/>
                                        <p:tgtEl>
                                          <p:spTgt spid="3"/>
                                        </p:tgtEl>
                                        <p:attrNameLst>
                                          <p:attrName>ppt_x</p:attrName>
                                        </p:attrNameLst>
                                      </p:cBhvr>
                                      <p:tavLst>
                                        <p:tav tm="0">
                                          <p:val>
                                            <p:strVal val="#ppt_x"/>
                                          </p:val>
                                        </p:tav>
                                        <p:tav tm="100000">
                                          <p:val>
                                            <p:strVal val="#ppt_x"/>
                                          </p:val>
                                        </p:tav>
                                      </p:tavLst>
                                    </p:anim>
                                    <p:anim calcmode="lin" valueType="num">
                                      <p:cBhvr additive="base">
                                        <p:cTn id="4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1" grpId="1"/>
      <p:bldP spid="63" grpId="0"/>
      <p:bldP spid="63"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70F04-E4B6-42F1-AA62-5AF2F58C8F85}"/>
              </a:ext>
            </a:extLst>
          </p:cNvPr>
          <p:cNvSpPr>
            <a:spLocks noGrp="1"/>
          </p:cNvSpPr>
          <p:nvPr>
            <p:ph type="title"/>
          </p:nvPr>
        </p:nvSpPr>
        <p:spPr/>
        <p:txBody>
          <a:bodyPr/>
          <a:lstStyle/>
          <a:p>
            <a:r>
              <a:rPr lang="en-US" dirty="0"/>
              <a:t>Azure Networking Services</a:t>
            </a:r>
          </a:p>
        </p:txBody>
      </p:sp>
      <p:sp>
        <p:nvSpPr>
          <p:cNvPr id="3" name="Text Placeholder 2">
            <a:extLst>
              <a:ext uri="{FF2B5EF4-FFF2-40B4-BE49-F238E27FC236}">
                <a16:creationId xmlns:a16="http://schemas.microsoft.com/office/drawing/2014/main" id="{F2A365AF-BEF3-4FAE-9126-C15F5222E4D6}"/>
              </a:ext>
            </a:extLst>
          </p:cNvPr>
          <p:cNvSpPr>
            <a:spLocks noGrp="1"/>
          </p:cNvSpPr>
          <p:nvPr>
            <p:ph type="body" sz="quarter" idx="10"/>
          </p:nvPr>
        </p:nvSpPr>
        <p:spPr>
          <a:xfrm>
            <a:off x="269303" y="1187644"/>
            <a:ext cx="11655078" cy="6116611"/>
          </a:xfrm>
        </p:spPr>
        <p:txBody>
          <a:bodyPr/>
          <a:lstStyle/>
          <a:p>
            <a:r>
              <a:rPr lang="en-US" dirty="0"/>
              <a:t>Virtual Networks</a:t>
            </a:r>
          </a:p>
          <a:p>
            <a:r>
              <a:rPr lang="en-US" dirty="0"/>
              <a:t>Network security groups (virtual firewall)</a:t>
            </a:r>
          </a:p>
          <a:p>
            <a:r>
              <a:rPr lang="en-US" dirty="0"/>
              <a:t>Load balancers</a:t>
            </a:r>
          </a:p>
          <a:p>
            <a:pPr lvl="1"/>
            <a:r>
              <a:rPr lang="en-US" dirty="0"/>
              <a:t>Traffic manager (DNS)</a:t>
            </a:r>
          </a:p>
          <a:p>
            <a:pPr lvl="1"/>
            <a:r>
              <a:rPr lang="en-US" dirty="0"/>
              <a:t>Azure Load Balancer (transport layer, NAT)</a:t>
            </a:r>
          </a:p>
          <a:p>
            <a:r>
              <a:rPr lang="en-US" dirty="0"/>
              <a:t>Application Gateway</a:t>
            </a:r>
          </a:p>
          <a:p>
            <a:r>
              <a:rPr lang="en-US" dirty="0"/>
              <a:t>Network gateways</a:t>
            </a:r>
          </a:p>
          <a:p>
            <a:pPr lvl="1"/>
            <a:r>
              <a:rPr lang="en-US" dirty="0"/>
              <a:t>VPNs </a:t>
            </a:r>
          </a:p>
          <a:p>
            <a:pPr lvl="1"/>
            <a:r>
              <a:rPr lang="en-US" dirty="0"/>
              <a:t>ExpressRoute</a:t>
            </a:r>
          </a:p>
          <a:p>
            <a:r>
              <a:rPr lang="en-US" dirty="0"/>
              <a:t>Route table (custom routes inside </a:t>
            </a:r>
            <a:r>
              <a:rPr lang="en-US" dirty="0" err="1"/>
              <a:t>vnet</a:t>
            </a:r>
            <a:r>
              <a:rPr lang="en-US" dirty="0"/>
              <a:t>)</a:t>
            </a:r>
          </a:p>
          <a:p>
            <a:endParaRPr lang="en-US" dirty="0"/>
          </a:p>
        </p:txBody>
      </p:sp>
    </p:spTree>
    <p:extLst>
      <p:ext uri="{BB962C8B-B14F-4D97-AF65-F5344CB8AC3E}">
        <p14:creationId xmlns:p14="http://schemas.microsoft.com/office/powerpoint/2010/main" val="44688567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Connectivity Options to Azure</a:t>
            </a:r>
          </a:p>
        </p:txBody>
      </p:sp>
      <p:sp>
        <p:nvSpPr>
          <p:cNvPr id="111" name="Rectangle 110" hidden="1"/>
          <p:cNvSpPr/>
          <p:nvPr/>
        </p:nvSpPr>
        <p:spPr bwMode="auto">
          <a:xfrm>
            <a:off x="3738503" y="4803399"/>
            <a:ext cx="3674886" cy="22989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3306" tIns="41654" rIns="83306" bIns="41654" numCol="1" rtlCol="0" anchor="ctr" anchorCtr="0" compatLnSpc="1">
            <a:prstTxWarp prst="textNoShape">
              <a:avLst/>
            </a:prstTxWarp>
          </a:bodyPr>
          <a:lstStyle/>
          <a:p>
            <a:pPr marL="0" marR="0" lvl="0" indent="0" algn="ctr" defTabSz="832789" rtl="0" eaLnBrk="1" fontAlgn="base" latinLnBrk="0" hangingPunct="1">
              <a:lnSpc>
                <a:spcPct val="100000"/>
              </a:lnSpc>
              <a:spcBef>
                <a:spcPct val="0"/>
              </a:spcBef>
              <a:spcAft>
                <a:spcPct val="0"/>
              </a:spcAft>
              <a:buClrTx/>
              <a:buSzTx/>
              <a:buFontTx/>
              <a:buNone/>
              <a:tabLst/>
              <a:defRPr/>
            </a:pPr>
            <a:endParaRPr kumimoji="0" lang="en-US" sz="262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8" name="Rectangle 14"/>
          <p:cNvSpPr/>
          <p:nvPr/>
        </p:nvSpPr>
        <p:spPr bwMode="auto">
          <a:xfrm>
            <a:off x="306591" y="1244223"/>
            <a:ext cx="1995168" cy="690735"/>
          </a:xfrm>
          <a:prstGeom prst="rect">
            <a:avLst/>
          </a:prstGeom>
          <a:solidFill>
            <a:schemeClr val="tx1">
              <a:lumMod val="50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3428" tIns="89642" rIns="89642" bIns="89642" numCol="1" rtlCol="0" anchor="ctr" anchorCtr="0" compatLnSpc="1">
            <a:prstTxWarp prst="textNoShape">
              <a:avLst/>
            </a:prstTxWarp>
          </a:bodyPr>
          <a:lstStyle/>
          <a:p>
            <a:pPr marL="0" marR="0" lvl="0" indent="0" algn="ctr" defTabSz="1218594" rtl="0"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Cloud</a:t>
            </a:r>
          </a:p>
        </p:txBody>
      </p:sp>
      <p:sp>
        <p:nvSpPr>
          <p:cNvPr id="109" name="Rectangle 17"/>
          <p:cNvSpPr/>
          <p:nvPr/>
        </p:nvSpPr>
        <p:spPr bwMode="auto">
          <a:xfrm>
            <a:off x="5770736" y="1244223"/>
            <a:ext cx="1977508" cy="690735"/>
          </a:xfrm>
          <a:prstGeom prst="rect">
            <a:avLst/>
          </a:prstGeom>
          <a:solidFill>
            <a:schemeClr val="tx1">
              <a:lumMod val="50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3428" tIns="89642" rIns="89642" bIns="89642" numCol="1" rtlCol="0" anchor="ctr" anchorCtr="0" compatLnSpc="1">
            <a:prstTxWarp prst="textNoShape">
              <a:avLst/>
            </a:prstTxWarp>
          </a:bodyPr>
          <a:lstStyle/>
          <a:p>
            <a:pPr marL="0" marR="0" lvl="0" indent="0" algn="ctr" defTabSz="1218594" rtl="0"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Customer</a:t>
            </a:r>
          </a:p>
        </p:txBody>
      </p:sp>
      <p:sp>
        <p:nvSpPr>
          <p:cNvPr id="110" name="Rectangle 109"/>
          <p:cNvSpPr/>
          <p:nvPr/>
        </p:nvSpPr>
        <p:spPr bwMode="auto">
          <a:xfrm>
            <a:off x="7781194" y="1244223"/>
            <a:ext cx="3462508" cy="690735"/>
          </a:xfrm>
          <a:prstGeom prst="rect">
            <a:avLst/>
          </a:prstGeom>
          <a:solidFill>
            <a:schemeClr val="tx1">
              <a:lumMod val="50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3428" tIns="89642" rIns="89642" bIns="89642" numCol="1" rtlCol="0" anchor="ctr" anchorCtr="0" compatLnSpc="1">
            <a:prstTxWarp prst="textNoShape">
              <a:avLst/>
            </a:prstTxWarp>
          </a:bodyPr>
          <a:lstStyle/>
          <a:p>
            <a:pPr marL="0" marR="0" lvl="0" indent="0" algn="l" defTabSz="1218594" rtl="0"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Segment and workloads</a:t>
            </a:r>
          </a:p>
        </p:txBody>
      </p:sp>
      <p:grpSp>
        <p:nvGrpSpPr>
          <p:cNvPr id="7" name="Group 6"/>
          <p:cNvGrpSpPr/>
          <p:nvPr/>
        </p:nvGrpSpPr>
        <p:grpSpPr>
          <a:xfrm>
            <a:off x="306591" y="4171389"/>
            <a:ext cx="10937110" cy="1204548"/>
            <a:chOff x="312738" y="4254537"/>
            <a:chExt cx="11156422" cy="1228702"/>
          </a:xfrm>
        </p:grpSpPr>
        <p:grpSp>
          <p:nvGrpSpPr>
            <p:cNvPr id="6" name="Group 5"/>
            <p:cNvGrpSpPr/>
            <p:nvPr/>
          </p:nvGrpSpPr>
          <p:grpSpPr>
            <a:xfrm>
              <a:off x="312738" y="4353320"/>
              <a:ext cx="11156422" cy="1100878"/>
              <a:chOff x="312738" y="4315336"/>
              <a:chExt cx="11156422" cy="1100878"/>
            </a:xfrm>
          </p:grpSpPr>
          <p:sp>
            <p:nvSpPr>
              <p:cNvPr id="50" name="Rectangle 49"/>
              <p:cNvSpPr/>
              <p:nvPr/>
            </p:nvSpPr>
            <p:spPr>
              <a:xfrm>
                <a:off x="312738" y="4315336"/>
                <a:ext cx="11156422" cy="11008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53" name="Freeform 52"/>
              <p:cNvSpPr/>
              <p:nvPr/>
            </p:nvSpPr>
            <p:spPr>
              <a:xfrm rot="5400000">
                <a:off x="6341213" y="3839364"/>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3"/>
                  </a:buBlip>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54" name="Freeform 53"/>
              <p:cNvSpPr/>
              <p:nvPr/>
            </p:nvSpPr>
            <p:spPr>
              <a:xfrm rot="5400000">
                <a:off x="788716" y="3839364"/>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3"/>
                  </a:buBlip>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nvGrpSpPr>
              <p:cNvPr id="55" name="Group 54"/>
              <p:cNvGrpSpPr/>
              <p:nvPr/>
            </p:nvGrpSpPr>
            <p:grpSpPr>
              <a:xfrm>
                <a:off x="881372" y="4344939"/>
                <a:ext cx="549467" cy="750287"/>
                <a:chOff x="5293615" y="2178868"/>
                <a:chExt cx="1189325" cy="1488408"/>
              </a:xfrm>
            </p:grpSpPr>
            <p:pic>
              <p:nvPicPr>
                <p:cNvPr id="77" name="Picture 2"/>
                <p:cNvPicPr>
                  <a:picLocks noChangeAspect="1" noChangeArrowheads="1"/>
                </p:cNvPicPr>
                <p:nvPr/>
              </p:nvPicPr>
              <p:blipFill>
                <a:blip r:embed="rId4"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78" name="Isosceles Triangle 77"/>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cxnSp>
            <p:nvCxnSpPr>
              <p:cNvPr id="70" name="Straight Connector 69"/>
              <p:cNvCxnSpPr/>
              <p:nvPr/>
            </p:nvCxnSpPr>
            <p:spPr>
              <a:xfrm flipH="1">
                <a:off x="2204323" y="4868888"/>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865437" y="4593996"/>
                <a:ext cx="2534410" cy="566285"/>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Secure site-to-site </a:t>
                </a:r>
              </a:p>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VPN connectivity</a:t>
                </a:r>
              </a:p>
            </p:txBody>
          </p:sp>
          <p:cxnSp>
            <p:nvCxnSpPr>
              <p:cNvPr id="72" name="Straight Connector 71"/>
              <p:cNvCxnSpPr/>
              <p:nvPr/>
            </p:nvCxnSpPr>
            <p:spPr>
              <a:xfrm>
                <a:off x="5151437" y="4868888"/>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15" name="Rectangle 77"/>
              <p:cNvSpPr/>
              <p:nvPr/>
            </p:nvSpPr>
            <p:spPr>
              <a:xfrm>
                <a:off x="7937222" y="4317275"/>
                <a:ext cx="3208600" cy="689420"/>
              </a:xfrm>
              <a:prstGeom prst="rect">
                <a:avLst/>
              </a:prstGeom>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SMB, Enterprises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Connect to Azure compute</a:t>
                </a:r>
              </a:p>
            </p:txBody>
          </p:sp>
          <p:sp>
            <p:nvSpPr>
              <p:cNvPr id="59" name="Freeform 539"/>
              <p:cNvSpPr>
                <a:spLocks noChangeAspect="1"/>
              </p:cNvSpPr>
              <p:nvPr/>
            </p:nvSpPr>
            <p:spPr bwMode="auto">
              <a:xfrm>
                <a:off x="1181338" y="489549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pic>
          <p:nvPicPr>
            <p:cNvPr id="67" name="Picture 2"/>
            <p:cNvPicPr>
              <a:picLocks noChangeAspect="1" noChangeArrowheads="1"/>
            </p:cNvPicPr>
            <p:nvPr/>
          </p:nvPicPr>
          <p:blipFill>
            <a:blip r:embed="rId4" cstate="print">
              <a:lum bright="100000" contrast="100000"/>
            </a:blip>
            <a:srcRect/>
            <a:stretch>
              <a:fillRect/>
            </a:stretch>
          </p:blipFill>
          <p:spPr bwMode="auto">
            <a:xfrm>
              <a:off x="6440934" y="4254537"/>
              <a:ext cx="1005739" cy="1228702"/>
            </a:xfrm>
            <a:prstGeom prst="rect">
              <a:avLst/>
            </a:prstGeom>
            <a:noFill/>
            <a:ln w="9525">
              <a:noFill/>
              <a:miter lim="800000"/>
              <a:headEnd/>
              <a:tailEnd/>
            </a:ln>
            <a:effectLst/>
          </p:spPr>
        </p:pic>
      </p:grpSp>
      <p:grpSp>
        <p:nvGrpSpPr>
          <p:cNvPr id="5" name="Group 4"/>
          <p:cNvGrpSpPr/>
          <p:nvPr/>
        </p:nvGrpSpPr>
        <p:grpSpPr>
          <a:xfrm>
            <a:off x="306591" y="3138946"/>
            <a:ext cx="10937110" cy="1105721"/>
            <a:chOff x="312738" y="3159809"/>
            <a:chExt cx="11156422" cy="1127893"/>
          </a:xfrm>
        </p:grpSpPr>
        <p:sp>
          <p:nvSpPr>
            <p:cNvPr id="51" name="Rectangle 50"/>
            <p:cNvSpPr/>
            <p:nvPr/>
          </p:nvSpPr>
          <p:spPr>
            <a:xfrm>
              <a:off x="312738" y="3159817"/>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nvGrpSpPr>
            <p:cNvPr id="95" name="Group 94"/>
            <p:cNvGrpSpPr/>
            <p:nvPr/>
          </p:nvGrpSpPr>
          <p:grpSpPr>
            <a:xfrm>
              <a:off x="312739" y="3159809"/>
              <a:ext cx="7604838" cy="1127893"/>
              <a:chOff x="2916922" y="5310943"/>
              <a:chExt cx="8816693" cy="980720"/>
            </a:xfrm>
          </p:grpSpPr>
          <p:sp>
            <p:nvSpPr>
              <p:cNvPr id="98" name="Freeform 97"/>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3"/>
                  </a:buBlip>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101" name="Freeform 100"/>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3"/>
                  </a:buBlip>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pic>
            <p:nvPicPr>
              <p:cNvPr id="103" name="Picture 6" descr="\\magnum\Projects\Microsoft\Cloud Power FY12\Design\Icons\PNGs\Server_2.png"/>
              <p:cNvPicPr>
                <a:picLocks noChangeAspect="1" noChangeArrowheads="1"/>
              </p:cNvPicPr>
              <p:nvPr/>
            </p:nvPicPr>
            <p:blipFill>
              <a:blip r:embed="rId5" cstate="print">
                <a:lum bright="100000"/>
              </a:blip>
              <a:srcRect/>
              <a:stretch>
                <a:fillRect/>
              </a:stretch>
            </p:blipFill>
            <p:spPr bwMode="auto">
              <a:xfrm>
                <a:off x="10053562" y="5310943"/>
                <a:ext cx="980722" cy="980720"/>
              </a:xfrm>
              <a:prstGeom prst="rect">
                <a:avLst/>
              </a:prstGeom>
              <a:noFill/>
            </p:spPr>
          </p:pic>
          <p:sp>
            <p:nvSpPr>
              <p:cNvPr id="104" name="Rectangle 103"/>
              <p:cNvSpPr/>
              <p:nvPr/>
            </p:nvSpPr>
            <p:spPr>
              <a:xfrm>
                <a:off x="5853434" y="5535541"/>
                <a:ext cx="2938276" cy="492393"/>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Secure point-to-site connectivity</a:t>
                </a:r>
                <a:endParaRPr kumimoji="0" lang="en-US" sz="1176"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endParaRPr>
              </a:p>
            </p:txBody>
          </p:sp>
          <p:cxnSp>
            <p:nvCxnSpPr>
              <p:cNvPr id="105" name="Straight Connector 104"/>
              <p:cNvCxnSpPr/>
              <p:nvPr/>
            </p:nvCxnSpPr>
            <p:spPr>
              <a:xfrm>
                <a:off x="8526682" y="5801304"/>
                <a:ext cx="1061437"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a:off x="5093172" y="5801304"/>
                <a:ext cx="110785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pic>
          <p:nvPicPr>
            <p:cNvPr id="96" name="Picture 2"/>
            <p:cNvPicPr>
              <a:picLocks noChangeAspect="1" noChangeArrowheads="1"/>
            </p:cNvPicPr>
            <p:nvPr/>
          </p:nvPicPr>
          <p:blipFill>
            <a:blip r:embed="rId4" cstate="print">
              <a:lum bright="100000" contrast="100000"/>
            </a:blip>
            <a:srcRect/>
            <a:stretch>
              <a:fillRect/>
            </a:stretch>
          </p:blipFill>
          <p:spPr bwMode="auto">
            <a:xfrm>
              <a:off x="881372" y="3165974"/>
              <a:ext cx="544413" cy="544270"/>
            </a:xfrm>
            <a:prstGeom prst="rect">
              <a:avLst/>
            </a:prstGeom>
            <a:noFill/>
            <a:ln w="9525">
              <a:noFill/>
              <a:miter lim="800000"/>
              <a:headEnd/>
              <a:tailEnd/>
            </a:ln>
            <a:effectLst/>
          </p:spPr>
        </p:pic>
        <p:sp>
          <p:nvSpPr>
            <p:cNvPr id="97" name="Isosceles Triangle 96"/>
            <p:cNvSpPr/>
            <p:nvPr/>
          </p:nvSpPr>
          <p:spPr bwMode="auto">
            <a:xfrm rot="9180217">
              <a:off x="1161880" y="3548661"/>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114" name="Rectangle 77"/>
            <p:cNvSpPr/>
            <p:nvPr/>
          </p:nvSpPr>
          <p:spPr>
            <a:xfrm>
              <a:off x="7937222" y="3160484"/>
              <a:ext cx="2908832" cy="1083374"/>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Developers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POC Efforts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Small scale deployments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Connect from anywhere</a:t>
              </a:r>
            </a:p>
          </p:txBody>
        </p:sp>
        <p:sp>
          <p:nvSpPr>
            <p:cNvPr id="57" name="Freeform 539"/>
            <p:cNvSpPr>
              <a:spLocks noChangeAspect="1"/>
            </p:cNvSpPr>
            <p:nvPr/>
          </p:nvSpPr>
          <p:spPr bwMode="auto">
            <a:xfrm>
              <a:off x="1181338" y="370647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grpSp>
        <p:nvGrpSpPr>
          <p:cNvPr id="3" name="Group 2"/>
          <p:cNvGrpSpPr/>
          <p:nvPr/>
        </p:nvGrpSpPr>
        <p:grpSpPr>
          <a:xfrm>
            <a:off x="306591" y="5371030"/>
            <a:ext cx="10937110" cy="1195458"/>
            <a:chOff x="312738" y="4914899"/>
            <a:chExt cx="11156422" cy="1219429"/>
          </a:xfrm>
        </p:grpSpPr>
        <p:sp>
          <p:nvSpPr>
            <p:cNvPr id="45" name="Rectangle 44"/>
            <p:cNvSpPr/>
            <p:nvPr/>
          </p:nvSpPr>
          <p:spPr>
            <a:xfrm>
              <a:off x="312738" y="4977547"/>
              <a:ext cx="11156422" cy="1089275"/>
            </a:xfrm>
            <a:prstGeom prst="rect">
              <a:avLst/>
            </a:prstGeom>
            <a:solidFill>
              <a:srgbClr val="0070C0"/>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w="76200">
                  <a:solidFill>
                    <a:srgbClr val="505050"/>
                  </a:solidFill>
                </a:ln>
                <a:solidFill>
                  <a:srgbClr val="FFFFFF"/>
                </a:solidFill>
                <a:effectLst/>
                <a:uLnTx/>
                <a:uFillTx/>
                <a:latin typeface="Segoe UI"/>
                <a:ea typeface="+mn-ea"/>
                <a:cs typeface="Segoe UI" panose="020B0502040204020203" pitchFamily="34" charset="0"/>
              </a:endParaRPr>
            </a:p>
          </p:txBody>
        </p:sp>
        <p:sp>
          <p:nvSpPr>
            <p:cNvPr id="46" name="Freeform 45"/>
            <p:cNvSpPr/>
            <p:nvPr/>
          </p:nvSpPr>
          <p:spPr>
            <a:xfrm rot="5400000">
              <a:off x="6349478" y="4492820"/>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3"/>
                </a:buBlip>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47" name="Freeform 46"/>
            <p:cNvSpPr/>
            <p:nvPr/>
          </p:nvSpPr>
          <p:spPr>
            <a:xfrm rot="5400000">
              <a:off x="796981" y="4492820"/>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3"/>
                </a:buBlip>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nvGrpSpPr>
            <p:cNvPr id="48" name="Group 47"/>
            <p:cNvGrpSpPr/>
            <p:nvPr/>
          </p:nvGrpSpPr>
          <p:grpSpPr>
            <a:xfrm>
              <a:off x="881372" y="5053813"/>
              <a:ext cx="549467" cy="750287"/>
              <a:chOff x="5293615" y="2293499"/>
              <a:chExt cx="1189325" cy="1488408"/>
            </a:xfrm>
          </p:grpSpPr>
          <p:pic>
            <p:nvPicPr>
              <p:cNvPr id="52" name="Picture 2"/>
              <p:cNvPicPr>
                <a:picLocks noChangeAspect="1" noChangeArrowheads="1"/>
              </p:cNvPicPr>
              <p:nvPr/>
            </p:nvPicPr>
            <p:blipFill>
              <a:blip r:embed="rId4"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58" name="Isosceles Triangle 57"/>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pic>
          <p:nvPicPr>
            <p:cNvPr id="61" name="Picture 2"/>
            <p:cNvPicPr>
              <a:picLocks noChangeAspect="1" noChangeArrowheads="1"/>
            </p:cNvPicPr>
            <p:nvPr/>
          </p:nvPicPr>
          <p:blipFill>
            <a:blip r:embed="rId4" cstate="print">
              <a:lum bright="100000" contrast="100000"/>
            </a:blip>
            <a:srcRect/>
            <a:stretch>
              <a:fillRect/>
            </a:stretch>
          </p:blipFill>
          <p:spPr bwMode="auto">
            <a:xfrm>
              <a:off x="6440934" y="4914899"/>
              <a:ext cx="1005739" cy="1219429"/>
            </a:xfrm>
            <a:prstGeom prst="rect">
              <a:avLst/>
            </a:prstGeom>
            <a:noFill/>
            <a:ln w="9525">
              <a:noFill/>
              <a:miter lim="800000"/>
              <a:headEnd/>
              <a:tailEnd/>
            </a:ln>
            <a:effectLst/>
          </p:spPr>
        </p:pic>
        <p:cxnSp>
          <p:nvCxnSpPr>
            <p:cNvPr id="62" name="Straight Connector 61"/>
            <p:cNvCxnSpPr/>
            <p:nvPr/>
          </p:nvCxnSpPr>
          <p:spPr>
            <a:xfrm flipH="1">
              <a:off x="2204323" y="5519978"/>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2865437" y="5249862"/>
              <a:ext cx="2543503" cy="566285"/>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120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ExpressRoute</a:t>
              </a:r>
              <a:r>
                <a:rPr kumimoji="0" lang="en-US" sz="1765"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 private connectivity</a:t>
              </a:r>
            </a:p>
          </p:txBody>
        </p:sp>
        <p:cxnSp>
          <p:nvCxnSpPr>
            <p:cNvPr id="64" name="Straight Connector 63"/>
            <p:cNvCxnSpPr/>
            <p:nvPr/>
          </p:nvCxnSpPr>
          <p:spPr>
            <a:xfrm>
              <a:off x="5151437" y="5519978"/>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65" name="Rectangle 77"/>
            <p:cNvSpPr/>
            <p:nvPr/>
          </p:nvSpPr>
          <p:spPr>
            <a:xfrm>
              <a:off x="7937222" y="4977545"/>
              <a:ext cx="3260024" cy="886397"/>
            </a:xfrm>
            <a:prstGeom prst="rect">
              <a:avLst/>
            </a:prstGeom>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SMB &amp; Enterprises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Connect to Microsoft services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Mission critical workloads</a:t>
              </a:r>
            </a:p>
          </p:txBody>
        </p:sp>
        <p:sp>
          <p:nvSpPr>
            <p:cNvPr id="66" name="Rectangle 65"/>
            <p:cNvSpPr/>
            <p:nvPr/>
          </p:nvSpPr>
          <p:spPr bwMode="auto">
            <a:xfrm>
              <a:off x="312738" y="4977545"/>
              <a:ext cx="11156422" cy="1089276"/>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2745" b="0" i="0" u="none" strike="noStrike" kern="1200" cap="none" spc="-49"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68" name="Freeform 539"/>
            <p:cNvSpPr>
              <a:spLocks noChangeAspect="1"/>
            </p:cNvSpPr>
            <p:nvPr/>
          </p:nvSpPr>
          <p:spPr bwMode="auto">
            <a:xfrm>
              <a:off x="1181338" y="5608663"/>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grpSp>
        <p:nvGrpSpPr>
          <p:cNvPr id="4" name="Group 3"/>
          <p:cNvGrpSpPr/>
          <p:nvPr/>
        </p:nvGrpSpPr>
        <p:grpSpPr>
          <a:xfrm>
            <a:off x="313333" y="2009661"/>
            <a:ext cx="10937110" cy="1105721"/>
            <a:chOff x="319615" y="1973262"/>
            <a:chExt cx="11156422" cy="1127893"/>
          </a:xfrm>
        </p:grpSpPr>
        <p:sp>
          <p:nvSpPr>
            <p:cNvPr id="49" name="Rectangle 48"/>
            <p:cNvSpPr/>
            <p:nvPr/>
          </p:nvSpPr>
          <p:spPr>
            <a:xfrm>
              <a:off x="319615" y="1973270"/>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nvGrpSpPr>
            <p:cNvPr id="56" name="Group 55"/>
            <p:cNvGrpSpPr/>
            <p:nvPr/>
          </p:nvGrpSpPr>
          <p:grpSpPr>
            <a:xfrm>
              <a:off x="319616" y="1973262"/>
              <a:ext cx="7604838" cy="1127893"/>
              <a:chOff x="2916922" y="5310943"/>
              <a:chExt cx="8816693" cy="980720"/>
            </a:xfrm>
          </p:grpSpPr>
          <p:sp>
            <p:nvSpPr>
              <p:cNvPr id="60" name="Freeform 59"/>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3"/>
                  </a:buBlip>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69" name="Freeform 68"/>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solidFill>
              <a:ln w="12700" cap="flat" cmpd="thickThin" algn="ctr">
                <a:noFill/>
                <a:prstDash val="solid"/>
              </a:ln>
              <a:effectLst/>
            </p:spPr>
            <p:txBody>
              <a:bodyPr lIns="2986723" tIns="37333" rIns="74665" bIns="37333" rtlCol="0" anchor="ctr"/>
              <a:lstStyle/>
              <a:p>
                <a:pPr marL="234914" marR="0" lvl="0" indent="-234914" algn="l" defTabSz="466572" rtl="0" eaLnBrk="1" fontAlgn="auto" latinLnBrk="0" hangingPunct="1">
                  <a:lnSpc>
                    <a:spcPct val="90000"/>
                  </a:lnSpc>
                  <a:spcBef>
                    <a:spcPct val="20000"/>
                  </a:spcBef>
                  <a:spcAft>
                    <a:spcPts val="0"/>
                  </a:spcAft>
                  <a:buClrTx/>
                  <a:buSzPct val="90000"/>
                  <a:buFontTx/>
                  <a:buBlip>
                    <a:blip r:embed="rId3"/>
                  </a:buBlip>
                  <a:tabLst/>
                  <a:defRPr/>
                </a:pPr>
                <a:endParaRPr kumimoji="0" lang="en-US" sz="2353"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pic>
            <p:nvPicPr>
              <p:cNvPr id="73" name="Picture 6" descr="\\magnum\Projects\Microsoft\Cloud Power FY12\Design\Icons\PNGs\Server_2.png"/>
              <p:cNvPicPr>
                <a:picLocks noChangeAspect="1" noChangeArrowheads="1"/>
              </p:cNvPicPr>
              <p:nvPr/>
            </p:nvPicPr>
            <p:blipFill>
              <a:blip r:embed="rId5" cstate="print">
                <a:lum bright="100000"/>
              </a:blip>
              <a:srcRect/>
              <a:stretch>
                <a:fillRect/>
              </a:stretch>
            </p:blipFill>
            <p:spPr bwMode="auto">
              <a:xfrm>
                <a:off x="10053562" y="5310943"/>
                <a:ext cx="980722" cy="980720"/>
              </a:xfrm>
              <a:prstGeom prst="rect">
                <a:avLst/>
              </a:prstGeom>
              <a:noFill/>
            </p:spPr>
          </p:pic>
          <p:sp>
            <p:nvSpPr>
              <p:cNvPr id="74" name="Rectangle 73"/>
              <p:cNvSpPr/>
              <p:nvPr/>
            </p:nvSpPr>
            <p:spPr>
              <a:xfrm>
                <a:off x="5853434" y="5708485"/>
                <a:ext cx="2938276" cy="299710"/>
              </a:xfrm>
              <a:prstGeom prst="rect">
                <a:avLst/>
              </a:prstGeom>
            </p:spPr>
            <p:txBody>
              <a:bodyPr wrap="square" lIns="119497" tIns="59750" rIns="119497" bIns="59750">
                <a:spAutoFit/>
              </a:bodyPr>
              <a:lstStyle/>
              <a:p>
                <a:pPr marL="0" marR="0" lvl="0" indent="0" algn="ctr" defTabSz="466650" rtl="0" eaLnBrk="1" fontAlgn="base" latinLnBrk="0" hangingPunct="1">
                  <a:lnSpc>
                    <a:spcPct val="8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Internet Connectivity</a:t>
                </a:r>
                <a:endParaRPr kumimoji="0" lang="en-US" sz="1176"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endParaRPr>
              </a:p>
            </p:txBody>
          </p:sp>
          <p:cxnSp>
            <p:nvCxnSpPr>
              <p:cNvPr id="75" name="Straight Connector 74"/>
              <p:cNvCxnSpPr/>
              <p:nvPr/>
            </p:nvCxnSpPr>
            <p:spPr>
              <a:xfrm>
                <a:off x="8526682" y="5801304"/>
                <a:ext cx="1061437"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5093172" y="5801304"/>
                <a:ext cx="110785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pic>
          <p:nvPicPr>
            <p:cNvPr id="79" name="Picture 2"/>
            <p:cNvPicPr>
              <a:picLocks noChangeAspect="1" noChangeArrowheads="1"/>
            </p:cNvPicPr>
            <p:nvPr/>
          </p:nvPicPr>
          <p:blipFill>
            <a:blip r:embed="rId4" cstate="print">
              <a:lum bright="100000" contrast="100000"/>
            </a:blip>
            <a:srcRect/>
            <a:stretch>
              <a:fillRect/>
            </a:stretch>
          </p:blipFill>
          <p:spPr bwMode="auto">
            <a:xfrm>
              <a:off x="888249" y="1979427"/>
              <a:ext cx="544413" cy="544270"/>
            </a:xfrm>
            <a:prstGeom prst="rect">
              <a:avLst/>
            </a:prstGeom>
            <a:noFill/>
            <a:ln w="9525">
              <a:noFill/>
              <a:miter lim="800000"/>
              <a:headEnd/>
              <a:tailEnd/>
            </a:ln>
            <a:effectLst/>
          </p:spPr>
        </p:pic>
        <p:sp>
          <p:nvSpPr>
            <p:cNvPr id="80" name="Isosceles Triangle 79"/>
            <p:cNvSpPr/>
            <p:nvPr/>
          </p:nvSpPr>
          <p:spPr bwMode="auto">
            <a:xfrm rot="9180217">
              <a:off x="1168757" y="2362114"/>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559975"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81" name="Rectangle 77"/>
            <p:cNvSpPr/>
            <p:nvPr/>
          </p:nvSpPr>
          <p:spPr>
            <a:xfrm>
              <a:off x="7944098" y="1973937"/>
              <a:ext cx="3473635" cy="1083374"/>
            </a:xfrm>
            <a:prstGeom prst="rect">
              <a:avLst/>
            </a:prstGeom>
            <a:solidFill>
              <a:srgbClr val="0070C0"/>
            </a:solidFill>
          </p:spPr>
          <p:txBody>
            <a:bodyPr wrap="square" lIns="179285" tIns="143428" rIns="179285" bIns="143428">
              <a:spAutoFit/>
            </a:bodyPr>
            <a:lstStyle/>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Consumers</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Access over public IP</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DNS resolution</a:t>
              </a:r>
            </a:p>
            <a:p>
              <a:pPr marL="168072" marR="0" lvl="0" indent="-168072" algn="l" defTabSz="466650" rtl="0" eaLnBrk="1" fontAlgn="base" latinLnBrk="0" hangingPunct="1">
                <a:lnSpc>
                  <a:spcPct val="80000"/>
                </a:lnSpc>
                <a:spcBef>
                  <a:spcPts val="0"/>
                </a:spcBef>
                <a:spcAft>
                  <a:spcPts val="0"/>
                </a:spcAft>
                <a:buClrTx/>
                <a:buSzTx/>
                <a:buFont typeface="Arial" pitchFamily="34" charset="0"/>
                <a:buChar char="•"/>
                <a:tabLst/>
                <a:defRPr/>
              </a:pPr>
              <a:r>
                <a:rPr kumimoji="0" lang="en-US" sz="1568"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Connect from anywhere</a:t>
              </a:r>
            </a:p>
          </p:txBody>
        </p:sp>
        <p:sp>
          <p:nvSpPr>
            <p:cNvPr id="82" name="Freeform 539"/>
            <p:cNvSpPr>
              <a:spLocks noChangeAspect="1"/>
            </p:cNvSpPr>
            <p:nvPr/>
          </p:nvSpPr>
          <p:spPr bwMode="auto">
            <a:xfrm>
              <a:off x="1188215" y="251993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Tree>
    <p:extLst>
      <p:ext uri="{BB962C8B-B14F-4D97-AF65-F5344CB8AC3E}">
        <p14:creationId xmlns:p14="http://schemas.microsoft.com/office/powerpoint/2010/main" val="3261523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b="1" spc="-98">
                <a:gradFill>
                  <a:gsLst>
                    <a:gs pos="100000">
                      <a:schemeClr val="tx1"/>
                    </a:gs>
                    <a:gs pos="0">
                      <a:schemeClr val="tx1"/>
                    </a:gs>
                  </a:gsLst>
                  <a:lin ang="5400000" scaled="0"/>
                </a:gradFill>
                <a:latin typeface="+mn-lt"/>
              </a:rPr>
              <a:t>Azure Load Balancer</a:t>
            </a:r>
          </a:p>
        </p:txBody>
      </p:sp>
      <p:pic>
        <p:nvPicPr>
          <p:cNvPr id="3" name="Picture 2"/>
          <p:cNvPicPr>
            <a:picLocks noChangeAspect="1"/>
          </p:cNvPicPr>
          <p:nvPr/>
        </p:nvPicPr>
        <p:blipFill>
          <a:blip r:embed="rId3"/>
          <a:stretch>
            <a:fillRect/>
          </a:stretch>
        </p:blipFill>
        <p:spPr>
          <a:xfrm>
            <a:off x="6381750" y="1337888"/>
            <a:ext cx="4233862" cy="4591424"/>
          </a:xfrm>
          <a:prstGeom prst="rect">
            <a:avLst/>
          </a:prstGeom>
        </p:spPr>
      </p:pic>
      <p:pic>
        <p:nvPicPr>
          <p:cNvPr id="4" name="Picture 3"/>
          <p:cNvPicPr>
            <a:picLocks noChangeAspect="1"/>
          </p:cNvPicPr>
          <p:nvPr/>
        </p:nvPicPr>
        <p:blipFill>
          <a:blip r:embed="rId4"/>
          <a:stretch>
            <a:fillRect/>
          </a:stretch>
        </p:blipFill>
        <p:spPr>
          <a:xfrm>
            <a:off x="366713" y="1337888"/>
            <a:ext cx="6047604" cy="4591424"/>
          </a:xfrm>
          <a:prstGeom prst="rect">
            <a:avLst/>
          </a:prstGeom>
        </p:spPr>
      </p:pic>
    </p:spTree>
    <p:extLst>
      <p:ext uri="{BB962C8B-B14F-4D97-AF65-F5344CB8AC3E}">
        <p14:creationId xmlns:p14="http://schemas.microsoft.com/office/powerpoint/2010/main" val="1958997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BFEC-1243-4212-91F8-A220CB86AFD5}"/>
              </a:ext>
            </a:extLst>
          </p:cNvPr>
          <p:cNvSpPr>
            <a:spLocks noGrp="1"/>
          </p:cNvSpPr>
          <p:nvPr>
            <p:ph type="title"/>
          </p:nvPr>
        </p:nvSpPr>
        <p:spPr/>
        <p:txBody>
          <a:bodyPr/>
          <a:lstStyle/>
          <a:p>
            <a:r>
              <a:rPr lang="en-US" dirty="0"/>
              <a:t>Let’s Take A Look	</a:t>
            </a:r>
          </a:p>
        </p:txBody>
      </p:sp>
      <p:sp>
        <p:nvSpPr>
          <p:cNvPr id="3" name="Text Placeholder 2">
            <a:extLst>
              <a:ext uri="{FF2B5EF4-FFF2-40B4-BE49-F238E27FC236}">
                <a16:creationId xmlns:a16="http://schemas.microsoft.com/office/drawing/2014/main" id="{17013B84-DA11-4005-9252-719188C04247}"/>
              </a:ext>
            </a:extLst>
          </p:cNvPr>
          <p:cNvSpPr>
            <a:spLocks noGrp="1"/>
          </p:cNvSpPr>
          <p:nvPr>
            <p:ph type="body" sz="quarter" idx="12"/>
          </p:nvPr>
        </p:nvSpPr>
        <p:spPr>
          <a:xfrm>
            <a:off x="269240" y="3877277"/>
            <a:ext cx="9860674" cy="1292662"/>
          </a:xfrm>
        </p:spPr>
        <p:txBody>
          <a:bodyPr/>
          <a:lstStyle/>
          <a:p>
            <a:r>
              <a:rPr lang="en-US" sz="7200" b="1" dirty="0"/>
              <a:t>http://???/</a:t>
            </a:r>
          </a:p>
        </p:txBody>
      </p:sp>
    </p:spTree>
    <p:extLst>
      <p:ext uri="{BB962C8B-B14F-4D97-AF65-F5344CB8AC3E}">
        <p14:creationId xmlns:p14="http://schemas.microsoft.com/office/powerpoint/2010/main" val="38309533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Azure Trivia …</a:t>
            </a:r>
          </a:p>
        </p:txBody>
      </p:sp>
      <p:sp>
        <p:nvSpPr>
          <p:cNvPr id="4" name="Text Placeholder 3">
            <a:extLst>
              <a:ext uri="{FF2B5EF4-FFF2-40B4-BE49-F238E27FC236}">
                <a16:creationId xmlns:a16="http://schemas.microsoft.com/office/drawing/2014/main" id="{F4636944-F864-4E7A-B4A8-381E54CAA07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548688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DBC3B-C460-4FDE-9B73-A7423D37B87E}"/>
              </a:ext>
            </a:extLst>
          </p:cNvPr>
          <p:cNvSpPr>
            <a:spLocks noGrp="1"/>
          </p:cNvSpPr>
          <p:nvPr>
            <p:ph type="title"/>
          </p:nvPr>
        </p:nvSpPr>
        <p:spPr/>
        <p:txBody>
          <a:bodyPr>
            <a:normAutofit/>
          </a:bodyPr>
          <a:lstStyle/>
          <a:p>
            <a:r>
              <a:rPr lang="en-US" b="1" dirty="0"/>
              <a:t>Azure </a:t>
            </a:r>
            <a:br>
              <a:rPr lang="en-US" b="1" dirty="0"/>
            </a:br>
            <a:r>
              <a:rPr lang="en-US" b="1" dirty="0"/>
              <a:t>Storage</a:t>
            </a:r>
          </a:p>
        </p:txBody>
      </p:sp>
      <p:sp>
        <p:nvSpPr>
          <p:cNvPr id="2" name="Text Placeholder 1">
            <a:extLst>
              <a:ext uri="{FF2B5EF4-FFF2-40B4-BE49-F238E27FC236}">
                <a16:creationId xmlns:a16="http://schemas.microsoft.com/office/drawing/2014/main" id="{CC6E70B7-5232-4A67-94FC-F86875C65F32}"/>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4261081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a:t>
            </a:r>
          </a:p>
        </p:txBody>
      </p:sp>
      <p:sp>
        <p:nvSpPr>
          <p:cNvPr id="3" name="Text Placeholder 2"/>
          <p:cNvSpPr>
            <a:spLocks noGrp="1"/>
          </p:cNvSpPr>
          <p:nvPr>
            <p:ph type="body" sz="quarter" idx="10"/>
          </p:nvPr>
        </p:nvSpPr>
        <p:spPr>
          <a:xfrm>
            <a:off x="269239" y="1114792"/>
            <a:ext cx="11653523" cy="2332883"/>
          </a:xfrm>
        </p:spPr>
        <p:txBody>
          <a:bodyPr/>
          <a:lstStyle/>
          <a:p>
            <a:r>
              <a:rPr lang="en-US" dirty="0"/>
              <a:t>Foundational Building Block of Azure</a:t>
            </a:r>
          </a:p>
          <a:p>
            <a:pPr lvl="1"/>
            <a:r>
              <a:rPr lang="en-US" dirty="0"/>
              <a:t>Azure Services: SQL Data Warehouse, HDInsight, Data Lake Store,  Event Hubs, IoT Hubs…</a:t>
            </a:r>
          </a:p>
          <a:p>
            <a:pPr lvl="1"/>
            <a:r>
              <a:rPr lang="en-US" dirty="0"/>
              <a:t>Microsoft Services: Office 365, OneDrive, XBox, Skype…</a:t>
            </a:r>
          </a:p>
          <a:p>
            <a:pPr lvl="1"/>
            <a:endParaRPr lang="en-US" dirty="0"/>
          </a:p>
          <a:p>
            <a:pPr lvl="1"/>
            <a:endParaRPr lang="en-US" dirty="0"/>
          </a:p>
          <a:p>
            <a:pPr lvl="1"/>
            <a:endParaRPr lang="en-US" dirty="0"/>
          </a:p>
        </p:txBody>
      </p:sp>
      <p:grpSp>
        <p:nvGrpSpPr>
          <p:cNvPr id="9" name="Group 8"/>
          <p:cNvGrpSpPr/>
          <p:nvPr/>
        </p:nvGrpSpPr>
        <p:grpSpPr>
          <a:xfrm>
            <a:off x="493345" y="2532575"/>
            <a:ext cx="11205311" cy="672319"/>
            <a:chOff x="427036" y="2735262"/>
            <a:chExt cx="11430001" cy="990600"/>
          </a:xfrm>
        </p:grpSpPr>
        <p:sp>
          <p:nvSpPr>
            <p:cNvPr id="7" name="Rectangle 6"/>
            <p:cNvSpPr/>
            <p:nvPr/>
          </p:nvSpPr>
          <p:spPr bwMode="auto">
            <a:xfrm>
              <a:off x="427036" y="2735262"/>
              <a:ext cx="3428999"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lvl="0">
                <a:lnSpc>
                  <a:spcPct val="90000"/>
                </a:lnSpc>
                <a:spcBef>
                  <a:spcPct val="20000"/>
                </a:spcBef>
                <a:buSzPct val="90000"/>
              </a:pPr>
              <a:r>
                <a:rPr lang="en-US" sz="3529" dirty="0">
                  <a:gradFill>
                    <a:gsLst>
                      <a:gs pos="1250">
                        <a:srgbClr val="D83B01"/>
                      </a:gs>
                      <a:gs pos="99000">
                        <a:srgbClr val="D83B01"/>
                      </a:gs>
                    </a:gsLst>
                    <a:lin ang="5400000" scaled="0"/>
                  </a:gradFill>
                  <a:latin typeface="Segoe UI Light"/>
                </a:rPr>
                <a:t>Hyper Scale</a:t>
              </a:r>
            </a:p>
          </p:txBody>
        </p:sp>
        <p:sp>
          <p:nvSpPr>
            <p:cNvPr id="8" name="Rectangle 7"/>
            <p:cNvSpPr/>
            <p:nvPr/>
          </p:nvSpPr>
          <p:spPr bwMode="auto">
            <a:xfrm>
              <a:off x="4008433" y="2735262"/>
              <a:ext cx="7848604"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lvl="1">
                <a:lnSpc>
                  <a:spcPct val="90000"/>
                </a:lnSpc>
                <a:spcBef>
                  <a:spcPct val="20000"/>
                </a:spcBef>
                <a:buSzPct val="90000"/>
              </a:pPr>
              <a:r>
                <a:rPr lang="en-US" sz="1961" dirty="0">
                  <a:gradFill>
                    <a:gsLst>
                      <a:gs pos="1250">
                        <a:srgbClr val="505050"/>
                      </a:gs>
                      <a:gs pos="100000">
                        <a:srgbClr val="505050"/>
                      </a:gs>
                    </a:gsLst>
                    <a:lin ang="5400000" scaled="0"/>
                  </a:gradFill>
                </a:rPr>
                <a:t>&gt;120 Trillion Objects, &gt;30 million transactions per second</a:t>
              </a:r>
            </a:p>
          </p:txBody>
        </p:sp>
      </p:grpSp>
      <p:grpSp>
        <p:nvGrpSpPr>
          <p:cNvPr id="13" name="Group 12"/>
          <p:cNvGrpSpPr/>
          <p:nvPr/>
        </p:nvGrpSpPr>
        <p:grpSpPr>
          <a:xfrm>
            <a:off x="493345" y="3204894"/>
            <a:ext cx="11205311" cy="672319"/>
            <a:chOff x="427036" y="2735262"/>
            <a:chExt cx="11430001" cy="990600"/>
          </a:xfrm>
        </p:grpSpPr>
        <p:sp>
          <p:nvSpPr>
            <p:cNvPr id="14" name="Rectangle 13"/>
            <p:cNvSpPr/>
            <p:nvPr/>
          </p:nvSpPr>
          <p:spPr bwMode="auto">
            <a:xfrm>
              <a:off x="427036" y="2735262"/>
              <a:ext cx="3428999"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lvl="0">
                <a:lnSpc>
                  <a:spcPct val="90000"/>
                </a:lnSpc>
                <a:spcBef>
                  <a:spcPct val="20000"/>
                </a:spcBef>
                <a:buSzPct val="90000"/>
              </a:pPr>
              <a:r>
                <a:rPr lang="en-US" sz="3529" dirty="0">
                  <a:gradFill>
                    <a:gsLst>
                      <a:gs pos="1250">
                        <a:srgbClr val="D83B01"/>
                      </a:gs>
                      <a:gs pos="99000">
                        <a:srgbClr val="D83B01"/>
                      </a:gs>
                    </a:gsLst>
                    <a:lin ang="5400000" scaled="0"/>
                  </a:gradFill>
                  <a:latin typeface="Segoe UI Light"/>
                </a:rPr>
                <a:t>Durable</a:t>
              </a:r>
            </a:p>
          </p:txBody>
        </p:sp>
        <p:sp>
          <p:nvSpPr>
            <p:cNvPr id="15" name="Rectangle 14"/>
            <p:cNvSpPr/>
            <p:nvPr/>
          </p:nvSpPr>
          <p:spPr bwMode="auto">
            <a:xfrm>
              <a:off x="4008433" y="2735262"/>
              <a:ext cx="7848604"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lvl="1">
                <a:lnSpc>
                  <a:spcPct val="90000"/>
                </a:lnSpc>
                <a:spcBef>
                  <a:spcPct val="20000"/>
                </a:spcBef>
                <a:buSzPct val="90000"/>
              </a:pPr>
              <a:r>
                <a:rPr lang="en-US" sz="1961" dirty="0">
                  <a:gradFill>
                    <a:gsLst>
                      <a:gs pos="1250">
                        <a:srgbClr val="505050"/>
                      </a:gs>
                      <a:gs pos="100000">
                        <a:srgbClr val="505050"/>
                      </a:gs>
                    </a:gsLst>
                    <a:lin ang="5400000" scaled="0"/>
                  </a:gradFill>
                </a:rPr>
                <a:t>Never lose your data. Multiple redundancy options. Automatic data checks</a:t>
              </a:r>
            </a:p>
          </p:txBody>
        </p:sp>
      </p:grpSp>
      <p:grpSp>
        <p:nvGrpSpPr>
          <p:cNvPr id="16" name="Group 15"/>
          <p:cNvGrpSpPr/>
          <p:nvPr/>
        </p:nvGrpSpPr>
        <p:grpSpPr>
          <a:xfrm>
            <a:off x="493345" y="3877212"/>
            <a:ext cx="11205311" cy="672319"/>
            <a:chOff x="427036" y="2735262"/>
            <a:chExt cx="11430001" cy="990600"/>
          </a:xfrm>
        </p:grpSpPr>
        <p:sp>
          <p:nvSpPr>
            <p:cNvPr id="17" name="Rectangle 16"/>
            <p:cNvSpPr/>
            <p:nvPr/>
          </p:nvSpPr>
          <p:spPr bwMode="auto">
            <a:xfrm>
              <a:off x="427036" y="2735262"/>
              <a:ext cx="3428999"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lvl="0">
                <a:lnSpc>
                  <a:spcPct val="90000"/>
                </a:lnSpc>
                <a:spcBef>
                  <a:spcPct val="20000"/>
                </a:spcBef>
                <a:buSzPct val="90000"/>
              </a:pPr>
              <a:r>
                <a:rPr lang="en-US" sz="3529" dirty="0">
                  <a:gradFill>
                    <a:gsLst>
                      <a:gs pos="1250">
                        <a:srgbClr val="D83B01"/>
                      </a:gs>
                      <a:gs pos="99000">
                        <a:srgbClr val="D83B01"/>
                      </a:gs>
                    </a:gsLst>
                    <a:lin ang="5400000" scaled="0"/>
                  </a:gradFill>
                  <a:latin typeface="Segoe UI Light"/>
                </a:rPr>
                <a:t>Secure</a:t>
              </a:r>
              <a:endParaRPr lang="en-US" sz="3921" dirty="0">
                <a:gradFill>
                  <a:gsLst>
                    <a:gs pos="1250">
                      <a:srgbClr val="D83B01"/>
                    </a:gs>
                    <a:gs pos="99000">
                      <a:srgbClr val="D83B01"/>
                    </a:gs>
                  </a:gsLst>
                  <a:lin ang="5400000" scaled="0"/>
                </a:gradFill>
                <a:latin typeface="Segoe UI Light"/>
              </a:endParaRPr>
            </a:p>
          </p:txBody>
        </p:sp>
        <p:sp>
          <p:nvSpPr>
            <p:cNvPr id="18" name="Rectangle 17"/>
            <p:cNvSpPr/>
            <p:nvPr/>
          </p:nvSpPr>
          <p:spPr bwMode="auto">
            <a:xfrm>
              <a:off x="4008433" y="2735262"/>
              <a:ext cx="7848604"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lvl="1">
                <a:lnSpc>
                  <a:spcPct val="90000"/>
                </a:lnSpc>
                <a:spcBef>
                  <a:spcPct val="20000"/>
                </a:spcBef>
                <a:buSzPct val="90000"/>
              </a:pPr>
              <a:r>
                <a:rPr lang="en-US" sz="1961" dirty="0">
                  <a:gradFill>
                    <a:gsLst>
                      <a:gs pos="1250">
                        <a:srgbClr val="505050"/>
                      </a:gs>
                      <a:gs pos="100000">
                        <a:srgbClr val="505050"/>
                      </a:gs>
                    </a:gsLst>
                    <a:lin ang="5400000" scaled="0"/>
                  </a:gradFill>
                </a:rPr>
                <a:t>Encryption at Rest. Client side Encryption. Integration with KeyVault</a:t>
              </a:r>
            </a:p>
          </p:txBody>
        </p:sp>
      </p:grpSp>
      <p:grpSp>
        <p:nvGrpSpPr>
          <p:cNvPr id="19" name="Group 18"/>
          <p:cNvGrpSpPr/>
          <p:nvPr/>
        </p:nvGrpSpPr>
        <p:grpSpPr>
          <a:xfrm>
            <a:off x="493345" y="4549531"/>
            <a:ext cx="11205311" cy="672319"/>
            <a:chOff x="427036" y="2735262"/>
            <a:chExt cx="11430001" cy="990600"/>
          </a:xfrm>
        </p:grpSpPr>
        <p:sp>
          <p:nvSpPr>
            <p:cNvPr id="20" name="Rectangle 19"/>
            <p:cNvSpPr/>
            <p:nvPr/>
          </p:nvSpPr>
          <p:spPr bwMode="auto">
            <a:xfrm>
              <a:off x="427036" y="2735262"/>
              <a:ext cx="3428999"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lvl="0">
                <a:lnSpc>
                  <a:spcPct val="90000"/>
                </a:lnSpc>
                <a:spcBef>
                  <a:spcPct val="20000"/>
                </a:spcBef>
                <a:buSzPct val="90000"/>
              </a:pPr>
              <a:r>
                <a:rPr lang="en-US" sz="3529" dirty="0">
                  <a:gradFill>
                    <a:gsLst>
                      <a:gs pos="1250">
                        <a:srgbClr val="D83B01"/>
                      </a:gs>
                      <a:gs pos="99000">
                        <a:srgbClr val="D83B01"/>
                      </a:gs>
                    </a:gsLst>
                    <a:lin ang="5400000" scaled="0"/>
                  </a:gradFill>
                  <a:latin typeface="Segoe UI Light"/>
                </a:rPr>
                <a:t>Highly Available</a:t>
              </a:r>
            </a:p>
          </p:txBody>
        </p:sp>
        <p:sp>
          <p:nvSpPr>
            <p:cNvPr id="21" name="Rectangle 20"/>
            <p:cNvSpPr/>
            <p:nvPr/>
          </p:nvSpPr>
          <p:spPr bwMode="auto">
            <a:xfrm>
              <a:off x="4008433" y="2735262"/>
              <a:ext cx="7848604"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lvl="1">
                <a:lnSpc>
                  <a:spcPct val="90000"/>
                </a:lnSpc>
                <a:spcBef>
                  <a:spcPct val="20000"/>
                </a:spcBef>
                <a:buSzPct val="90000"/>
              </a:pPr>
              <a:r>
                <a:rPr lang="en-US" sz="1961" dirty="0">
                  <a:gradFill>
                    <a:gsLst>
                      <a:gs pos="1250">
                        <a:srgbClr val="505050"/>
                      </a:gs>
                      <a:gs pos="100000">
                        <a:srgbClr val="505050"/>
                      </a:gs>
                    </a:gsLst>
                    <a:lin ang="5400000" scaled="0"/>
                  </a:gradFill>
                </a:rPr>
                <a:t>Fault tolerance to hardware/software issues. Automatic load balancing</a:t>
              </a:r>
            </a:p>
          </p:txBody>
        </p:sp>
      </p:grpSp>
      <p:grpSp>
        <p:nvGrpSpPr>
          <p:cNvPr id="22" name="Group 21"/>
          <p:cNvGrpSpPr/>
          <p:nvPr/>
        </p:nvGrpSpPr>
        <p:grpSpPr>
          <a:xfrm>
            <a:off x="493345" y="5296552"/>
            <a:ext cx="11205311" cy="672320"/>
            <a:chOff x="427036" y="2735261"/>
            <a:chExt cx="11430001" cy="990601"/>
          </a:xfrm>
        </p:grpSpPr>
        <p:sp>
          <p:nvSpPr>
            <p:cNvPr id="23" name="Rectangle 22"/>
            <p:cNvSpPr/>
            <p:nvPr/>
          </p:nvSpPr>
          <p:spPr bwMode="auto">
            <a:xfrm>
              <a:off x="427036" y="2735261"/>
              <a:ext cx="3428999"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lvl="0">
                <a:lnSpc>
                  <a:spcPct val="90000"/>
                </a:lnSpc>
                <a:spcBef>
                  <a:spcPct val="20000"/>
                </a:spcBef>
                <a:buSzPct val="90000"/>
              </a:pPr>
              <a:r>
                <a:rPr lang="en-US" sz="3529" dirty="0">
                  <a:gradFill>
                    <a:gsLst>
                      <a:gs pos="1250">
                        <a:srgbClr val="D83B01"/>
                      </a:gs>
                      <a:gs pos="99000">
                        <a:srgbClr val="D83B01"/>
                      </a:gs>
                    </a:gsLst>
                    <a:lin ang="5400000" scaled="0"/>
                  </a:gradFill>
                  <a:latin typeface="Segoe UI Light"/>
                </a:rPr>
                <a:t>Open</a:t>
              </a:r>
            </a:p>
          </p:txBody>
        </p:sp>
        <p:sp>
          <p:nvSpPr>
            <p:cNvPr id="24" name="Rectangle 23"/>
            <p:cNvSpPr/>
            <p:nvPr/>
          </p:nvSpPr>
          <p:spPr bwMode="auto">
            <a:xfrm>
              <a:off x="4008433" y="2735262"/>
              <a:ext cx="7848604"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lvl="1">
                <a:lnSpc>
                  <a:spcPct val="90000"/>
                </a:lnSpc>
                <a:spcBef>
                  <a:spcPct val="20000"/>
                </a:spcBef>
                <a:buSzPct val="90000"/>
              </a:pPr>
              <a:r>
                <a:rPr lang="en-US" sz="1961" dirty="0">
                  <a:gradFill>
                    <a:gsLst>
                      <a:gs pos="1250">
                        <a:srgbClr val="505050"/>
                      </a:gs>
                      <a:gs pos="100000">
                        <a:srgbClr val="505050"/>
                      </a:gs>
                    </a:gsLst>
                    <a:lin ang="5400000" scaled="0"/>
                  </a:gradFill>
                </a:rPr>
                <a:t>REST API, Open sourced Client Libraries – .NET, Java, C++, Python, Node.js, iOS, Android, Xamarin…</a:t>
              </a:r>
            </a:p>
          </p:txBody>
        </p:sp>
      </p:grpSp>
      <p:grpSp>
        <p:nvGrpSpPr>
          <p:cNvPr id="25" name="Group 24"/>
          <p:cNvGrpSpPr/>
          <p:nvPr/>
        </p:nvGrpSpPr>
        <p:grpSpPr>
          <a:xfrm>
            <a:off x="493345" y="6043572"/>
            <a:ext cx="11205311" cy="672319"/>
            <a:chOff x="427036" y="2735262"/>
            <a:chExt cx="11430001" cy="990600"/>
          </a:xfrm>
        </p:grpSpPr>
        <p:sp>
          <p:nvSpPr>
            <p:cNvPr id="26" name="Rectangle 25"/>
            <p:cNvSpPr/>
            <p:nvPr/>
          </p:nvSpPr>
          <p:spPr bwMode="auto">
            <a:xfrm>
              <a:off x="427036" y="2735262"/>
              <a:ext cx="3428999"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lvl="0">
                <a:lnSpc>
                  <a:spcPct val="90000"/>
                </a:lnSpc>
                <a:spcBef>
                  <a:spcPct val="20000"/>
                </a:spcBef>
                <a:buSzPct val="90000"/>
              </a:pPr>
              <a:r>
                <a:rPr lang="en-US" sz="3529" dirty="0">
                  <a:gradFill>
                    <a:gsLst>
                      <a:gs pos="1250">
                        <a:srgbClr val="D83B01"/>
                      </a:gs>
                      <a:gs pos="99000">
                        <a:srgbClr val="D83B01"/>
                      </a:gs>
                    </a:gsLst>
                    <a:lin ang="5400000" scaled="0"/>
                  </a:gradFill>
                  <a:latin typeface="Segoe UI Light"/>
                </a:rPr>
                <a:t>Hybrid</a:t>
              </a:r>
              <a:endParaRPr lang="en-US" sz="3921" dirty="0">
                <a:gradFill>
                  <a:gsLst>
                    <a:gs pos="1250">
                      <a:srgbClr val="D83B01"/>
                    </a:gs>
                    <a:gs pos="99000">
                      <a:srgbClr val="D83B01"/>
                    </a:gs>
                  </a:gsLst>
                  <a:lin ang="5400000" scaled="0"/>
                </a:gradFill>
                <a:latin typeface="Segoe UI Light"/>
              </a:endParaRPr>
            </a:p>
          </p:txBody>
        </p:sp>
        <p:sp>
          <p:nvSpPr>
            <p:cNvPr id="27" name="Rectangle 26"/>
            <p:cNvSpPr/>
            <p:nvPr/>
          </p:nvSpPr>
          <p:spPr bwMode="auto">
            <a:xfrm>
              <a:off x="4008433" y="2735262"/>
              <a:ext cx="7848604"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lvl="1">
                <a:lnSpc>
                  <a:spcPct val="90000"/>
                </a:lnSpc>
                <a:spcBef>
                  <a:spcPct val="20000"/>
                </a:spcBef>
                <a:buSzPct val="90000"/>
              </a:pPr>
              <a:r>
                <a:rPr lang="en-US" sz="1961" dirty="0">
                  <a:gradFill>
                    <a:gsLst>
                      <a:gs pos="1250">
                        <a:srgbClr val="505050"/>
                      </a:gs>
                      <a:gs pos="100000">
                        <a:srgbClr val="505050"/>
                      </a:gs>
                    </a:gsLst>
                    <a:lin ang="5400000" scaled="0"/>
                  </a:gradFill>
                </a:rPr>
                <a:t>Extensive partner ecosystem. Azure Stack for private/hosted clouds. </a:t>
              </a:r>
            </a:p>
          </p:txBody>
        </p:sp>
      </p:grpSp>
    </p:spTree>
    <p:extLst>
      <p:ext uri="{BB962C8B-B14F-4D97-AF65-F5344CB8AC3E}">
        <p14:creationId xmlns:p14="http://schemas.microsoft.com/office/powerpoint/2010/main" val="2018692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5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250"/>
                                        <p:tgtEl>
                                          <p:spTgt spid="13"/>
                                        </p:tgtEl>
                                      </p:cBhvr>
                                    </p:animEffect>
                                  </p:childTnLst>
                                </p:cTn>
                              </p:par>
                              <p:par>
                                <p:cTn id="11" presetID="22" presetClass="entr" presetSubtype="8"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250"/>
                                        <p:tgtEl>
                                          <p:spTgt spid="16"/>
                                        </p:tgtEl>
                                      </p:cBhvr>
                                    </p:animEffect>
                                  </p:childTnLst>
                                </p:cTn>
                              </p:par>
                              <p:par>
                                <p:cTn id="14" presetID="22" presetClass="entr" presetSubtype="8"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250"/>
                                        <p:tgtEl>
                                          <p:spTgt spid="19"/>
                                        </p:tgtEl>
                                      </p:cBhvr>
                                    </p:animEffect>
                                  </p:childTnLst>
                                </p:cTn>
                              </p:par>
                              <p:par>
                                <p:cTn id="17" presetID="22" presetClass="entr" presetSubtype="8"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250"/>
                                        <p:tgtEl>
                                          <p:spTgt spid="22"/>
                                        </p:tgtEl>
                                      </p:cBhvr>
                                    </p:animEffect>
                                  </p:childTnLst>
                                </p:cTn>
                              </p:par>
                              <p:par>
                                <p:cTn id="20" presetID="22" presetClass="entr" presetSubtype="8"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Storage Services</a:t>
            </a:r>
          </a:p>
        </p:txBody>
      </p:sp>
      <p:sp>
        <p:nvSpPr>
          <p:cNvPr id="7" name="Rectangle 6"/>
          <p:cNvSpPr/>
          <p:nvPr/>
        </p:nvSpPr>
        <p:spPr bwMode="auto">
          <a:xfrm>
            <a:off x="2699994"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Files</a:t>
            </a:r>
          </a:p>
          <a:p>
            <a:pPr defTabSz="839886"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Fully Managed File Shares in the Cloud</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SMB and REST access</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“Lift and shift” legacy apps</a:t>
            </a:r>
          </a:p>
        </p:txBody>
      </p:sp>
      <p:sp>
        <p:nvSpPr>
          <p:cNvPr id="8" name="Rectangle 7"/>
          <p:cNvSpPr/>
          <p:nvPr/>
        </p:nvSpPr>
        <p:spPr bwMode="auto">
          <a:xfrm>
            <a:off x="372801"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Disks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Persistent disks for Azure IaaS VMs</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72801" y="5638840"/>
            <a:ext cx="11594661" cy="92764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ctr" anchorCtr="0" forceAA="0" compatLnSpc="1">
            <a:prstTxWarp prst="textNoShape">
              <a:avLst/>
            </a:prstTxWarp>
            <a:noAutofit/>
          </a:bodyPr>
          <a:lstStyle/>
          <a:p>
            <a:pPr algn="ctr" defTabSz="839979" fontAlgn="base">
              <a:spcBef>
                <a:spcPct val="0"/>
              </a:spcBef>
              <a:spcAft>
                <a:spcPct val="0"/>
              </a:spcAft>
            </a:pPr>
            <a:r>
              <a:rPr lang="en-US" sz="2745" dirty="0">
                <a:gradFill>
                  <a:gsLst>
                    <a:gs pos="0">
                      <a:srgbClr val="FFFFFF"/>
                    </a:gs>
                    <a:gs pos="100000">
                      <a:srgbClr val="FFFFFF"/>
                    </a:gs>
                  </a:gsLst>
                  <a:lin ang="5400000" scaled="0"/>
                </a:gradFill>
                <a:latin typeface="Segoe UI"/>
                <a:ea typeface="Segoe UI" pitchFamily="34" charset="0"/>
                <a:cs typeface="Segoe UI" pitchFamily="34" charset="0"/>
              </a:rPr>
              <a:t>Built on a unified Distributed Storage System</a:t>
            </a:r>
          </a:p>
          <a:p>
            <a:pPr algn="ctr" defTabSz="839979" fontAlgn="base">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Durability, Encryption at Rest, Strongly Consistent Replication, Fault Tolerance, Auto Load-Balancing</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45985" y="1187938"/>
            <a:ext cx="5392810" cy="1367069"/>
            <a:chOff x="148911" y="1211262"/>
            <a:chExt cx="5500947" cy="1394482"/>
          </a:xfrm>
        </p:grpSpPr>
        <p:sp>
          <p:nvSpPr>
            <p:cNvPr id="45" name="Rectangle 44"/>
            <p:cNvSpPr/>
            <p:nvPr/>
          </p:nvSpPr>
          <p:spPr bwMode="auto">
            <a:xfrm>
              <a:off x="380276" y="1211262"/>
              <a:ext cx="4705578" cy="125871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r>
                <a:rPr lang="en-US" sz="2745" b="1" kern="0"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27408" tIns="143407" rIns="179259" bIns="143407" rtlCol="0">
                <a:spAutoFit/>
              </a:bodyPr>
              <a:lstStyle/>
              <a:p>
                <a:pPr algn="ctr" defTabSz="914225">
                  <a:lnSpc>
                    <a:spcPct val="90000"/>
                  </a:lnSpc>
                  <a:spcBef>
                    <a:spcPts val="1765"/>
                  </a:spcBef>
                </a:pPr>
                <a: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Virtual </a:t>
                </a:r>
                <a:b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chemeClr val="tx1"/>
                      </a:gs>
                      <a:gs pos="42857">
                        <a:schemeClr val="tx1"/>
                      </a:gs>
                    </a:gsLst>
                    <a:lin ang="5400000" scaled="0"/>
                  </a:gradFill>
                </a:endParaRPr>
              </a:p>
            </p:txBody>
          </p:sp>
        </p:grpSp>
        <p:grpSp>
          <p:nvGrpSpPr>
            <p:cNvPr id="55" name="Group 54"/>
            <p:cNvGrpSpPr/>
            <p:nvPr/>
          </p:nvGrpSpPr>
          <p:grpSpPr>
            <a:xfrm>
              <a:off x="148911" y="1742616"/>
              <a:ext cx="1718120" cy="793625"/>
              <a:chOff x="7270490" y="4989638"/>
              <a:chExt cx="1718120" cy="793625"/>
            </a:xfrm>
          </p:grpSpPr>
          <p:sp>
            <p:nvSpPr>
              <p:cNvPr id="48" name="Freeform 21"/>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chemeClr val="tx1"/>
                      </a:gs>
                      <a:gs pos="42857">
                        <a:schemeClr val="tx1"/>
                      </a:gs>
                    </a:gsLst>
                    <a:lin ang="5400000" scaled="0"/>
                  </a:gradFill>
                </a:endParaRPr>
              </a:p>
            </p:txBody>
          </p:sp>
          <p:sp>
            <p:nvSpPr>
              <p:cNvPr id="50" name="TextBox 49"/>
              <p:cNvSpPr txBox="1"/>
              <p:nvPr/>
            </p:nvSpPr>
            <p:spPr>
              <a:xfrm>
                <a:off x="7270490" y="5266271"/>
                <a:ext cx="1718120"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Storage</a:t>
                </a:r>
              </a:p>
            </p:txBody>
          </p:sp>
        </p:grpSp>
        <p:grpSp>
          <p:nvGrpSpPr>
            <p:cNvPr id="57" name="Group 56"/>
            <p:cNvGrpSpPr/>
            <p:nvPr/>
          </p:nvGrpSpPr>
          <p:grpSpPr>
            <a:xfrm>
              <a:off x="2929925" y="1720328"/>
              <a:ext cx="2719933" cy="838201"/>
              <a:chOff x="9659512" y="4945062"/>
              <a:chExt cx="2719933" cy="838201"/>
            </a:xfrm>
          </p:grpSpPr>
          <p:sp>
            <p:nvSpPr>
              <p:cNvPr id="49" name="Freeform 21"/>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endParaRPr lang="en-US" sz="2353" kern="0" dirty="0">
                  <a:ln w="3175">
                    <a:noFill/>
                  </a:ln>
                  <a:gradFill>
                    <a:gsLst>
                      <a:gs pos="83772">
                        <a:schemeClr val="tx1"/>
                      </a:gs>
                      <a:gs pos="42857">
                        <a:schemeClr val="tx1"/>
                      </a:gs>
                    </a:gsLst>
                    <a:lin ang="5400000" scaled="0"/>
                  </a:gradFill>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Networking</a:t>
                </a:r>
              </a:p>
            </p:txBody>
          </p:sp>
        </p:grpSp>
      </p:grpSp>
      <p:sp>
        <p:nvSpPr>
          <p:cNvPr id="60" name="Rectangle 59"/>
          <p:cNvSpPr/>
          <p:nvPr/>
        </p:nvSpPr>
        <p:spPr bwMode="auto">
          <a:xfrm>
            <a:off x="502718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Objects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Highly scalable, REST based cloud object store</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Block Blobs: Sequential file I/O</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Cool Tier Available</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Page Blobs: Random-write pattern data</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Append Blobs</a:t>
            </a:r>
          </a:p>
        </p:txBody>
      </p:sp>
      <p:sp>
        <p:nvSpPr>
          <p:cNvPr id="61" name="Rectangle 60"/>
          <p:cNvSpPr/>
          <p:nvPr/>
        </p:nvSpPr>
        <p:spPr bwMode="auto">
          <a:xfrm>
            <a:off x="968157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solidFill>
                  <a:srgbClr val="FFFFFF"/>
                </a:solidFill>
                <a:latin typeface="Segoe UI"/>
                <a:ea typeface="Segoe UI" pitchFamily="34" charset="0"/>
                <a:cs typeface="Segoe UI" pitchFamily="34" charset="0"/>
              </a:rPr>
              <a:t>Queues</a:t>
            </a:r>
          </a:p>
          <a:p>
            <a:pPr defTabSz="839979" fontAlgn="base">
              <a:spcBef>
                <a:spcPct val="0"/>
              </a:spcBef>
              <a:spcAft>
                <a:spcPct val="0"/>
              </a:spcAft>
            </a:pPr>
            <a:r>
              <a:rPr lang="en-US" sz="1568" dirty="0">
                <a:solidFill>
                  <a:srgbClr val="FFFFFF"/>
                </a:solidFill>
                <a:latin typeface="Segoe UI"/>
                <a:ea typeface="Segoe UI" pitchFamily="34" charset="0"/>
                <a:cs typeface="Segoe UI" pitchFamily="34" charset="0"/>
              </a:rPr>
              <a:t>Reliable queues at scale for cloud services</a:t>
            </a:r>
          </a:p>
          <a:p>
            <a:pPr defTabSz="839979" fontAlgn="base">
              <a:spcBef>
                <a:spcPct val="0"/>
              </a:spcBef>
              <a:spcAft>
                <a:spcPct val="0"/>
              </a:spcAft>
            </a:pPr>
            <a:endParaRPr lang="en-US" sz="1568" dirty="0">
              <a:solidFill>
                <a:srgbClr val="FFFFFF"/>
              </a:soli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cs typeface="Segoe UI" pitchFamily="34" charset="0"/>
              </a:rPr>
              <a:t>Decouple and scale components</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cs typeface="Segoe UI" pitchFamily="34" charset="0"/>
              </a:rPr>
              <a:t>Message visibility timeout and update message to protect against unreliable dequeuers </a:t>
            </a:r>
          </a:p>
        </p:txBody>
      </p:sp>
      <p:sp>
        <p:nvSpPr>
          <p:cNvPr id="62" name="Rectangle 61"/>
          <p:cNvSpPr/>
          <p:nvPr/>
        </p:nvSpPr>
        <p:spPr bwMode="auto">
          <a:xfrm>
            <a:off x="7354382"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Tables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Massive auto-scaling NoSQL store</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Dynamic scaling based on load</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Scale to PBs of table data </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Fast key/value lookups</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5032252" y="1190542"/>
            <a:ext cx="7789446" cy="1273564"/>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r>
                <a:rPr lang="en-US" sz="2745" b="1" kern="0" spc="-29" dirty="0">
                  <a:ln w="3175">
                    <a:noFill/>
                  </a:ln>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Existing </a:t>
                </a:r>
                <a:b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45" tIns="43923" rIns="87845" bIns="43923" numCol="1" anchor="t" anchorCtr="0" compatLnSpc="1">
                <a:prstTxWarp prst="textNoShape">
                  <a:avLst/>
                </a:prstTxWarp>
              </a:bodyPr>
              <a:lstStyle/>
              <a:p>
                <a:pPr defTabSz="914225"/>
                <a:endParaRPr lang="en-US" sz="1728" kern="0" dirty="0">
                  <a:gradFill>
                    <a:gsLst>
                      <a:gs pos="83772">
                        <a:schemeClr val="tx1"/>
                      </a:gs>
                      <a:gs pos="42857">
                        <a:schemeClr val="tx1"/>
                      </a:gs>
                    </a:gsLst>
                    <a:lin ang="5400000" scaled="0"/>
                  </a:gradFill>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chemeClr val="tx1"/>
                        </a:gs>
                        <a:gs pos="42857">
                          <a:schemeClr val="tx1"/>
                        </a:gs>
                      </a:gsLst>
                      <a:lin ang="5400000" scaled="0"/>
                    </a:gradFill>
                    <a:latin typeface="+mj-lt"/>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chemeClr val="tx1"/>
                        </a:gs>
                        <a:gs pos="42857">
                          <a:schemeClr val="tx1"/>
                        </a:gs>
                      </a:gsLst>
                      <a:lin ang="5400000" scaled="0"/>
                    </a:gradFill>
                    <a:latin typeface="+mj-lt"/>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chemeClr val="tx1"/>
                        </a:gs>
                        <a:gs pos="42857">
                          <a:schemeClr val="tx1"/>
                        </a:gs>
                      </a:gsLst>
                      <a:lin ang="5400000" scaled="0"/>
                    </a:gradFill>
                    <a:latin typeface="+mj-lt"/>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chemeClr val="tx1"/>
                        </a:gs>
                        <a:gs pos="42857">
                          <a:schemeClr val="tx1"/>
                        </a:gs>
                      </a:gsLst>
                      <a:lin ang="5400000" scaled="0"/>
                    </a:gradFill>
                    <a:latin typeface="+mj-lt"/>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chemeClr val="tx1"/>
                        </a:gs>
                        <a:gs pos="42857">
                          <a:schemeClr val="tx1"/>
                        </a:gs>
                      </a:gsLst>
                      <a:lin ang="5400000" scaled="0"/>
                    </a:gradFill>
                    <a:latin typeface="+mj-lt"/>
                  </a:endParaRPr>
                </a:p>
              </p:txBody>
            </p:sp>
          </p:grpSp>
          <p:sp>
            <p:nvSpPr>
              <p:cNvPr id="69" name="TextBox 68"/>
              <p:cNvSpPr txBox="1"/>
              <p:nvPr/>
            </p:nvSpPr>
            <p:spPr>
              <a:xfrm>
                <a:off x="2187551" y="503608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Web </a:t>
                </a:r>
                <a:b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Serverless </a:t>
                </a:r>
                <a:b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5" tIns="43923" rIns="87845" bIns="43923" numCol="1" anchor="t" anchorCtr="0" compatLnSpc="1">
                <a:prstTxWarp prst="textNoShape">
                  <a:avLst/>
                </a:prstTxWarp>
              </a:bodyPr>
              <a:lstStyle/>
              <a:p>
                <a:pPr defTabSz="914225"/>
                <a:endParaRPr lang="en-US" sz="1728" kern="0" dirty="0">
                  <a:gradFill>
                    <a:gsLst>
                      <a:gs pos="83772">
                        <a:schemeClr val="tx1"/>
                      </a:gs>
                      <a:gs pos="42857">
                        <a:schemeClr val="tx1"/>
                      </a:gs>
                    </a:gsLst>
                    <a:lin ang="5400000" scaled="0"/>
                  </a:gradFill>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chemeClr val="tx1"/>
                      </a:gs>
                      <a:gs pos="42857">
                        <a:schemeClr val="tx1"/>
                      </a:gs>
                    </a:gsLst>
                    <a:lin ang="5400000" scaled="0"/>
                  </a:gradFill>
                </a:endParaRPr>
              </a:p>
            </p:txBody>
          </p:sp>
          <p:sp>
            <p:nvSpPr>
              <p:cNvPr id="80" name="TextBox 79"/>
              <p:cNvSpPr txBox="1"/>
              <p:nvPr/>
            </p:nvSpPr>
            <p:spPr>
              <a:xfrm>
                <a:off x="3790297" y="5095254"/>
                <a:ext cx="2719933"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chemeClr val="tx1"/>
                        </a:gs>
                        <a:gs pos="42857">
                          <a:schemeClr val="tx1"/>
                        </a:gs>
                      </a:gsLst>
                      <a:lin ang="5400000" scaled="0"/>
                    </a:gradFill>
                    <a:latin typeface="Segoe UI Semilight" panose="020B0402040204020203" pitchFamily="34" charset="0"/>
                    <a:cs typeface="Segoe UI Semilight" panose="020B0402040204020203" pitchFamily="34" charset="0"/>
                  </a:rPr>
                  <a:t>Microservices</a:t>
                </a:r>
              </a:p>
            </p:txBody>
          </p:sp>
        </p:grpSp>
      </p:grpSp>
    </p:spTree>
    <p:extLst>
      <p:ext uri="{BB962C8B-B14F-4D97-AF65-F5344CB8AC3E}">
        <p14:creationId xmlns:p14="http://schemas.microsoft.com/office/powerpoint/2010/main" val="31709709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C5072-0E30-4A64-B9E1-6B437F2A086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17ABD79-B491-4880-88FF-DDC5E8C31557}"/>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D1ADAC5B-A786-4747-B6B6-DDC3F90335FA}"/>
              </a:ext>
            </a:extLst>
          </p:cNvPr>
          <p:cNvPicPr>
            <a:picLocks noChangeAspect="1"/>
          </p:cNvPicPr>
          <p:nvPr/>
        </p:nvPicPr>
        <p:blipFill>
          <a:blip r:embed="rId3"/>
          <a:stretch>
            <a:fillRect/>
          </a:stretch>
        </p:blipFill>
        <p:spPr>
          <a:xfrm>
            <a:off x="173062" y="158407"/>
            <a:ext cx="6312144" cy="6572439"/>
          </a:xfrm>
          <a:prstGeom prst="rect">
            <a:avLst/>
          </a:prstGeom>
        </p:spPr>
      </p:pic>
    </p:spTree>
    <p:extLst>
      <p:ext uri="{BB962C8B-B14F-4D97-AF65-F5344CB8AC3E}">
        <p14:creationId xmlns:p14="http://schemas.microsoft.com/office/powerpoint/2010/main" val="180413280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1B8C2-AF35-43DA-8E1A-4B3B56268B2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6FF2CB3-7548-474A-9DEA-9416AE6CDF2B}"/>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1FF7A3AB-37AB-4D4A-86F6-404A41EF61A7}"/>
              </a:ext>
            </a:extLst>
          </p:cNvPr>
          <p:cNvPicPr>
            <a:picLocks noChangeAspect="1"/>
          </p:cNvPicPr>
          <p:nvPr/>
        </p:nvPicPr>
        <p:blipFill>
          <a:blip r:embed="rId3"/>
          <a:stretch>
            <a:fillRect/>
          </a:stretch>
        </p:blipFill>
        <p:spPr>
          <a:xfrm>
            <a:off x="-1480" y="187568"/>
            <a:ext cx="12243476" cy="6508653"/>
          </a:xfrm>
          <a:prstGeom prst="rect">
            <a:avLst/>
          </a:prstGeom>
        </p:spPr>
      </p:pic>
    </p:spTree>
    <p:extLst>
      <p:ext uri="{BB962C8B-B14F-4D97-AF65-F5344CB8AC3E}">
        <p14:creationId xmlns:p14="http://schemas.microsoft.com/office/powerpoint/2010/main" val="323260102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DBD94-90A6-4532-9139-A853F9A1A85E}"/>
              </a:ext>
            </a:extLst>
          </p:cNvPr>
          <p:cNvSpPr>
            <a:spLocks noGrp="1"/>
          </p:cNvSpPr>
          <p:nvPr>
            <p:ph type="title"/>
          </p:nvPr>
        </p:nvSpPr>
        <p:spPr/>
        <p:txBody>
          <a:bodyPr/>
          <a:lstStyle/>
          <a:p>
            <a:r>
              <a:rPr lang="en-US" dirty="0"/>
              <a:t>Unmanaged Disks</a:t>
            </a:r>
          </a:p>
        </p:txBody>
      </p:sp>
      <p:sp>
        <p:nvSpPr>
          <p:cNvPr id="3" name="Text Placeholder 2">
            <a:extLst>
              <a:ext uri="{FF2B5EF4-FFF2-40B4-BE49-F238E27FC236}">
                <a16:creationId xmlns:a16="http://schemas.microsoft.com/office/drawing/2014/main" id="{F52D3C0C-27C2-4D21-9CF3-08752F268902}"/>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C6BF87D9-65CE-4CD8-9E01-27BFE5DF8C78}"/>
              </a:ext>
            </a:extLst>
          </p:cNvPr>
          <p:cNvPicPr>
            <a:picLocks noChangeAspect="1"/>
          </p:cNvPicPr>
          <p:nvPr/>
        </p:nvPicPr>
        <p:blipFill>
          <a:blip r:embed="rId3"/>
          <a:stretch>
            <a:fillRect/>
          </a:stretch>
        </p:blipFill>
        <p:spPr>
          <a:xfrm>
            <a:off x="339455" y="1065540"/>
            <a:ext cx="11365518" cy="5067973"/>
          </a:xfrm>
          <a:prstGeom prst="rect">
            <a:avLst/>
          </a:prstGeom>
        </p:spPr>
      </p:pic>
    </p:spTree>
    <p:extLst>
      <p:ext uri="{BB962C8B-B14F-4D97-AF65-F5344CB8AC3E}">
        <p14:creationId xmlns:p14="http://schemas.microsoft.com/office/powerpoint/2010/main" val="259604796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DBD94-90A6-4532-9139-A853F9A1A85E}"/>
              </a:ext>
            </a:extLst>
          </p:cNvPr>
          <p:cNvSpPr>
            <a:spLocks noGrp="1"/>
          </p:cNvSpPr>
          <p:nvPr>
            <p:ph type="title"/>
          </p:nvPr>
        </p:nvSpPr>
        <p:spPr/>
        <p:txBody>
          <a:bodyPr/>
          <a:lstStyle/>
          <a:p>
            <a:r>
              <a:rPr lang="en-US" dirty="0"/>
              <a:t>Managed Disks Overview</a:t>
            </a:r>
          </a:p>
        </p:txBody>
      </p:sp>
      <p:sp>
        <p:nvSpPr>
          <p:cNvPr id="3" name="Text Placeholder 2">
            <a:extLst>
              <a:ext uri="{FF2B5EF4-FFF2-40B4-BE49-F238E27FC236}">
                <a16:creationId xmlns:a16="http://schemas.microsoft.com/office/drawing/2014/main" id="{F52D3C0C-27C2-4D21-9CF3-08752F268902}"/>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22DBC34B-F6F9-4FD4-A238-A28BFEE2DF50}"/>
              </a:ext>
            </a:extLst>
          </p:cNvPr>
          <p:cNvPicPr>
            <a:picLocks noChangeAspect="1"/>
          </p:cNvPicPr>
          <p:nvPr/>
        </p:nvPicPr>
        <p:blipFill>
          <a:blip r:embed="rId3"/>
          <a:stretch>
            <a:fillRect/>
          </a:stretch>
        </p:blipFill>
        <p:spPr>
          <a:xfrm>
            <a:off x="49013" y="289510"/>
            <a:ext cx="12096240" cy="6247278"/>
          </a:xfrm>
          <a:prstGeom prst="rect">
            <a:avLst/>
          </a:prstGeom>
        </p:spPr>
      </p:pic>
    </p:spTree>
    <p:extLst>
      <p:ext uri="{BB962C8B-B14F-4D97-AF65-F5344CB8AC3E}">
        <p14:creationId xmlns:p14="http://schemas.microsoft.com/office/powerpoint/2010/main" val="128749950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latin typeface="+mn-lt"/>
              </a:rPr>
              <a:t>Using Managed Disks for HA</a:t>
            </a:r>
          </a:p>
        </p:txBody>
      </p:sp>
      <p:sp>
        <p:nvSpPr>
          <p:cNvPr id="3" name="Content Placeholder 2"/>
          <p:cNvSpPr>
            <a:spLocks noGrp="1"/>
          </p:cNvSpPr>
          <p:nvPr>
            <p:ph type="body" sz="quarter" idx="10"/>
          </p:nvPr>
        </p:nvSpPr>
        <p:spPr/>
        <p:txBody>
          <a:bodyPr>
            <a:noAutofit/>
          </a:bodyPr>
          <a:lstStyle/>
          <a:p>
            <a:pPr>
              <a:buFont typeface="Arial" panose="020B0604020202020204" pitchFamily="34" charset="0"/>
              <a:buChar char="•"/>
            </a:pPr>
            <a:r>
              <a:rPr lang="en-US" sz="3200" dirty="0">
                <a:latin typeface="+mn-lt"/>
              </a:rPr>
              <a:t>Managed Disks replace the need to have separate storage accounts for each VM</a:t>
            </a:r>
          </a:p>
          <a:p>
            <a:pPr>
              <a:buFont typeface="Arial" panose="020B0604020202020204" pitchFamily="34" charset="0"/>
              <a:buChar char="•"/>
            </a:pPr>
            <a:r>
              <a:rPr lang="en-US" sz="3200" dirty="0">
                <a:latin typeface="+mn-lt"/>
              </a:rPr>
              <a:t>Easily Migrate unmanaged disks to Managed Disks</a:t>
            </a:r>
          </a:p>
          <a:p>
            <a:pPr>
              <a:buFont typeface="Arial" panose="020B0604020202020204" pitchFamily="34" charset="0"/>
              <a:buChar char="•"/>
            </a:pPr>
            <a:r>
              <a:rPr lang="en-US" sz="3200" dirty="0">
                <a:latin typeface="+mn-lt"/>
              </a:rPr>
              <a:t>No longer have storage account limits (such as 20,000 IOPS/account)</a:t>
            </a:r>
          </a:p>
          <a:p>
            <a:pPr>
              <a:buFont typeface="Arial" panose="020B0604020202020204" pitchFamily="34" charset="0"/>
              <a:buChar char="•"/>
            </a:pPr>
            <a:r>
              <a:rPr lang="en-US" sz="3200" dirty="0">
                <a:latin typeface="+mn-lt"/>
              </a:rPr>
              <a:t>Better reliability for Availability Sets </a:t>
            </a:r>
          </a:p>
          <a:p>
            <a:pPr>
              <a:buFont typeface="Arial" panose="020B0604020202020204" pitchFamily="34" charset="0"/>
              <a:buChar char="•"/>
            </a:pPr>
            <a:r>
              <a:rPr lang="en-US" sz="3200" dirty="0">
                <a:latin typeface="+mn-lt"/>
              </a:rPr>
              <a:t>Better security by being able to utilize RBAC to assign specific permissions at disk level instead of storage account level</a:t>
            </a:r>
          </a:p>
          <a:p>
            <a:pPr>
              <a:buFont typeface="Arial" panose="020B0604020202020204" pitchFamily="34" charset="0"/>
              <a:buChar char="•"/>
            </a:pPr>
            <a:r>
              <a:rPr lang="en-US" sz="3200" dirty="0">
                <a:latin typeface="+mn-lt"/>
              </a:rPr>
              <a:t>Two types – Standard and Premium</a:t>
            </a:r>
          </a:p>
          <a:p>
            <a:pPr lvl="1">
              <a:buFont typeface="Arial" panose="020B0604020202020204" pitchFamily="34" charset="0"/>
              <a:buChar char="•"/>
            </a:pPr>
            <a:r>
              <a:rPr lang="en-US" sz="3200" dirty="0"/>
              <a:t>Standard disks are billed for the number of transactions</a:t>
            </a:r>
          </a:p>
          <a:p>
            <a:pPr lvl="1">
              <a:buFont typeface="Arial" panose="020B0604020202020204" pitchFamily="34" charset="0"/>
              <a:buChar char="•"/>
            </a:pPr>
            <a:r>
              <a:rPr lang="en-US" sz="3200" dirty="0"/>
              <a:t>No cost for transactions for premium disks</a:t>
            </a:r>
          </a:p>
        </p:txBody>
      </p:sp>
    </p:spTree>
    <p:extLst>
      <p:ext uri="{BB962C8B-B14F-4D97-AF65-F5344CB8AC3E}">
        <p14:creationId xmlns:p14="http://schemas.microsoft.com/office/powerpoint/2010/main" val="1533415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153" y="174209"/>
            <a:ext cx="11655840" cy="899665"/>
          </a:xfrm>
        </p:spPr>
        <p:txBody>
          <a:bodyPr/>
          <a:lstStyle/>
          <a:p>
            <a:r>
              <a:rPr lang="en-US" sz="4800" b="1">
                <a:latin typeface="+mn-lt"/>
              </a:rPr>
              <a:t>Options for Highly Available VMs</a:t>
            </a:r>
          </a:p>
        </p:txBody>
      </p:sp>
      <p:sp>
        <p:nvSpPr>
          <p:cNvPr id="3" name="Content Placeholder 2"/>
          <p:cNvSpPr>
            <a:spLocks noGrp="1"/>
          </p:cNvSpPr>
          <p:nvPr>
            <p:ph idx="4294967295"/>
          </p:nvPr>
        </p:nvSpPr>
        <p:spPr>
          <a:xfrm>
            <a:off x="0" y="1825625"/>
            <a:ext cx="10515600" cy="4351338"/>
          </a:xfrm>
        </p:spPr>
        <p:txBody>
          <a:bodyPr>
            <a:normAutofit fontScale="92500" lnSpcReduction="10000"/>
          </a:bodyPr>
          <a:lstStyle/>
          <a:p>
            <a:pPr>
              <a:buFont typeface="Arial" panose="020B0604020202020204" pitchFamily="34" charset="0"/>
              <a:buChar char="•"/>
            </a:pPr>
            <a:r>
              <a:rPr lang="en-US" sz="2800" dirty="0">
                <a:latin typeface="+mn-lt"/>
              </a:rPr>
              <a:t>Option 1 (Good $) – Using premium managed disks to get a single VM SLA</a:t>
            </a:r>
          </a:p>
          <a:p>
            <a:pPr lvl="1">
              <a:buFont typeface="Arial" panose="020B0604020202020204" pitchFamily="34" charset="0"/>
              <a:buChar char="•"/>
            </a:pPr>
            <a:r>
              <a:rPr lang="en-US" sz="2200" dirty="0"/>
              <a:t>Minimum VM size is D1</a:t>
            </a:r>
          </a:p>
          <a:p>
            <a:pPr lvl="1">
              <a:buFont typeface="Arial" panose="020B0604020202020204" pitchFamily="34" charset="0"/>
              <a:buChar char="•"/>
            </a:pPr>
            <a:r>
              <a:rPr lang="en-US" sz="2200" dirty="0"/>
              <a:t>Must use premium managed disk</a:t>
            </a:r>
          </a:p>
          <a:p>
            <a:pPr>
              <a:buFont typeface="Arial" panose="020B0604020202020204" pitchFamily="34" charset="0"/>
              <a:buChar char="•"/>
            </a:pPr>
            <a:r>
              <a:rPr lang="en-US" sz="2800" dirty="0">
                <a:latin typeface="+mn-lt"/>
              </a:rPr>
              <a:t>Option 2 (Better $$)– Using availability sets </a:t>
            </a:r>
          </a:p>
          <a:p>
            <a:pPr lvl="1">
              <a:buFont typeface="Arial" panose="020B0604020202020204" pitchFamily="34" charset="0"/>
              <a:buChar char="•"/>
            </a:pPr>
            <a:r>
              <a:rPr lang="en-US" sz="2200" dirty="0"/>
              <a:t>Can use lower tier VMs (A vs D)</a:t>
            </a:r>
          </a:p>
          <a:p>
            <a:pPr lvl="1">
              <a:buFont typeface="Arial" panose="020B0604020202020204" pitchFamily="34" charset="0"/>
              <a:buChar char="•"/>
            </a:pPr>
            <a:r>
              <a:rPr lang="en-US" sz="2200" dirty="0"/>
              <a:t>Can use standard managed disk</a:t>
            </a:r>
          </a:p>
          <a:p>
            <a:pPr lvl="1">
              <a:buFont typeface="Arial" panose="020B0604020202020204" pitchFamily="34" charset="0"/>
              <a:buChar char="•"/>
            </a:pPr>
            <a:r>
              <a:rPr lang="en-US" sz="2200" dirty="0"/>
              <a:t>Transactions costs will be calculated for standard disk types</a:t>
            </a:r>
          </a:p>
          <a:p>
            <a:pPr>
              <a:buFont typeface="Arial" panose="020B0604020202020204" pitchFamily="34" charset="0"/>
              <a:buChar char="•"/>
            </a:pPr>
            <a:r>
              <a:rPr lang="en-US" sz="2800" dirty="0">
                <a:latin typeface="+mn-lt"/>
              </a:rPr>
              <a:t>Option 3 (Best $$$)– Using premium managed disk VMs in an availability set</a:t>
            </a:r>
          </a:p>
          <a:p>
            <a:pPr lvl="1">
              <a:buFont typeface="Arial" panose="020B0604020202020204" pitchFamily="34" charset="0"/>
              <a:buChar char="•"/>
            </a:pPr>
            <a:r>
              <a:rPr lang="en-US" sz="2200" dirty="0"/>
              <a:t>Ultimate level of protection</a:t>
            </a:r>
          </a:p>
          <a:p>
            <a:pPr lvl="1">
              <a:buFont typeface="Arial" panose="020B0604020202020204" pitchFamily="34" charset="0"/>
              <a:buChar char="•"/>
            </a:pPr>
            <a:r>
              <a:rPr lang="en-US" sz="2200" dirty="0"/>
              <a:t>No transaction costs on the managed disks</a:t>
            </a:r>
          </a:p>
          <a:p>
            <a:pPr lvl="1"/>
            <a:endParaRPr lang="en-US" dirty="0"/>
          </a:p>
        </p:txBody>
      </p:sp>
    </p:spTree>
    <p:extLst>
      <p:ext uri="{BB962C8B-B14F-4D97-AF65-F5344CB8AC3E}">
        <p14:creationId xmlns:p14="http://schemas.microsoft.com/office/powerpoint/2010/main" val="1208908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BA81D-2483-4811-909C-FB9CB42891A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87EA320-8215-4578-B142-2827C36732C1}"/>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A7100A19-60C4-44D3-9DF3-F3AD02C07D6E}"/>
              </a:ext>
            </a:extLst>
          </p:cNvPr>
          <p:cNvPicPr>
            <a:picLocks noChangeAspect="1"/>
          </p:cNvPicPr>
          <p:nvPr/>
        </p:nvPicPr>
        <p:blipFill>
          <a:blip r:embed="rId3"/>
          <a:stretch>
            <a:fillRect/>
          </a:stretch>
        </p:blipFill>
        <p:spPr>
          <a:xfrm>
            <a:off x="0" y="3199"/>
            <a:ext cx="12192000" cy="6851601"/>
          </a:xfrm>
          <a:prstGeom prst="rect">
            <a:avLst/>
          </a:prstGeom>
        </p:spPr>
      </p:pic>
    </p:spTree>
    <p:extLst>
      <p:ext uri="{BB962C8B-B14F-4D97-AF65-F5344CB8AC3E}">
        <p14:creationId xmlns:p14="http://schemas.microsoft.com/office/powerpoint/2010/main" val="3009256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DBC3B-C460-4FDE-9B73-A7423D37B87E}"/>
              </a:ext>
            </a:extLst>
          </p:cNvPr>
          <p:cNvSpPr>
            <a:spLocks noGrp="1"/>
          </p:cNvSpPr>
          <p:nvPr>
            <p:ph type="title"/>
          </p:nvPr>
        </p:nvSpPr>
        <p:spPr>
          <a:xfrm>
            <a:off x="300681" y="838158"/>
            <a:ext cx="11590638" cy="2387600"/>
          </a:xfrm>
        </p:spPr>
        <p:txBody>
          <a:bodyPr>
            <a:normAutofit/>
          </a:bodyPr>
          <a:lstStyle/>
          <a:p>
            <a:r>
              <a:rPr lang="en-US" b="1" dirty="0"/>
              <a:t>During the Sochi Olympics how many simultaneous online users watched the USA/Canada Hockey Game via Azure?</a:t>
            </a:r>
          </a:p>
        </p:txBody>
      </p:sp>
      <p:sp>
        <p:nvSpPr>
          <p:cNvPr id="4" name="Text Placeholder 3">
            <a:extLst>
              <a:ext uri="{FF2B5EF4-FFF2-40B4-BE49-F238E27FC236}">
                <a16:creationId xmlns:a16="http://schemas.microsoft.com/office/drawing/2014/main" id="{364AA927-14E3-4326-803F-B88BFF005439}"/>
              </a:ext>
            </a:extLst>
          </p:cNvPr>
          <p:cNvSpPr>
            <a:spLocks noGrp="1"/>
          </p:cNvSpPr>
          <p:nvPr>
            <p:ph type="body" sz="quarter" idx="12"/>
          </p:nvPr>
        </p:nvSpPr>
        <p:spPr>
          <a:xfrm>
            <a:off x="741405" y="3602038"/>
            <a:ext cx="11022227" cy="1655762"/>
          </a:xfrm>
        </p:spPr>
        <p:txBody>
          <a:bodyPr>
            <a:noAutofit/>
          </a:bodyPr>
          <a:lstStyle/>
          <a:p>
            <a:pPr algn="ctr"/>
            <a:r>
              <a:rPr lang="en-US" sz="13800" b="1" dirty="0">
                <a:effectLst>
                  <a:outerShdw blurRad="38100" dist="38100" dir="2700000" algn="tl">
                    <a:srgbClr val="000000">
                      <a:alpha val="43137"/>
                    </a:srgbClr>
                  </a:outerShdw>
                </a:effectLst>
              </a:rPr>
              <a:t>2.1 Million</a:t>
            </a:r>
          </a:p>
        </p:txBody>
      </p:sp>
    </p:spTree>
    <p:extLst>
      <p:ext uri="{BB962C8B-B14F-4D97-AF65-F5344CB8AC3E}">
        <p14:creationId xmlns:p14="http://schemas.microsoft.com/office/powerpoint/2010/main" val="796382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BB1F-3056-4B50-BAE4-9886F76CC35C}"/>
              </a:ext>
            </a:extLst>
          </p:cNvPr>
          <p:cNvSpPr>
            <a:spLocks noGrp="1"/>
          </p:cNvSpPr>
          <p:nvPr>
            <p:ph type="title"/>
          </p:nvPr>
        </p:nvSpPr>
        <p:spPr/>
        <p:txBody>
          <a:bodyPr/>
          <a:lstStyle/>
          <a:p>
            <a:r>
              <a:rPr lang="en-US" dirty="0"/>
              <a:t>Quick Demo</a:t>
            </a:r>
          </a:p>
        </p:txBody>
      </p:sp>
      <p:sp>
        <p:nvSpPr>
          <p:cNvPr id="3" name="Text Placeholder 2">
            <a:extLst>
              <a:ext uri="{FF2B5EF4-FFF2-40B4-BE49-F238E27FC236}">
                <a16:creationId xmlns:a16="http://schemas.microsoft.com/office/drawing/2014/main" id="{6206444D-174D-4DAE-9ABB-4613446D64FD}"/>
              </a:ext>
            </a:extLst>
          </p:cNvPr>
          <p:cNvSpPr>
            <a:spLocks noGrp="1"/>
          </p:cNvSpPr>
          <p:nvPr>
            <p:ph type="body" sz="quarter" idx="10"/>
          </p:nvPr>
        </p:nvSpPr>
        <p:spPr>
          <a:xfrm>
            <a:off x="269303" y="1187644"/>
            <a:ext cx="11655078" cy="673454"/>
          </a:xfrm>
        </p:spPr>
        <p:txBody>
          <a:bodyPr/>
          <a:lstStyle/>
          <a:p>
            <a:r>
              <a:rPr lang="en-US" dirty="0"/>
              <a:t>Azure Files (SMB in the cloud)</a:t>
            </a:r>
          </a:p>
        </p:txBody>
      </p:sp>
    </p:spTree>
    <p:extLst>
      <p:ext uri="{BB962C8B-B14F-4D97-AF65-F5344CB8AC3E}">
        <p14:creationId xmlns:p14="http://schemas.microsoft.com/office/powerpoint/2010/main" val="132659716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838FE-107E-4003-ABF9-4A0B0B46D3D5}"/>
              </a:ext>
            </a:extLst>
          </p:cNvPr>
          <p:cNvSpPr>
            <a:spLocks noGrp="1"/>
          </p:cNvSpPr>
          <p:nvPr>
            <p:ph type="title"/>
          </p:nvPr>
        </p:nvSpPr>
        <p:spPr/>
        <p:txBody>
          <a:bodyPr/>
          <a:lstStyle/>
          <a:p>
            <a:r>
              <a:rPr lang="en-US" dirty="0"/>
              <a:t>Azure Files (preview features)</a:t>
            </a:r>
          </a:p>
        </p:txBody>
      </p:sp>
      <p:sp>
        <p:nvSpPr>
          <p:cNvPr id="3" name="Text Placeholder 2">
            <a:extLst>
              <a:ext uri="{FF2B5EF4-FFF2-40B4-BE49-F238E27FC236}">
                <a16:creationId xmlns:a16="http://schemas.microsoft.com/office/drawing/2014/main" id="{273D681F-A73B-4313-B2BD-43296E1D3356}"/>
              </a:ext>
            </a:extLst>
          </p:cNvPr>
          <p:cNvSpPr>
            <a:spLocks noGrp="1"/>
          </p:cNvSpPr>
          <p:nvPr>
            <p:ph type="body" sz="quarter" idx="10"/>
          </p:nvPr>
        </p:nvSpPr>
        <p:spPr>
          <a:xfrm>
            <a:off x="269303" y="1187644"/>
            <a:ext cx="11655078" cy="5253746"/>
          </a:xfrm>
        </p:spPr>
        <p:txBody>
          <a:bodyPr/>
          <a:lstStyle/>
          <a:p>
            <a:r>
              <a:rPr lang="en-US" dirty="0"/>
              <a:t>Files Sync </a:t>
            </a:r>
          </a:p>
          <a:p>
            <a:pPr lvl="1"/>
            <a:r>
              <a:rPr lang="en-US" dirty="0" err="1"/>
              <a:t>SyncAzure</a:t>
            </a:r>
            <a:r>
              <a:rPr lang="en-US" dirty="0"/>
              <a:t> Files to local Windows server (or servers)</a:t>
            </a:r>
          </a:p>
          <a:p>
            <a:pPr lvl="1"/>
            <a:r>
              <a:rPr lang="en-US" dirty="0"/>
              <a:t>Use cloud tiering to store frequently accessed files locally</a:t>
            </a:r>
          </a:p>
          <a:p>
            <a:pPr lvl="1"/>
            <a:r>
              <a:rPr lang="en-US" dirty="0"/>
              <a:t>Less frequent files have stubs locally and are pulled down on demand</a:t>
            </a:r>
          </a:p>
          <a:p>
            <a:r>
              <a:rPr lang="en-US" dirty="0"/>
              <a:t>Snapshots</a:t>
            </a:r>
          </a:p>
          <a:p>
            <a:pPr lvl="1"/>
            <a:r>
              <a:rPr lang="en-US" dirty="0"/>
              <a:t>Snapshot image Azure SMB shares</a:t>
            </a:r>
          </a:p>
          <a:p>
            <a:pPr lvl="1"/>
            <a:r>
              <a:rPr lang="en-US" dirty="0"/>
              <a:t>Protect against data corruption, accidental deletes</a:t>
            </a:r>
          </a:p>
          <a:p>
            <a:endParaRPr lang="en-US" dirty="0"/>
          </a:p>
          <a:p>
            <a:pPr marL="224096" lvl="1" indent="0">
              <a:buNone/>
            </a:pPr>
            <a:endParaRPr lang="en-US" dirty="0"/>
          </a:p>
          <a:p>
            <a:endParaRPr lang="en-US" dirty="0"/>
          </a:p>
        </p:txBody>
      </p:sp>
    </p:spTree>
    <p:extLst>
      <p:ext uri="{BB962C8B-B14F-4D97-AF65-F5344CB8AC3E}">
        <p14:creationId xmlns:p14="http://schemas.microsoft.com/office/powerpoint/2010/main" val="339669335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87FB2E-0163-4CC4-A871-920EB7D31A62}"/>
              </a:ext>
            </a:extLst>
          </p:cNvPr>
          <p:cNvPicPr>
            <a:picLocks noChangeAspect="1"/>
          </p:cNvPicPr>
          <p:nvPr/>
        </p:nvPicPr>
        <p:blipFill>
          <a:blip r:embed="rId3"/>
          <a:stretch>
            <a:fillRect/>
          </a:stretch>
        </p:blipFill>
        <p:spPr>
          <a:xfrm>
            <a:off x="0" y="-2861"/>
            <a:ext cx="7682111" cy="6860861"/>
          </a:xfrm>
          <a:prstGeom prst="rect">
            <a:avLst/>
          </a:prstGeom>
        </p:spPr>
      </p:pic>
    </p:spTree>
    <p:extLst>
      <p:ext uri="{BB962C8B-B14F-4D97-AF65-F5344CB8AC3E}">
        <p14:creationId xmlns:p14="http://schemas.microsoft.com/office/powerpoint/2010/main" val="213215272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98BB1F-28DE-4D26-A0E6-0A44625E7441}"/>
              </a:ext>
            </a:extLst>
          </p:cNvPr>
          <p:cNvSpPr>
            <a:spLocks noGrp="1"/>
          </p:cNvSpPr>
          <p:nvPr>
            <p:ph type="title"/>
          </p:nvPr>
        </p:nvSpPr>
        <p:spPr/>
        <p:txBody>
          <a:bodyPr/>
          <a:lstStyle/>
          <a:p>
            <a:r>
              <a:rPr lang="en-US" dirty="0"/>
              <a:t>Management and Monitoring</a:t>
            </a:r>
          </a:p>
        </p:txBody>
      </p:sp>
      <p:sp>
        <p:nvSpPr>
          <p:cNvPr id="4" name="Text Placeholder 3">
            <a:extLst>
              <a:ext uri="{FF2B5EF4-FFF2-40B4-BE49-F238E27FC236}">
                <a16:creationId xmlns:a16="http://schemas.microsoft.com/office/drawing/2014/main" id="{B670E030-079E-4FAB-9A23-43FAAD388905}"/>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28453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 Placeholder 70">
            <a:extLst>
              <a:ext uri="{FF2B5EF4-FFF2-40B4-BE49-F238E27FC236}">
                <a16:creationId xmlns:a16="http://schemas.microsoft.com/office/drawing/2014/main" id="{80E184B4-1179-459E-8D10-AD7B8C0BB953}"/>
              </a:ext>
            </a:extLst>
          </p:cNvPr>
          <p:cNvSpPr txBox="1">
            <a:spLocks/>
          </p:cNvSpPr>
          <p:nvPr/>
        </p:nvSpPr>
        <p:spPr>
          <a:xfrm>
            <a:off x="1837983" y="1486746"/>
            <a:ext cx="8517602" cy="5243964"/>
          </a:xfrm>
          <a:prstGeom prst="rect">
            <a:avLst/>
          </a:prstGeom>
          <a:solidFill>
            <a:schemeClr val="bg1">
              <a:lumMod val="85000"/>
            </a:schemeClr>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31136"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FFFFFF"/>
                </a:solidFill>
                <a:effectLst/>
                <a:uLnTx/>
                <a:uFillTx/>
                <a:latin typeface="Segoe UI Light"/>
                <a:ea typeface="ＭＳ Ｐゴシック" charset="0"/>
              </a:rPr>
              <a:t>Account and enterprise agreement</a:t>
            </a:r>
          </a:p>
        </p:txBody>
      </p:sp>
      <p:sp>
        <p:nvSpPr>
          <p:cNvPr id="64" name="Text Placeholder 70">
            <a:extLst>
              <a:ext uri="{FF2B5EF4-FFF2-40B4-BE49-F238E27FC236}">
                <a16:creationId xmlns:a16="http://schemas.microsoft.com/office/drawing/2014/main" id="{969FEAE1-25E2-474C-A9F1-039129CA8CE3}"/>
              </a:ext>
            </a:extLst>
          </p:cNvPr>
          <p:cNvSpPr txBox="1">
            <a:spLocks/>
          </p:cNvSpPr>
          <p:nvPr/>
        </p:nvSpPr>
        <p:spPr>
          <a:xfrm>
            <a:off x="2211492" y="2233766"/>
            <a:ext cx="7769017" cy="4296360"/>
          </a:xfrm>
          <a:prstGeom prst="rect">
            <a:avLst/>
          </a:prstGeom>
          <a:solidFill>
            <a:schemeClr val="accent2"/>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31136" rtl="0" eaLnBrk="1" fontAlgn="base" latinLnBrk="0" hangingPunct="1">
              <a:lnSpc>
                <a:spcPct val="90000"/>
              </a:lnSpc>
              <a:spcBef>
                <a:spcPct val="20000"/>
              </a:spcBef>
              <a:spcAft>
                <a:spcPct val="0"/>
              </a:spcAft>
              <a:buClrTx/>
              <a:buSzPct val="90000"/>
              <a:buFont typeface="Arial" charset="0"/>
              <a:buNone/>
              <a:tabLst/>
              <a:defRPr/>
            </a:pPr>
            <a:r>
              <a:rPr kumimoji="0" lang="en-US" sz="3137" b="0" i="0" u="none" strike="noStrike" kern="1200" cap="none" spc="0" normalizeH="0" baseline="0" noProof="0" dirty="0">
                <a:ln>
                  <a:noFill/>
                </a:ln>
                <a:solidFill>
                  <a:srgbClr val="353535"/>
                </a:solidFill>
                <a:effectLst/>
                <a:uLnTx/>
                <a:uFillTx/>
                <a:latin typeface="Segoe UI Light"/>
                <a:ea typeface="ＭＳ Ｐゴシック" charset="0"/>
              </a:rPr>
              <a:t>Subscription(s)</a:t>
            </a:r>
          </a:p>
        </p:txBody>
      </p:sp>
      <p:sp>
        <p:nvSpPr>
          <p:cNvPr id="2" name="Title 1"/>
          <p:cNvSpPr>
            <a:spLocks noGrp="1"/>
          </p:cNvSpPr>
          <p:nvPr>
            <p:ph type="title"/>
          </p:nvPr>
        </p:nvSpPr>
        <p:spPr/>
        <p:txBody>
          <a:bodyPr/>
          <a:lstStyle/>
          <a:p>
            <a:r>
              <a:rPr lang="en-US" dirty="0"/>
              <a:t>Azure structure</a:t>
            </a:r>
          </a:p>
        </p:txBody>
      </p:sp>
      <p:sp>
        <p:nvSpPr>
          <p:cNvPr id="106" name="Text Placeholder 70">
            <a:extLst>
              <a:ext uri="{FF2B5EF4-FFF2-40B4-BE49-F238E27FC236}">
                <a16:creationId xmlns:a16="http://schemas.microsoft.com/office/drawing/2014/main" id="{C93173EE-344F-4838-881D-29999ABB4EB5}"/>
              </a:ext>
            </a:extLst>
          </p:cNvPr>
          <p:cNvSpPr txBox="1">
            <a:spLocks/>
          </p:cNvSpPr>
          <p:nvPr/>
        </p:nvSpPr>
        <p:spPr>
          <a:xfrm>
            <a:off x="2621647" y="2980788"/>
            <a:ext cx="3286891" cy="3286891"/>
          </a:xfrm>
          <a:prstGeom prst="rect">
            <a:avLst/>
          </a:prstGeom>
          <a:solidFill>
            <a:schemeClr val="accent3"/>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31136"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353535"/>
                </a:solidFill>
                <a:effectLst/>
                <a:uLnTx/>
                <a:uFillTx/>
                <a:latin typeface="Segoe UI Light"/>
                <a:ea typeface="ＭＳ Ｐゴシック" charset="0"/>
              </a:rPr>
              <a:t>Resource group</a:t>
            </a:r>
          </a:p>
        </p:txBody>
      </p:sp>
      <p:sp>
        <p:nvSpPr>
          <p:cNvPr id="150" name="Text Placeholder 70">
            <a:extLst>
              <a:ext uri="{FF2B5EF4-FFF2-40B4-BE49-F238E27FC236}">
                <a16:creationId xmlns:a16="http://schemas.microsoft.com/office/drawing/2014/main" id="{C93173EE-344F-4838-881D-29999ABB4EB5}"/>
              </a:ext>
            </a:extLst>
          </p:cNvPr>
          <p:cNvSpPr txBox="1">
            <a:spLocks/>
          </p:cNvSpPr>
          <p:nvPr/>
        </p:nvSpPr>
        <p:spPr>
          <a:xfrm>
            <a:off x="6283463" y="2980788"/>
            <a:ext cx="3286891" cy="3286891"/>
          </a:xfrm>
          <a:prstGeom prst="rect">
            <a:avLst/>
          </a:prstGeom>
          <a:solidFill>
            <a:schemeClr val="accent4"/>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31136"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353535"/>
                </a:solidFill>
                <a:effectLst/>
                <a:uLnTx/>
                <a:uFillTx/>
                <a:latin typeface="Segoe UI Light"/>
                <a:ea typeface="ＭＳ Ｐゴシック" charset="0"/>
              </a:rPr>
              <a:t>Resource group</a:t>
            </a:r>
          </a:p>
        </p:txBody>
      </p:sp>
      <p:sp>
        <p:nvSpPr>
          <p:cNvPr id="86" name="Text Placeholder 70">
            <a:extLst>
              <a:ext uri="{FF2B5EF4-FFF2-40B4-BE49-F238E27FC236}">
                <a16:creationId xmlns:a16="http://schemas.microsoft.com/office/drawing/2014/main" id="{9FF09943-AEDB-4DF9-9210-4BF6F2D9EE98}"/>
              </a:ext>
            </a:extLst>
          </p:cNvPr>
          <p:cNvSpPr txBox="1">
            <a:spLocks/>
          </p:cNvSpPr>
          <p:nvPr/>
        </p:nvSpPr>
        <p:spPr>
          <a:xfrm>
            <a:off x="8379308" y="5765105"/>
            <a:ext cx="907693" cy="280605"/>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31136"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353535"/>
                </a:solidFill>
                <a:effectLst/>
                <a:uLnTx/>
                <a:uFillTx/>
                <a:latin typeface="Segoe UI Light"/>
                <a:ea typeface="ＭＳ Ｐゴシック" charset="0"/>
              </a:rPr>
              <a:t>Templates</a:t>
            </a:r>
          </a:p>
        </p:txBody>
      </p:sp>
      <p:sp>
        <p:nvSpPr>
          <p:cNvPr id="107" name="Text Placeholder 70">
            <a:extLst>
              <a:ext uri="{FF2B5EF4-FFF2-40B4-BE49-F238E27FC236}">
                <a16:creationId xmlns:a16="http://schemas.microsoft.com/office/drawing/2014/main" id="{54F4C660-6AB2-40D3-B815-CEEEB6008A66}"/>
              </a:ext>
            </a:extLst>
          </p:cNvPr>
          <p:cNvSpPr txBox="1">
            <a:spLocks/>
          </p:cNvSpPr>
          <p:nvPr/>
        </p:nvSpPr>
        <p:spPr>
          <a:xfrm>
            <a:off x="3022827" y="5670062"/>
            <a:ext cx="1211557" cy="470693"/>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31136"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353535"/>
                </a:solidFill>
                <a:effectLst/>
                <a:uLnTx/>
                <a:uFillTx/>
                <a:latin typeface="Segoe UI Light"/>
                <a:ea typeface="ＭＳ Ｐゴシック" charset="0"/>
              </a:rPr>
              <a:t>Role-based </a:t>
            </a:r>
            <a:br>
              <a:rPr kumimoji="0" lang="en-US" sz="1372" b="0" i="0" u="none" strike="noStrike" kern="1200" cap="none" spc="0" normalizeH="0" baseline="0" noProof="0" dirty="0">
                <a:ln>
                  <a:noFill/>
                </a:ln>
                <a:solidFill>
                  <a:srgbClr val="353535"/>
                </a:solidFill>
                <a:effectLst/>
                <a:uLnTx/>
                <a:uFillTx/>
                <a:latin typeface="Segoe UI Light"/>
                <a:ea typeface="ＭＳ Ｐゴシック" charset="0"/>
              </a:rPr>
            </a:br>
            <a:r>
              <a:rPr kumimoji="0" lang="en-US" sz="1372" b="0" i="0" u="none" strike="noStrike" kern="1200" cap="none" spc="0" normalizeH="0" baseline="0" noProof="0" dirty="0">
                <a:ln>
                  <a:noFill/>
                </a:ln>
                <a:solidFill>
                  <a:srgbClr val="353535"/>
                </a:solidFill>
                <a:effectLst/>
                <a:uLnTx/>
                <a:uFillTx/>
                <a:latin typeface="Segoe UI Light"/>
                <a:ea typeface="ＭＳ Ｐゴシック" charset="0"/>
              </a:rPr>
              <a:t>access control</a:t>
            </a:r>
          </a:p>
        </p:txBody>
      </p:sp>
      <p:sp>
        <p:nvSpPr>
          <p:cNvPr id="108" name="Text Placeholder 70">
            <a:extLst>
              <a:ext uri="{FF2B5EF4-FFF2-40B4-BE49-F238E27FC236}">
                <a16:creationId xmlns:a16="http://schemas.microsoft.com/office/drawing/2014/main" id="{F19A7EF5-F8F8-4DD5-99A5-4968347090D4}"/>
              </a:ext>
            </a:extLst>
          </p:cNvPr>
          <p:cNvSpPr txBox="1">
            <a:spLocks/>
          </p:cNvSpPr>
          <p:nvPr/>
        </p:nvSpPr>
        <p:spPr>
          <a:xfrm>
            <a:off x="4658561" y="5765105"/>
            <a:ext cx="495272" cy="280605"/>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31136"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353535"/>
                </a:solidFill>
                <a:effectLst/>
                <a:uLnTx/>
                <a:uFillTx/>
                <a:latin typeface="Segoe UI Light"/>
                <a:ea typeface="ＭＳ Ｐゴシック" charset="0"/>
              </a:rPr>
              <a:t>Tags</a:t>
            </a:r>
          </a:p>
        </p:txBody>
      </p:sp>
      <p:sp>
        <p:nvSpPr>
          <p:cNvPr id="63" name="Text Placeholder 70">
            <a:extLst>
              <a:ext uri="{FF2B5EF4-FFF2-40B4-BE49-F238E27FC236}">
                <a16:creationId xmlns:a16="http://schemas.microsoft.com/office/drawing/2014/main" id="{C27A0EB9-2D8D-42F7-9D35-D805090D8C28}"/>
              </a:ext>
            </a:extLst>
          </p:cNvPr>
          <p:cNvSpPr txBox="1">
            <a:spLocks/>
          </p:cNvSpPr>
          <p:nvPr/>
        </p:nvSpPr>
        <p:spPr>
          <a:xfrm>
            <a:off x="6628771" y="5670062"/>
            <a:ext cx="1405227" cy="470693"/>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31136"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353535"/>
                </a:solidFill>
                <a:effectLst/>
                <a:uLnTx/>
                <a:uFillTx/>
                <a:latin typeface="Segoe UI Light"/>
                <a:ea typeface="ＭＳ Ｐゴシック" charset="0"/>
              </a:rPr>
              <a:t>Azure Resource </a:t>
            </a:r>
            <a:br>
              <a:rPr kumimoji="0" lang="en-US" sz="1372" b="0" i="0" u="none" strike="noStrike" kern="1200" cap="none" spc="0" normalizeH="0" baseline="0" noProof="0" dirty="0">
                <a:ln>
                  <a:noFill/>
                </a:ln>
                <a:solidFill>
                  <a:srgbClr val="353535"/>
                </a:solidFill>
                <a:effectLst/>
                <a:uLnTx/>
                <a:uFillTx/>
                <a:latin typeface="Segoe UI Light"/>
                <a:ea typeface="ＭＳ Ｐゴシック" charset="0"/>
              </a:rPr>
            </a:br>
            <a:r>
              <a:rPr kumimoji="0" lang="en-US" sz="1372" b="0" i="0" u="none" strike="noStrike" kern="1200" cap="none" spc="0" normalizeH="0" baseline="0" noProof="0" dirty="0">
                <a:ln>
                  <a:noFill/>
                </a:ln>
                <a:solidFill>
                  <a:srgbClr val="353535"/>
                </a:solidFill>
                <a:effectLst/>
                <a:uLnTx/>
                <a:uFillTx/>
                <a:latin typeface="Segoe UI Light"/>
                <a:ea typeface="ＭＳ Ｐゴシック" charset="0"/>
              </a:rPr>
              <a:t>Manager policy</a:t>
            </a:r>
          </a:p>
        </p:txBody>
      </p:sp>
      <p:grpSp>
        <p:nvGrpSpPr>
          <p:cNvPr id="26" name="Group 25"/>
          <p:cNvGrpSpPr/>
          <p:nvPr/>
        </p:nvGrpSpPr>
        <p:grpSpPr>
          <a:xfrm>
            <a:off x="6895761" y="3653106"/>
            <a:ext cx="2370928" cy="1878224"/>
            <a:chOff x="7034035" y="3918176"/>
            <a:chExt cx="2418470" cy="1915886"/>
          </a:xfrm>
        </p:grpSpPr>
        <p:pic>
          <p:nvPicPr>
            <p:cNvPr id="138" name="Picture 13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777930" y="3998005"/>
              <a:ext cx="459484" cy="459484"/>
            </a:xfrm>
            <a:prstGeom prst="rect">
              <a:avLst/>
            </a:prstGeom>
          </p:spPr>
        </p:pic>
        <p:grpSp>
          <p:nvGrpSpPr>
            <p:cNvPr id="140" name="Group 139"/>
            <p:cNvGrpSpPr/>
            <p:nvPr/>
          </p:nvGrpSpPr>
          <p:grpSpPr>
            <a:xfrm>
              <a:off x="8731717" y="4637272"/>
              <a:ext cx="551909" cy="434351"/>
              <a:chOff x="6060197" y="5085291"/>
              <a:chExt cx="615897" cy="484709"/>
            </a:xfrm>
          </p:grpSpPr>
          <p:sp>
            <p:nvSpPr>
              <p:cNvPr id="141" name="Freeform 140"/>
              <p:cNvSpPr>
                <a:spLocks noChangeAspect="1"/>
              </p:cNvSpPr>
              <p:nvPr/>
            </p:nvSpPr>
            <p:spPr bwMode="black">
              <a:xfrm>
                <a:off x="6060197" y="5085291"/>
                <a:ext cx="615897" cy="48470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42" name="Picture 1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7900" y="5173662"/>
                <a:ext cx="180491" cy="217459"/>
              </a:xfrm>
              <a:prstGeom prst="rect">
                <a:avLst/>
              </a:prstGeom>
            </p:spPr>
          </p:pic>
        </p:grpSp>
        <p:grpSp>
          <p:nvGrpSpPr>
            <p:cNvPr id="20" name="Group 19"/>
            <p:cNvGrpSpPr/>
            <p:nvPr/>
          </p:nvGrpSpPr>
          <p:grpSpPr>
            <a:xfrm>
              <a:off x="8678562" y="5231530"/>
              <a:ext cx="773943" cy="602532"/>
              <a:chOff x="4425723" y="5105731"/>
              <a:chExt cx="738763" cy="575144"/>
            </a:xfrm>
          </p:grpSpPr>
          <p:grpSp>
            <p:nvGrpSpPr>
              <p:cNvPr id="139" name="Group 138"/>
              <p:cNvGrpSpPr/>
              <p:nvPr/>
            </p:nvGrpSpPr>
            <p:grpSpPr>
              <a:xfrm>
                <a:off x="4520576" y="5105731"/>
                <a:ext cx="643910" cy="575144"/>
                <a:chOff x="6111767" y="5628748"/>
                <a:chExt cx="752782" cy="672389"/>
              </a:xfrm>
            </p:grpSpPr>
            <p:pic>
              <p:nvPicPr>
                <p:cNvPr id="143" name="Picture 1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1767" y="5628748"/>
                  <a:ext cx="512756" cy="597000"/>
                </a:xfrm>
                <a:prstGeom prst="rect">
                  <a:avLst/>
                </a:prstGeom>
              </p:spPr>
            </p:pic>
            <p:sp>
              <p:nvSpPr>
                <p:cNvPr id="144" name="Freeform 143"/>
                <p:cNvSpPr>
                  <a:spLocks noChangeAspect="1"/>
                </p:cNvSpPr>
                <p:nvPr/>
              </p:nvSpPr>
              <p:spPr bwMode="black">
                <a:xfrm>
                  <a:off x="6315909" y="5976672"/>
                  <a:ext cx="548640" cy="32446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accent4"/>
                </a:solidFill>
                <a:ln w="1905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19" name="TextBox 18"/>
              <p:cNvSpPr txBox="1"/>
              <p:nvPr/>
            </p:nvSpPr>
            <p:spPr>
              <a:xfrm>
                <a:off x="4425723" y="5129335"/>
                <a:ext cx="643270" cy="463449"/>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BCF2"/>
                    </a:solidFill>
                    <a:effectLst/>
                    <a:uLnTx/>
                    <a:uFillTx/>
                    <a:latin typeface="Segoe UI Semilight"/>
                    <a:ea typeface="+mn-ea"/>
                    <a:cs typeface="+mn-cs"/>
                  </a:rPr>
                  <a:t>SQL</a:t>
                </a:r>
              </a:p>
            </p:txBody>
          </p:sp>
        </p:grpSp>
        <p:sp>
          <p:nvSpPr>
            <p:cNvPr id="18" name="Left Bracket 17"/>
            <p:cNvSpPr/>
            <p:nvPr/>
          </p:nvSpPr>
          <p:spPr>
            <a:xfrm>
              <a:off x="8390056" y="3918176"/>
              <a:ext cx="342781" cy="1915886"/>
            </a:xfrm>
            <a:prstGeom prst="leftBracket">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167" name="Picture 1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4035" y="4523593"/>
              <a:ext cx="888718" cy="705052"/>
            </a:xfrm>
            <a:prstGeom prst="rect">
              <a:avLst/>
            </a:prstGeom>
          </p:spPr>
        </p:pic>
      </p:grpSp>
      <p:grpSp>
        <p:nvGrpSpPr>
          <p:cNvPr id="182" name="Group 181"/>
          <p:cNvGrpSpPr/>
          <p:nvPr/>
        </p:nvGrpSpPr>
        <p:grpSpPr>
          <a:xfrm>
            <a:off x="3192981" y="3653106"/>
            <a:ext cx="2370928" cy="1878224"/>
            <a:chOff x="7034035" y="3918176"/>
            <a:chExt cx="2418470" cy="1915886"/>
          </a:xfrm>
        </p:grpSpPr>
        <p:pic>
          <p:nvPicPr>
            <p:cNvPr id="183" name="Picture 18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777930" y="3998005"/>
              <a:ext cx="459484" cy="459484"/>
            </a:xfrm>
            <a:prstGeom prst="rect">
              <a:avLst/>
            </a:prstGeom>
          </p:spPr>
        </p:pic>
        <p:grpSp>
          <p:nvGrpSpPr>
            <p:cNvPr id="184" name="Group 183"/>
            <p:cNvGrpSpPr/>
            <p:nvPr/>
          </p:nvGrpSpPr>
          <p:grpSpPr>
            <a:xfrm>
              <a:off x="8731717" y="4637272"/>
              <a:ext cx="551909" cy="434351"/>
              <a:chOff x="6060197" y="5085291"/>
              <a:chExt cx="615897" cy="484709"/>
            </a:xfrm>
          </p:grpSpPr>
          <p:sp>
            <p:nvSpPr>
              <p:cNvPr id="192" name="Freeform 191"/>
              <p:cNvSpPr>
                <a:spLocks noChangeAspect="1"/>
              </p:cNvSpPr>
              <p:nvPr/>
            </p:nvSpPr>
            <p:spPr bwMode="black">
              <a:xfrm>
                <a:off x="6060197" y="5085291"/>
                <a:ext cx="615897" cy="48470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93" name="Picture 1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7900" y="5173662"/>
                <a:ext cx="180491" cy="217459"/>
              </a:xfrm>
              <a:prstGeom prst="rect">
                <a:avLst/>
              </a:prstGeom>
            </p:spPr>
          </p:pic>
        </p:grpSp>
        <p:grpSp>
          <p:nvGrpSpPr>
            <p:cNvPr id="185" name="Group 184"/>
            <p:cNvGrpSpPr/>
            <p:nvPr/>
          </p:nvGrpSpPr>
          <p:grpSpPr>
            <a:xfrm>
              <a:off x="8678562" y="5231530"/>
              <a:ext cx="773943" cy="602532"/>
              <a:chOff x="4425723" y="5105731"/>
              <a:chExt cx="738763" cy="575144"/>
            </a:xfrm>
          </p:grpSpPr>
          <p:grpSp>
            <p:nvGrpSpPr>
              <p:cNvPr id="188" name="Group 187"/>
              <p:cNvGrpSpPr/>
              <p:nvPr/>
            </p:nvGrpSpPr>
            <p:grpSpPr>
              <a:xfrm>
                <a:off x="4520576" y="5105731"/>
                <a:ext cx="643910" cy="575144"/>
                <a:chOff x="6111767" y="5628748"/>
                <a:chExt cx="752782" cy="672389"/>
              </a:xfrm>
            </p:grpSpPr>
            <p:pic>
              <p:nvPicPr>
                <p:cNvPr id="190" name="Picture 1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1767" y="5628748"/>
                  <a:ext cx="512756" cy="597000"/>
                </a:xfrm>
                <a:prstGeom prst="rect">
                  <a:avLst/>
                </a:prstGeom>
              </p:spPr>
            </p:pic>
            <p:sp>
              <p:nvSpPr>
                <p:cNvPr id="191" name="Freeform 190"/>
                <p:cNvSpPr>
                  <a:spLocks noChangeAspect="1"/>
                </p:cNvSpPr>
                <p:nvPr/>
              </p:nvSpPr>
              <p:spPr bwMode="black">
                <a:xfrm>
                  <a:off x="6315909" y="5976672"/>
                  <a:ext cx="548640" cy="32446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accent3"/>
                </a:solidFill>
                <a:ln w="1905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189" name="TextBox 188"/>
              <p:cNvSpPr txBox="1"/>
              <p:nvPr/>
            </p:nvSpPr>
            <p:spPr>
              <a:xfrm>
                <a:off x="4425723" y="5129335"/>
                <a:ext cx="643270" cy="463449"/>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BCF2"/>
                    </a:solidFill>
                    <a:effectLst/>
                    <a:uLnTx/>
                    <a:uFillTx/>
                    <a:latin typeface="Segoe UI Semilight"/>
                    <a:ea typeface="+mn-ea"/>
                    <a:cs typeface="+mn-cs"/>
                  </a:rPr>
                  <a:t>SQL</a:t>
                </a:r>
              </a:p>
            </p:txBody>
          </p:sp>
        </p:grpSp>
        <p:sp>
          <p:nvSpPr>
            <p:cNvPr id="186" name="Left Bracket 185"/>
            <p:cNvSpPr/>
            <p:nvPr/>
          </p:nvSpPr>
          <p:spPr>
            <a:xfrm>
              <a:off x="8390056" y="3918176"/>
              <a:ext cx="342781" cy="1915886"/>
            </a:xfrm>
            <a:prstGeom prst="leftBracket">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187" name="Picture 1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4035" y="4523593"/>
              <a:ext cx="888718" cy="705052"/>
            </a:xfrm>
            <a:prstGeom prst="rect">
              <a:avLst/>
            </a:prstGeom>
          </p:spPr>
        </p:pic>
      </p:grpSp>
    </p:spTree>
    <p:extLst>
      <p:ext uri="{BB962C8B-B14F-4D97-AF65-F5344CB8AC3E}">
        <p14:creationId xmlns:p14="http://schemas.microsoft.com/office/powerpoint/2010/main" val="413892412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1338" y="92549"/>
            <a:ext cx="11822023" cy="1325375"/>
          </a:xfrm>
        </p:spPr>
        <p:txBody>
          <a:bodyPr>
            <a:noAutofit/>
          </a:bodyPr>
          <a:lstStyle/>
          <a:p>
            <a:r>
              <a:rPr lang="en-US" sz="4705" dirty="0">
                <a:solidFill>
                  <a:srgbClr val="282828"/>
                </a:solidFill>
                <a:latin typeface="Segoe UI" panose="020B0502040204020203" pitchFamily="34" charset="0"/>
                <a:cs typeface="Segoe UI" panose="020B0502040204020203" pitchFamily="34" charset="0"/>
              </a:rPr>
              <a:t>Organizing with Azure Resource Manager</a:t>
            </a:r>
          </a:p>
        </p:txBody>
      </p:sp>
      <p:sp>
        <p:nvSpPr>
          <p:cNvPr id="4" name="TextBox 3"/>
          <p:cNvSpPr txBox="1"/>
          <p:nvPr/>
        </p:nvSpPr>
        <p:spPr>
          <a:xfrm>
            <a:off x="642749" y="1417924"/>
            <a:ext cx="11370612" cy="4156280"/>
          </a:xfrm>
          <a:prstGeom prst="rect">
            <a:avLst/>
          </a:prstGeom>
          <a:noFill/>
        </p:spPr>
        <p:txBody>
          <a:bodyPr wrap="square" rtlCol="0">
            <a:spAutoFit/>
          </a:bodyPr>
          <a:lstStyle/>
          <a:p>
            <a:pPr defTabSz="914367">
              <a:spcAft>
                <a:spcPts val="588"/>
              </a:spcAft>
            </a:pPr>
            <a:r>
              <a:rPr lang="en-US" sz="3137" dirty="0">
                <a:solidFill>
                  <a:srgbClr val="282828"/>
                </a:solidFill>
                <a:latin typeface="Segoe UI Light" panose="020B0502040204020203" pitchFamily="34" charset="0"/>
                <a:cs typeface="Segoe UI Light" panose="020B0502040204020203" pitchFamily="34" charset="0"/>
              </a:rPr>
              <a:t>Resource Groups</a:t>
            </a:r>
          </a:p>
          <a:p>
            <a:pPr marL="457112" lvl="1" defTabSz="914367">
              <a:spcAft>
                <a:spcPts val="294"/>
              </a:spcAft>
            </a:pPr>
            <a:r>
              <a:rPr lang="en-US" sz="1961" dirty="0">
                <a:solidFill>
                  <a:srgbClr val="282828"/>
                </a:solidFill>
                <a:latin typeface="Segoe UI Light" panose="020B0502040204020203" pitchFamily="34" charset="0"/>
                <a:cs typeface="Segoe UI Light" panose="020B0502040204020203" pitchFamily="34" charset="0"/>
              </a:rPr>
              <a:t>Container for multiple resources</a:t>
            </a:r>
          </a:p>
          <a:p>
            <a:pPr marL="457112" lvl="1" defTabSz="914367">
              <a:spcAft>
                <a:spcPts val="294"/>
              </a:spcAft>
            </a:pPr>
            <a:r>
              <a:rPr lang="en-US" sz="1961" dirty="0">
                <a:solidFill>
                  <a:srgbClr val="282828"/>
                </a:solidFill>
                <a:latin typeface="Segoe UI Light" panose="020B0502040204020203" pitchFamily="34" charset="0"/>
                <a:cs typeface="Segoe UI Light" panose="020B0502040204020203" pitchFamily="34" charset="0"/>
              </a:rPr>
              <a:t>Resources exist in </a:t>
            </a:r>
            <a:r>
              <a:rPr lang="en-US" sz="1961" dirty="0">
                <a:solidFill>
                  <a:srgbClr val="282828"/>
                </a:solidFill>
                <a:latin typeface="Segoe UI Semibold" panose="020B0702040204020203" pitchFamily="34" charset="0"/>
                <a:cs typeface="Segoe UI Semibold" panose="020B0702040204020203" pitchFamily="34" charset="0"/>
              </a:rPr>
              <a:t>one</a:t>
            </a:r>
            <a:r>
              <a:rPr lang="en-US" sz="1961" dirty="0">
                <a:solidFill>
                  <a:srgbClr val="282828"/>
                </a:solidFill>
                <a:latin typeface="Segoe UI Light" panose="020B0502040204020203" pitchFamily="34" charset="0"/>
                <a:cs typeface="Segoe UI Light" panose="020B0502040204020203" pitchFamily="34" charset="0"/>
              </a:rPr>
              <a:t> resource group</a:t>
            </a:r>
          </a:p>
          <a:p>
            <a:pPr marL="457112" lvl="1" defTabSz="914367">
              <a:spcAft>
                <a:spcPts val="294"/>
              </a:spcAft>
            </a:pPr>
            <a:r>
              <a:rPr lang="en-US" sz="1961" dirty="0">
                <a:solidFill>
                  <a:srgbClr val="282828"/>
                </a:solidFill>
                <a:latin typeface="Segoe UI Light" panose="020B0502040204020203" pitchFamily="34" charset="0"/>
                <a:cs typeface="Segoe UI Light" panose="020B0502040204020203" pitchFamily="34" charset="0"/>
              </a:rPr>
              <a:t>Resource groups can contain resources in different regions</a:t>
            </a:r>
          </a:p>
          <a:p>
            <a:pPr marL="457112" lvl="1" defTabSz="914367">
              <a:spcAft>
                <a:spcPts val="294"/>
              </a:spcAft>
            </a:pPr>
            <a:r>
              <a:rPr lang="en-US" sz="1961" dirty="0">
                <a:solidFill>
                  <a:srgbClr val="282828"/>
                </a:solidFill>
                <a:latin typeface="Segoe UI Light" panose="020B0502040204020203" pitchFamily="34" charset="0"/>
                <a:cs typeface="Segoe UI Light" panose="020B0502040204020203" pitchFamily="34" charset="0"/>
              </a:rPr>
              <a:t>Resource groups can contain different resource types</a:t>
            </a:r>
          </a:p>
          <a:p>
            <a:pPr defTabSz="914367"/>
            <a:endParaRPr lang="en-US" sz="1765" dirty="0">
              <a:solidFill>
                <a:srgbClr val="282828"/>
              </a:solidFill>
              <a:latin typeface="Segoe UI Light" panose="020B0502040204020203" pitchFamily="34" charset="0"/>
              <a:cs typeface="Segoe UI Light" panose="020B0502040204020203" pitchFamily="34" charset="0"/>
            </a:endParaRPr>
          </a:p>
          <a:p>
            <a:pPr defTabSz="914367">
              <a:spcAft>
                <a:spcPts val="588"/>
              </a:spcAft>
            </a:pPr>
            <a:r>
              <a:rPr lang="en-US" sz="3137" dirty="0">
                <a:solidFill>
                  <a:srgbClr val="282828"/>
                </a:solidFill>
                <a:latin typeface="Segoe UI Light" panose="020B0502040204020203" pitchFamily="34" charset="0"/>
                <a:cs typeface="Segoe UI Light" panose="020B0502040204020203" pitchFamily="34" charset="0"/>
              </a:rPr>
              <a:t>Tags</a:t>
            </a:r>
          </a:p>
          <a:p>
            <a:pPr marL="457183" lvl="1" defTabSz="914367">
              <a:spcAft>
                <a:spcPts val="294"/>
              </a:spcAft>
            </a:pPr>
            <a:r>
              <a:rPr lang="en-US" sz="1961" dirty="0">
                <a:solidFill>
                  <a:prstClr val="black"/>
                </a:solidFill>
                <a:latin typeface="Segoe UI Light" panose="020B0502040204020203" pitchFamily="34" charset="0"/>
                <a:cs typeface="Segoe UI Light" panose="020B0502040204020203" pitchFamily="34" charset="0"/>
              </a:rPr>
              <a:t>Name-value pairs assigned to resources or resource groups</a:t>
            </a:r>
          </a:p>
          <a:p>
            <a:pPr marL="457183" lvl="1" defTabSz="914367">
              <a:spcAft>
                <a:spcPts val="294"/>
              </a:spcAft>
            </a:pPr>
            <a:r>
              <a:rPr lang="en-US" sz="1961" dirty="0">
                <a:solidFill>
                  <a:prstClr val="black"/>
                </a:solidFill>
                <a:latin typeface="Segoe UI Light" panose="020B0502040204020203" pitchFamily="34" charset="0"/>
                <a:cs typeface="Segoe UI Light" panose="020B0502040204020203" pitchFamily="34" charset="0"/>
              </a:rPr>
              <a:t>Subscription-wide taxonomy</a:t>
            </a:r>
          </a:p>
          <a:p>
            <a:pPr marL="457183" lvl="1" defTabSz="914367">
              <a:spcAft>
                <a:spcPts val="294"/>
              </a:spcAft>
            </a:pPr>
            <a:r>
              <a:rPr lang="en-US" sz="1961" dirty="0">
                <a:solidFill>
                  <a:prstClr val="black"/>
                </a:solidFill>
                <a:latin typeface="Segoe UI Light" panose="020B0502040204020203" pitchFamily="34" charset="0"/>
                <a:cs typeface="Segoe UI Light" panose="020B0502040204020203" pitchFamily="34" charset="0"/>
              </a:rPr>
              <a:t>Each resource can have up to 15 tags</a:t>
            </a:r>
          </a:p>
          <a:p>
            <a:pPr marL="457183" lvl="1" defTabSz="914367">
              <a:spcAft>
                <a:spcPts val="294"/>
              </a:spcAft>
            </a:pPr>
            <a:r>
              <a:rPr lang="en-US" sz="1961" dirty="0">
                <a:solidFill>
                  <a:prstClr val="black"/>
                </a:solidFill>
                <a:latin typeface="Segoe UI Light" panose="020B0502040204020203" pitchFamily="34" charset="0"/>
                <a:cs typeface="Segoe UI Light" panose="020B0502040204020203" pitchFamily="34" charset="0"/>
              </a:rPr>
              <a:t>Flow through to billing</a:t>
            </a:r>
          </a:p>
        </p:txBody>
      </p:sp>
    </p:spTree>
    <p:extLst>
      <p:ext uri="{BB962C8B-B14F-4D97-AF65-F5344CB8AC3E}">
        <p14:creationId xmlns:p14="http://schemas.microsoft.com/office/powerpoint/2010/main" val="251918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fade">
                                      <p:cBhvr>
                                        <p:cTn id="33" dur="500"/>
                                        <p:tgtEl>
                                          <p:spTgt spid="4">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10" end="10"/>
                                            </p:txEl>
                                          </p:spTgt>
                                        </p:tgtEl>
                                        <p:attrNameLst>
                                          <p:attrName>style.visibility</p:attrName>
                                        </p:attrNameLst>
                                      </p:cBhvr>
                                      <p:to>
                                        <p:strVal val="visible"/>
                                      </p:to>
                                    </p:set>
                                    <p:animEffect transition="in" filter="fade">
                                      <p:cBhvr>
                                        <p:cTn id="36"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6C5E0F-919C-42D2-B39D-EFBEF97FA2BE}"/>
              </a:ext>
            </a:extLst>
          </p:cNvPr>
          <p:cNvSpPr>
            <a:spLocks noGrp="1"/>
          </p:cNvSpPr>
          <p:nvPr>
            <p:ph type="title"/>
          </p:nvPr>
        </p:nvSpPr>
        <p:spPr/>
        <p:txBody>
          <a:bodyPr/>
          <a:lstStyle/>
          <a:p>
            <a:r>
              <a:rPr lang="en-US" dirty="0"/>
              <a:t>Infrastructure as Code</a:t>
            </a:r>
          </a:p>
        </p:txBody>
      </p:sp>
      <p:sp>
        <p:nvSpPr>
          <p:cNvPr id="5" name="Text Placeholder 4">
            <a:extLst>
              <a:ext uri="{FF2B5EF4-FFF2-40B4-BE49-F238E27FC236}">
                <a16:creationId xmlns:a16="http://schemas.microsoft.com/office/drawing/2014/main" id="{D41868A0-EDCB-4CC8-9E36-E98069EC5806}"/>
              </a:ext>
            </a:extLst>
          </p:cNvPr>
          <p:cNvSpPr>
            <a:spLocks noGrp="1"/>
          </p:cNvSpPr>
          <p:nvPr>
            <p:ph type="body" sz="quarter" idx="10"/>
          </p:nvPr>
        </p:nvSpPr>
        <p:spPr>
          <a:xfrm>
            <a:off x="266920" y="1046769"/>
            <a:ext cx="7243152" cy="5718425"/>
          </a:xfrm>
        </p:spPr>
        <p:txBody>
          <a:bodyPr/>
          <a:lstStyle/>
          <a:p>
            <a:r>
              <a:rPr lang="en-US" dirty="0"/>
              <a:t>Treat IaaS as code</a:t>
            </a:r>
          </a:p>
          <a:p>
            <a:pPr lvl="1"/>
            <a:r>
              <a:rPr lang="en-US" dirty="0"/>
              <a:t>Languages - </a:t>
            </a:r>
            <a:r>
              <a:rPr lang="en-US" dirty="0" err="1"/>
              <a:t>Powershell</a:t>
            </a:r>
            <a:r>
              <a:rPr lang="en-US" dirty="0"/>
              <a:t>, .NET, CLI, Python</a:t>
            </a:r>
          </a:p>
          <a:p>
            <a:pPr lvl="1"/>
            <a:r>
              <a:rPr lang="en-US" dirty="0"/>
              <a:t>VM specs</a:t>
            </a:r>
          </a:p>
          <a:p>
            <a:pPr lvl="1"/>
            <a:r>
              <a:rPr lang="en-US" dirty="0"/>
              <a:t>VM Config</a:t>
            </a:r>
          </a:p>
          <a:p>
            <a:pPr lvl="1"/>
            <a:r>
              <a:rPr lang="en-US" dirty="0"/>
              <a:t>Package management</a:t>
            </a:r>
          </a:p>
          <a:p>
            <a:pPr lvl="1"/>
            <a:r>
              <a:rPr lang="en-US" dirty="0"/>
              <a:t>Network settings</a:t>
            </a:r>
          </a:p>
          <a:p>
            <a:r>
              <a:rPr lang="en-US" dirty="0"/>
              <a:t>Use automation / CI-CD tools	</a:t>
            </a:r>
          </a:p>
          <a:p>
            <a:pPr lvl="1"/>
            <a:r>
              <a:rPr lang="en-US" dirty="0" err="1"/>
              <a:t>Powershell</a:t>
            </a:r>
            <a:r>
              <a:rPr lang="en-US" dirty="0"/>
              <a:t> - DSC, Runbooks</a:t>
            </a:r>
          </a:p>
          <a:p>
            <a:pPr lvl="1"/>
            <a:r>
              <a:rPr lang="en-US" dirty="0"/>
              <a:t>OSS - Chef/Puppet, Jenkins</a:t>
            </a:r>
          </a:p>
          <a:p>
            <a:pPr lvl="1"/>
            <a:r>
              <a:rPr lang="en-US" dirty="0"/>
              <a:t>3</a:t>
            </a:r>
            <a:r>
              <a:rPr lang="en-US" baseline="30000" dirty="0"/>
              <a:t>rd</a:t>
            </a:r>
            <a:r>
              <a:rPr lang="en-US" dirty="0"/>
              <a:t> party – Terraform, Ansible</a:t>
            </a:r>
          </a:p>
          <a:p>
            <a:r>
              <a:rPr lang="en-US" dirty="0"/>
              <a:t>Use Git or other repo to version</a:t>
            </a:r>
          </a:p>
        </p:txBody>
      </p:sp>
      <p:pic>
        <p:nvPicPr>
          <p:cNvPr id="3" name="Picture 2">
            <a:extLst>
              <a:ext uri="{FF2B5EF4-FFF2-40B4-BE49-F238E27FC236}">
                <a16:creationId xmlns:a16="http://schemas.microsoft.com/office/drawing/2014/main" id="{3B9FBD95-C2B2-4999-85CB-34CCCD92BF2C}"/>
              </a:ext>
            </a:extLst>
          </p:cNvPr>
          <p:cNvPicPr>
            <a:picLocks noChangeAspect="1"/>
          </p:cNvPicPr>
          <p:nvPr/>
        </p:nvPicPr>
        <p:blipFill>
          <a:blip r:embed="rId3"/>
          <a:stretch>
            <a:fillRect/>
          </a:stretch>
        </p:blipFill>
        <p:spPr>
          <a:xfrm>
            <a:off x="7255487" y="1039018"/>
            <a:ext cx="5317792" cy="4844365"/>
          </a:xfrm>
          <a:prstGeom prst="rect">
            <a:avLst/>
          </a:prstGeom>
        </p:spPr>
      </p:pic>
    </p:spTree>
    <p:extLst>
      <p:ext uri="{BB962C8B-B14F-4D97-AF65-F5344CB8AC3E}">
        <p14:creationId xmlns:p14="http://schemas.microsoft.com/office/powerpoint/2010/main" val="103456819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C435C-AC0F-4EC6-B577-AB5EEDF7203F}"/>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FA082EFA-E4F5-4BC3-9FC4-20803112FF71}"/>
              </a:ext>
            </a:extLst>
          </p:cNvPr>
          <p:cNvSpPr>
            <a:spLocks noGrp="1"/>
          </p:cNvSpPr>
          <p:nvPr>
            <p:ph type="body" sz="quarter" idx="10"/>
          </p:nvPr>
        </p:nvSpPr>
        <p:spPr>
          <a:xfrm>
            <a:off x="269303" y="1187644"/>
            <a:ext cx="11655078" cy="1868268"/>
          </a:xfrm>
        </p:spPr>
        <p:txBody>
          <a:bodyPr/>
          <a:lstStyle/>
          <a:p>
            <a:r>
              <a:rPr lang="en-US" dirty="0"/>
              <a:t>Using Visual Studio to build ARM templates</a:t>
            </a:r>
          </a:p>
          <a:p>
            <a:r>
              <a:rPr lang="en-US" dirty="0" err="1"/>
              <a:t>Powershell</a:t>
            </a:r>
            <a:r>
              <a:rPr lang="en-US" dirty="0"/>
              <a:t> DSC</a:t>
            </a:r>
          </a:p>
          <a:p>
            <a:r>
              <a:rPr lang="en-US" dirty="0"/>
              <a:t>Deploying to Azure with </a:t>
            </a:r>
            <a:r>
              <a:rPr lang="en-US" dirty="0" err="1"/>
              <a:t>Powershell</a:t>
            </a:r>
            <a:r>
              <a:rPr lang="en-US" dirty="0"/>
              <a:t> / Visual Studio</a:t>
            </a:r>
          </a:p>
        </p:txBody>
      </p:sp>
    </p:spTree>
    <p:extLst>
      <p:ext uri="{BB962C8B-B14F-4D97-AF65-F5344CB8AC3E}">
        <p14:creationId xmlns:p14="http://schemas.microsoft.com/office/powerpoint/2010/main" val="324497737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le 1"/>
          <p:cNvSpPr txBox="1">
            <a:spLocks/>
          </p:cNvSpPr>
          <p:nvPr/>
        </p:nvSpPr>
        <p:spPr>
          <a:xfrm>
            <a:off x="857975" y="5154740"/>
            <a:ext cx="4033340" cy="336112"/>
          </a:xfrm>
          <a:prstGeom prst="rect">
            <a:avLst/>
          </a:prstGeom>
        </p:spPr>
        <p:txBody>
          <a:bodyPr anchor="t"/>
          <a:lstStyle>
            <a:lvl1pPr algn="l" defTabSz="932742" rtl="0" eaLnBrk="1" latinLnBrk="0" hangingPunct="1">
              <a:lnSpc>
                <a:spcPct val="90000"/>
              </a:lnSpc>
              <a:spcBef>
                <a:spcPct val="0"/>
              </a:spcBef>
              <a:buNone/>
              <a:defRPr lang="en-US" sz="4800"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a:lstStyle>
          <a:p>
            <a:pPr defTabSz="914192">
              <a:defRPr/>
            </a:pPr>
            <a:r>
              <a:rPr lang="en-US" sz="1765" spc="0" dirty="0">
                <a:solidFill>
                  <a:srgbClr val="FFFFFF"/>
                </a:solidFill>
                <a:latin typeface="Segoe Pro Display" panose="020B0502040504020203" pitchFamily="34" charset="0"/>
              </a:rPr>
              <a:t>Prioritized security alerts</a:t>
            </a:r>
          </a:p>
        </p:txBody>
      </p:sp>
      <p:sp>
        <p:nvSpPr>
          <p:cNvPr id="163" name="Title 1"/>
          <p:cNvSpPr txBox="1">
            <a:spLocks/>
          </p:cNvSpPr>
          <p:nvPr/>
        </p:nvSpPr>
        <p:spPr>
          <a:xfrm>
            <a:off x="857975" y="4642369"/>
            <a:ext cx="4033340" cy="336112"/>
          </a:xfrm>
          <a:prstGeom prst="rect">
            <a:avLst/>
          </a:prstGeom>
        </p:spPr>
        <p:txBody>
          <a:bodyPr anchor="t"/>
          <a:lstStyle>
            <a:lvl1pPr algn="l" defTabSz="932742" rtl="0" eaLnBrk="1" latinLnBrk="0" hangingPunct="1">
              <a:lnSpc>
                <a:spcPct val="90000"/>
              </a:lnSpc>
              <a:spcBef>
                <a:spcPct val="0"/>
              </a:spcBef>
              <a:buNone/>
              <a:defRPr lang="en-US" sz="4800"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a:lstStyle>
          <a:p>
            <a:pPr defTabSz="914192">
              <a:defRPr/>
            </a:pPr>
            <a:r>
              <a:rPr lang="en-US" sz="1765" spc="0" dirty="0">
                <a:solidFill>
                  <a:srgbClr val="FFFFFF"/>
                </a:solidFill>
                <a:latin typeface="Segoe Pro Display" panose="020B0502040504020203" pitchFamily="34" charset="0"/>
              </a:rPr>
              <a:t>Central view of your security posture</a:t>
            </a:r>
          </a:p>
        </p:txBody>
      </p:sp>
      <p:sp>
        <p:nvSpPr>
          <p:cNvPr id="164" name="Title 1"/>
          <p:cNvSpPr txBox="1">
            <a:spLocks/>
          </p:cNvSpPr>
          <p:nvPr/>
        </p:nvSpPr>
        <p:spPr>
          <a:xfrm>
            <a:off x="857975" y="3793884"/>
            <a:ext cx="4033340" cy="336112"/>
          </a:xfrm>
          <a:prstGeom prst="rect">
            <a:avLst/>
          </a:prstGeom>
        </p:spPr>
        <p:txBody>
          <a:bodyPr anchor="t"/>
          <a:lstStyle>
            <a:lvl1pPr algn="l" defTabSz="932742" rtl="0" eaLnBrk="1" latinLnBrk="0" hangingPunct="1">
              <a:lnSpc>
                <a:spcPct val="90000"/>
              </a:lnSpc>
              <a:spcBef>
                <a:spcPct val="0"/>
              </a:spcBef>
              <a:buNone/>
              <a:defRPr lang="en-US" sz="4800"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a:lstStyle>
          <a:p>
            <a:pPr defTabSz="914192">
              <a:defRPr/>
            </a:pPr>
            <a:r>
              <a:rPr lang="en-US" sz="1765" spc="0" dirty="0">
                <a:solidFill>
                  <a:srgbClr val="FFFFFF"/>
                </a:solidFill>
                <a:latin typeface="Segoe Pro Display" panose="020B0502040504020203" pitchFamily="34" charset="0"/>
              </a:rPr>
              <a:t>Security policies for subscriptions and resource groups</a:t>
            </a:r>
          </a:p>
        </p:txBody>
      </p:sp>
      <p:sp>
        <p:nvSpPr>
          <p:cNvPr id="165" name="Title 1"/>
          <p:cNvSpPr txBox="1">
            <a:spLocks/>
          </p:cNvSpPr>
          <p:nvPr/>
        </p:nvSpPr>
        <p:spPr>
          <a:xfrm>
            <a:off x="857975" y="3196351"/>
            <a:ext cx="4033340" cy="336112"/>
          </a:xfrm>
          <a:prstGeom prst="rect">
            <a:avLst/>
          </a:prstGeom>
        </p:spPr>
        <p:txBody>
          <a:bodyPr anchor="t"/>
          <a:lstStyle>
            <a:lvl1pPr algn="l" defTabSz="932742" rtl="0" eaLnBrk="1" latinLnBrk="0" hangingPunct="1">
              <a:lnSpc>
                <a:spcPct val="90000"/>
              </a:lnSpc>
              <a:spcBef>
                <a:spcPct val="0"/>
              </a:spcBef>
              <a:buNone/>
              <a:defRPr lang="en-US" sz="4800"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a:lstStyle>
          <a:p>
            <a:pPr defTabSz="914192">
              <a:defRPr/>
            </a:pPr>
            <a:r>
              <a:rPr lang="en-US" sz="1765" spc="0" dirty="0">
                <a:solidFill>
                  <a:srgbClr val="FFFFFF"/>
                </a:solidFill>
                <a:latin typeface="Segoe Pro Display" panose="020B0502040504020203" pitchFamily="34" charset="0"/>
              </a:rPr>
              <a:t>Easily deploy partner security solutions </a:t>
            </a:r>
          </a:p>
        </p:txBody>
      </p:sp>
      <p:sp>
        <p:nvSpPr>
          <p:cNvPr id="166" name="Title 1"/>
          <p:cNvSpPr txBox="1">
            <a:spLocks/>
          </p:cNvSpPr>
          <p:nvPr/>
        </p:nvSpPr>
        <p:spPr>
          <a:xfrm>
            <a:off x="857975" y="2614594"/>
            <a:ext cx="4033340" cy="336112"/>
          </a:xfrm>
          <a:prstGeom prst="rect">
            <a:avLst/>
          </a:prstGeom>
        </p:spPr>
        <p:txBody>
          <a:bodyPr anchor="t"/>
          <a:lstStyle>
            <a:lvl1pPr algn="l" defTabSz="932742" rtl="0" eaLnBrk="1" latinLnBrk="0" hangingPunct="1">
              <a:lnSpc>
                <a:spcPct val="90000"/>
              </a:lnSpc>
              <a:spcBef>
                <a:spcPct val="0"/>
              </a:spcBef>
              <a:buNone/>
              <a:defRPr lang="en-US" sz="4800"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a:lstStyle>
          <a:p>
            <a:pPr defTabSz="914192">
              <a:defRPr/>
            </a:pPr>
            <a:r>
              <a:rPr lang="en-US" sz="1765" spc="0" dirty="0">
                <a:solidFill>
                  <a:srgbClr val="FFFFFF"/>
                </a:solidFill>
                <a:latin typeface="Segoe Pro Display" panose="020B0502040504020203" pitchFamily="34" charset="0"/>
              </a:rPr>
              <a:t>Prioritized recommendations </a:t>
            </a:r>
          </a:p>
        </p:txBody>
      </p:sp>
      <p:sp>
        <p:nvSpPr>
          <p:cNvPr id="167" name="Title 1"/>
          <p:cNvSpPr txBox="1">
            <a:spLocks/>
          </p:cNvSpPr>
          <p:nvPr/>
        </p:nvSpPr>
        <p:spPr>
          <a:xfrm>
            <a:off x="857975" y="2045269"/>
            <a:ext cx="4876768" cy="382596"/>
          </a:xfrm>
          <a:prstGeom prst="rect">
            <a:avLst/>
          </a:prstGeom>
        </p:spPr>
        <p:txBody>
          <a:bodyPr anchor="t"/>
          <a:lstStyle>
            <a:lvl1pPr algn="l" defTabSz="932742" rtl="0" eaLnBrk="1" latinLnBrk="0" hangingPunct="1">
              <a:lnSpc>
                <a:spcPct val="90000"/>
              </a:lnSpc>
              <a:spcBef>
                <a:spcPct val="0"/>
              </a:spcBef>
              <a:buNone/>
              <a:defRPr lang="en-US" sz="4800"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a:lstStyle>
          <a:p>
            <a:pPr defTabSz="914192">
              <a:defRPr/>
            </a:pPr>
            <a:r>
              <a:rPr lang="en-US" sz="1765" spc="0" dirty="0">
                <a:solidFill>
                  <a:srgbClr val="FFFFFF"/>
                </a:solidFill>
                <a:latin typeface="Segoe Pro Display" panose="020B0502040504020203" pitchFamily="34" charset="0"/>
              </a:rPr>
              <a:t>Monitor the security state of resources</a:t>
            </a:r>
          </a:p>
        </p:txBody>
      </p:sp>
      <p:sp>
        <p:nvSpPr>
          <p:cNvPr id="3" name="Title 2"/>
          <p:cNvSpPr>
            <a:spLocks noGrp="1"/>
          </p:cNvSpPr>
          <p:nvPr>
            <p:ph type="title" idx="4294967295"/>
          </p:nvPr>
        </p:nvSpPr>
        <p:spPr>
          <a:xfrm>
            <a:off x="537711" y="290404"/>
            <a:ext cx="11653425" cy="899409"/>
          </a:xfrm>
        </p:spPr>
        <p:txBody>
          <a:bodyPr>
            <a:noAutofit/>
          </a:bodyPr>
          <a:lstStyle/>
          <a:p>
            <a:pPr>
              <a:lnSpc>
                <a:spcPts val="4802"/>
              </a:lnSpc>
              <a:defRPr/>
            </a:pPr>
            <a:r>
              <a:rPr lang="en-IN" dirty="0">
                <a:solidFill>
                  <a:schemeClr val="tx1"/>
                </a:solidFill>
                <a:latin typeface="Segoe UI Light"/>
              </a:rPr>
              <a:t>Azure Security </a:t>
            </a:r>
            <a:br>
              <a:rPr lang="en-IN" dirty="0">
                <a:solidFill>
                  <a:schemeClr val="tx1"/>
                </a:solidFill>
                <a:latin typeface="Segoe UI Light"/>
              </a:rPr>
            </a:br>
            <a:r>
              <a:rPr lang="en-IN" dirty="0" err="1">
                <a:solidFill>
                  <a:schemeClr val="tx1"/>
                </a:solidFill>
                <a:latin typeface="Segoe UI Light"/>
              </a:rPr>
              <a:t>Center</a:t>
            </a:r>
            <a:endParaRPr lang="en-US" dirty="0"/>
          </a:p>
        </p:txBody>
      </p:sp>
      <p:sp>
        <p:nvSpPr>
          <p:cNvPr id="64" name="Freeform 5"/>
          <p:cNvSpPr>
            <a:spLocks/>
          </p:cNvSpPr>
          <p:nvPr/>
        </p:nvSpPr>
        <p:spPr bwMode="auto">
          <a:xfrm rot="2700000">
            <a:off x="501875" y="2094598"/>
            <a:ext cx="119836" cy="166856"/>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30" tIns="44814" rIns="89630" bIns="44814" numCol="1" anchor="t" anchorCtr="0" compatLnSpc="1">
            <a:prstTxWarp prst="textNoShape">
              <a:avLst/>
            </a:prstTxWarp>
          </a:bodyPr>
          <a:lstStyle/>
          <a:p>
            <a:pPr defTabSz="896214">
              <a:defRPr/>
            </a:pPr>
            <a:endParaRPr lang="en-US" sz="1961" kern="0">
              <a:solidFill>
                <a:sysClr val="windowText" lastClr="000000"/>
              </a:solidFill>
              <a:latin typeface="Segoe UI Light"/>
            </a:endParaRPr>
          </a:p>
        </p:txBody>
      </p:sp>
      <p:sp>
        <p:nvSpPr>
          <p:cNvPr id="65" name="Freeform 5"/>
          <p:cNvSpPr>
            <a:spLocks/>
          </p:cNvSpPr>
          <p:nvPr/>
        </p:nvSpPr>
        <p:spPr bwMode="auto">
          <a:xfrm rot="2700000">
            <a:off x="501875" y="2664120"/>
            <a:ext cx="119836" cy="166856"/>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30" tIns="44814" rIns="89630" bIns="44814" numCol="1" anchor="t" anchorCtr="0" compatLnSpc="1">
            <a:prstTxWarp prst="textNoShape">
              <a:avLst/>
            </a:prstTxWarp>
          </a:bodyPr>
          <a:lstStyle/>
          <a:p>
            <a:pPr defTabSz="896214">
              <a:defRPr/>
            </a:pPr>
            <a:endParaRPr lang="en-US" sz="1961" kern="0">
              <a:solidFill>
                <a:sysClr val="windowText" lastClr="000000"/>
              </a:solidFill>
              <a:latin typeface="Segoe UI Light"/>
            </a:endParaRPr>
          </a:p>
        </p:txBody>
      </p:sp>
      <p:sp>
        <p:nvSpPr>
          <p:cNvPr id="66" name="Freeform 5"/>
          <p:cNvSpPr>
            <a:spLocks/>
          </p:cNvSpPr>
          <p:nvPr/>
        </p:nvSpPr>
        <p:spPr bwMode="auto">
          <a:xfrm rot="2700000">
            <a:off x="501875" y="3242978"/>
            <a:ext cx="119836" cy="166856"/>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30" tIns="44814" rIns="89630" bIns="44814" numCol="1" anchor="t" anchorCtr="0" compatLnSpc="1">
            <a:prstTxWarp prst="textNoShape">
              <a:avLst/>
            </a:prstTxWarp>
          </a:bodyPr>
          <a:lstStyle/>
          <a:p>
            <a:pPr defTabSz="896214">
              <a:defRPr/>
            </a:pPr>
            <a:endParaRPr lang="en-US" sz="1961" kern="0">
              <a:solidFill>
                <a:sysClr val="windowText" lastClr="000000"/>
              </a:solidFill>
              <a:latin typeface="Segoe UI Light"/>
            </a:endParaRPr>
          </a:p>
        </p:txBody>
      </p:sp>
      <p:sp>
        <p:nvSpPr>
          <p:cNvPr id="67" name="Freeform 5"/>
          <p:cNvSpPr>
            <a:spLocks/>
          </p:cNvSpPr>
          <p:nvPr/>
        </p:nvSpPr>
        <p:spPr bwMode="auto">
          <a:xfrm rot="2700000">
            <a:off x="501875" y="3843621"/>
            <a:ext cx="119836" cy="166856"/>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30" tIns="44814" rIns="89630" bIns="44814" numCol="1" anchor="t" anchorCtr="0" compatLnSpc="1">
            <a:prstTxWarp prst="textNoShape">
              <a:avLst/>
            </a:prstTxWarp>
          </a:bodyPr>
          <a:lstStyle/>
          <a:p>
            <a:pPr defTabSz="896214">
              <a:defRPr/>
            </a:pPr>
            <a:endParaRPr lang="en-US" sz="1961" kern="0">
              <a:solidFill>
                <a:sysClr val="windowText" lastClr="000000"/>
              </a:solidFill>
              <a:latin typeface="Segoe UI Light"/>
            </a:endParaRPr>
          </a:p>
        </p:txBody>
      </p:sp>
      <p:sp>
        <p:nvSpPr>
          <p:cNvPr id="68" name="Freeform 5"/>
          <p:cNvSpPr>
            <a:spLocks/>
          </p:cNvSpPr>
          <p:nvPr/>
        </p:nvSpPr>
        <p:spPr bwMode="auto">
          <a:xfrm rot="2700000">
            <a:off x="501875" y="4705685"/>
            <a:ext cx="119836" cy="166856"/>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30" tIns="44814" rIns="89630" bIns="44814" numCol="1" anchor="t" anchorCtr="0" compatLnSpc="1">
            <a:prstTxWarp prst="textNoShape">
              <a:avLst/>
            </a:prstTxWarp>
          </a:bodyPr>
          <a:lstStyle/>
          <a:p>
            <a:pPr defTabSz="896214">
              <a:defRPr/>
            </a:pPr>
            <a:endParaRPr lang="en-US" sz="1961" kern="0">
              <a:solidFill>
                <a:sysClr val="windowText" lastClr="000000"/>
              </a:solidFill>
              <a:latin typeface="Segoe UI Light"/>
            </a:endParaRPr>
          </a:p>
        </p:txBody>
      </p:sp>
      <p:sp>
        <p:nvSpPr>
          <p:cNvPr id="71" name="Freeform 5"/>
          <p:cNvSpPr>
            <a:spLocks/>
          </p:cNvSpPr>
          <p:nvPr/>
        </p:nvSpPr>
        <p:spPr bwMode="auto">
          <a:xfrm rot="2700000">
            <a:off x="501875" y="5206740"/>
            <a:ext cx="119836" cy="166856"/>
          </a:xfrm>
          <a:custGeom>
            <a:avLst/>
            <a:gdLst>
              <a:gd name="T0" fmla="*/ 39 w 79"/>
              <a:gd name="T1" fmla="*/ 95 h 110"/>
              <a:gd name="T2" fmla="*/ 0 w 79"/>
              <a:gd name="T3" fmla="*/ 110 h 110"/>
              <a:gd name="T4" fmla="*/ 39 w 79"/>
              <a:gd name="T5" fmla="*/ 0 h 110"/>
              <a:gd name="T6" fmla="*/ 79 w 79"/>
              <a:gd name="T7" fmla="*/ 110 h 110"/>
              <a:gd name="T8" fmla="*/ 39 w 79"/>
              <a:gd name="T9" fmla="*/ 95 h 110"/>
            </a:gdLst>
            <a:ahLst/>
            <a:cxnLst>
              <a:cxn ang="0">
                <a:pos x="T0" y="T1"/>
              </a:cxn>
              <a:cxn ang="0">
                <a:pos x="T2" y="T3"/>
              </a:cxn>
              <a:cxn ang="0">
                <a:pos x="T4" y="T5"/>
              </a:cxn>
              <a:cxn ang="0">
                <a:pos x="T6" y="T7"/>
              </a:cxn>
              <a:cxn ang="0">
                <a:pos x="T8" y="T9"/>
              </a:cxn>
            </a:cxnLst>
            <a:rect l="0" t="0" r="r" b="b"/>
            <a:pathLst>
              <a:path w="79" h="110">
                <a:moveTo>
                  <a:pt x="39" y="95"/>
                </a:moveTo>
                <a:lnTo>
                  <a:pt x="0" y="110"/>
                </a:lnTo>
                <a:lnTo>
                  <a:pt x="39" y="0"/>
                </a:lnTo>
                <a:lnTo>
                  <a:pt x="79" y="110"/>
                </a:lnTo>
                <a:lnTo>
                  <a:pt x="39" y="95"/>
                </a:lnTo>
                <a:close/>
              </a:path>
            </a:pathLst>
          </a:custGeom>
          <a:solidFill>
            <a:schemeClr val="tx1"/>
          </a:solidFill>
          <a:ln w="15875">
            <a:noFill/>
            <a:round/>
            <a:headEnd/>
            <a:tailEnd/>
          </a:ln>
        </p:spPr>
        <p:txBody>
          <a:bodyPr vert="horz" wrap="square" lIns="89630" tIns="44814" rIns="89630" bIns="44814" numCol="1" anchor="t" anchorCtr="0" compatLnSpc="1">
            <a:prstTxWarp prst="textNoShape">
              <a:avLst/>
            </a:prstTxWarp>
          </a:bodyPr>
          <a:lstStyle/>
          <a:p>
            <a:pPr defTabSz="896214">
              <a:defRPr/>
            </a:pPr>
            <a:endParaRPr lang="en-US" sz="1961" kern="0">
              <a:solidFill>
                <a:sysClr val="windowText" lastClr="000000"/>
              </a:solidFill>
              <a:latin typeface="Segoe UI Light"/>
            </a:endParaRPr>
          </a:p>
        </p:txBody>
      </p:sp>
      <p:grpSp>
        <p:nvGrpSpPr>
          <p:cNvPr id="44" name="Group 43"/>
          <p:cNvGrpSpPr/>
          <p:nvPr/>
        </p:nvGrpSpPr>
        <p:grpSpPr>
          <a:xfrm>
            <a:off x="4891314" y="-529647"/>
            <a:ext cx="12856556" cy="7386676"/>
            <a:chOff x="-1" y="0"/>
            <a:chExt cx="12662453" cy="6958411"/>
          </a:xfrm>
        </p:grpSpPr>
        <p:pic>
          <p:nvPicPr>
            <p:cNvPr id="45" name="Picture 44"/>
            <p:cNvPicPr>
              <a:picLocks noChangeAspect="1"/>
            </p:cNvPicPr>
            <p:nvPr/>
          </p:nvPicPr>
          <p:blipFill>
            <a:blip r:embed="rId3"/>
            <a:stretch>
              <a:fillRect/>
            </a:stretch>
          </p:blipFill>
          <p:spPr>
            <a:xfrm>
              <a:off x="0" y="99583"/>
              <a:ext cx="12662452" cy="6858828"/>
            </a:xfrm>
            <a:prstGeom prst="rect">
              <a:avLst/>
            </a:prstGeom>
          </p:spPr>
        </p:pic>
        <p:pic>
          <p:nvPicPr>
            <p:cNvPr id="46" name="Picture 45"/>
            <p:cNvPicPr>
              <a:picLocks noChangeAspect="1"/>
            </p:cNvPicPr>
            <p:nvPr/>
          </p:nvPicPr>
          <p:blipFill>
            <a:blip r:embed="rId4"/>
            <a:stretch>
              <a:fillRect/>
            </a:stretch>
          </p:blipFill>
          <p:spPr>
            <a:xfrm>
              <a:off x="0" y="765406"/>
              <a:ext cx="300473" cy="4617268"/>
            </a:xfrm>
            <a:prstGeom prst="rect">
              <a:avLst/>
            </a:prstGeom>
          </p:spPr>
        </p:pic>
        <p:pic>
          <p:nvPicPr>
            <p:cNvPr id="47" name="Picture 46"/>
            <p:cNvPicPr>
              <a:picLocks noChangeAspect="1"/>
            </p:cNvPicPr>
            <p:nvPr/>
          </p:nvPicPr>
          <p:blipFill>
            <a:blip r:embed="rId5"/>
            <a:stretch>
              <a:fillRect/>
            </a:stretch>
          </p:blipFill>
          <p:spPr>
            <a:xfrm>
              <a:off x="-1" y="0"/>
              <a:ext cx="12653319" cy="501121"/>
            </a:xfrm>
            <a:prstGeom prst="rect">
              <a:avLst/>
            </a:prstGeom>
          </p:spPr>
        </p:pic>
        <p:pic>
          <p:nvPicPr>
            <p:cNvPr id="48" name="Picture 47"/>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3764591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C6FF-38EF-4535-BC9E-4E22D46AB674}"/>
              </a:ext>
            </a:extLst>
          </p:cNvPr>
          <p:cNvSpPr>
            <a:spLocks noGrp="1"/>
          </p:cNvSpPr>
          <p:nvPr>
            <p:ph type="title"/>
          </p:nvPr>
        </p:nvSpPr>
        <p:spPr/>
        <p:txBody>
          <a:bodyPr/>
          <a:lstStyle/>
          <a:p>
            <a:r>
              <a:rPr lang="en-US" dirty="0"/>
              <a:t>Cost Management (preview)</a:t>
            </a:r>
          </a:p>
        </p:txBody>
      </p:sp>
      <p:sp>
        <p:nvSpPr>
          <p:cNvPr id="3" name="Text Placeholder 2">
            <a:extLst>
              <a:ext uri="{FF2B5EF4-FFF2-40B4-BE49-F238E27FC236}">
                <a16:creationId xmlns:a16="http://schemas.microsoft.com/office/drawing/2014/main" id="{EEE257B0-1C80-47DB-9BCB-A3EA502D7808}"/>
              </a:ext>
            </a:extLst>
          </p:cNvPr>
          <p:cNvSpPr>
            <a:spLocks noGrp="1"/>
          </p:cNvSpPr>
          <p:nvPr>
            <p:ph type="body" sz="quarter" idx="10"/>
          </p:nvPr>
        </p:nvSpPr>
        <p:spPr>
          <a:xfrm>
            <a:off x="269303" y="1187644"/>
            <a:ext cx="4977254" cy="5025779"/>
          </a:xfrm>
        </p:spPr>
        <p:txBody>
          <a:bodyPr/>
          <a:lstStyle/>
          <a:p>
            <a:r>
              <a:rPr lang="en-US" dirty="0"/>
              <a:t>Metrics on cloud usage</a:t>
            </a:r>
          </a:p>
          <a:p>
            <a:r>
              <a:rPr lang="en-US" dirty="0"/>
              <a:t>Cost Optimization recommendations</a:t>
            </a:r>
          </a:p>
          <a:p>
            <a:r>
              <a:rPr lang="en-US" dirty="0"/>
              <a:t>Implement chargeback scenarios</a:t>
            </a:r>
          </a:p>
          <a:p>
            <a:r>
              <a:rPr lang="en-US" dirty="0"/>
              <a:t>Reports + dashboards</a:t>
            </a:r>
          </a:p>
        </p:txBody>
      </p:sp>
      <p:pic>
        <p:nvPicPr>
          <p:cNvPr id="4" name="Picture 3">
            <a:extLst>
              <a:ext uri="{FF2B5EF4-FFF2-40B4-BE49-F238E27FC236}">
                <a16:creationId xmlns:a16="http://schemas.microsoft.com/office/drawing/2014/main" id="{BD482DBD-C889-4267-A054-BC703E4B9903}"/>
              </a:ext>
            </a:extLst>
          </p:cNvPr>
          <p:cNvPicPr>
            <a:picLocks noChangeAspect="1"/>
          </p:cNvPicPr>
          <p:nvPr/>
        </p:nvPicPr>
        <p:blipFill>
          <a:blip r:embed="rId3"/>
          <a:stretch>
            <a:fillRect/>
          </a:stretch>
        </p:blipFill>
        <p:spPr>
          <a:xfrm>
            <a:off x="5665998" y="1244183"/>
            <a:ext cx="6443557" cy="4646951"/>
          </a:xfrm>
          <a:prstGeom prst="rect">
            <a:avLst/>
          </a:prstGeom>
        </p:spPr>
      </p:pic>
    </p:spTree>
    <p:extLst>
      <p:ext uri="{BB962C8B-B14F-4D97-AF65-F5344CB8AC3E}">
        <p14:creationId xmlns:p14="http://schemas.microsoft.com/office/powerpoint/2010/main" val="58179195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DBC3B-C460-4FDE-9B73-A7423D37B87E}"/>
              </a:ext>
            </a:extLst>
          </p:cNvPr>
          <p:cNvSpPr>
            <a:spLocks noGrp="1"/>
          </p:cNvSpPr>
          <p:nvPr>
            <p:ph type="title"/>
          </p:nvPr>
        </p:nvSpPr>
        <p:spPr>
          <a:xfrm>
            <a:off x="300681" y="838158"/>
            <a:ext cx="11590638" cy="2387600"/>
          </a:xfrm>
        </p:spPr>
        <p:txBody>
          <a:bodyPr>
            <a:normAutofit/>
          </a:bodyPr>
          <a:lstStyle/>
          <a:p>
            <a:r>
              <a:rPr lang="en-US" b="1" dirty="0"/>
              <a:t>How many HD Blu Ray DVD’s could travel across the Azure network every second?</a:t>
            </a:r>
          </a:p>
        </p:txBody>
      </p:sp>
      <p:sp>
        <p:nvSpPr>
          <p:cNvPr id="4" name="Text Placeholder 3">
            <a:extLst>
              <a:ext uri="{FF2B5EF4-FFF2-40B4-BE49-F238E27FC236}">
                <a16:creationId xmlns:a16="http://schemas.microsoft.com/office/drawing/2014/main" id="{364AA927-14E3-4326-803F-B88BFF005439}"/>
              </a:ext>
            </a:extLst>
          </p:cNvPr>
          <p:cNvSpPr>
            <a:spLocks noGrp="1"/>
          </p:cNvSpPr>
          <p:nvPr>
            <p:ph type="body" sz="quarter" idx="12"/>
          </p:nvPr>
        </p:nvSpPr>
        <p:spPr>
          <a:xfrm>
            <a:off x="741405" y="3602038"/>
            <a:ext cx="11022227" cy="1655762"/>
          </a:xfrm>
        </p:spPr>
        <p:txBody>
          <a:bodyPr>
            <a:normAutofit/>
          </a:bodyPr>
          <a:lstStyle/>
          <a:p>
            <a:r>
              <a:rPr lang="en-US" sz="4000" dirty="0"/>
              <a:t>7000 (that is 72+ Tb per second backbone)</a:t>
            </a:r>
          </a:p>
          <a:p>
            <a:r>
              <a:rPr lang="en-US" sz="4000" dirty="0"/>
              <a:t>And FYI that is 25% more bandwidth than AWS</a:t>
            </a:r>
          </a:p>
          <a:p>
            <a:endParaRPr lang="en-US" sz="4000" dirty="0"/>
          </a:p>
        </p:txBody>
      </p:sp>
    </p:spTree>
    <p:extLst>
      <p:ext uri="{BB962C8B-B14F-4D97-AF65-F5344CB8AC3E}">
        <p14:creationId xmlns:p14="http://schemas.microsoft.com/office/powerpoint/2010/main" val="665596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wipe(down)">
                                      <p:cBhvr>
                                        <p:cTn id="25" dur="580">
                                          <p:stCondLst>
                                            <p:cond delay="0"/>
                                          </p:stCondLst>
                                        </p:cTn>
                                        <p:tgtEl>
                                          <p:spTgt spid="4">
                                            <p:txEl>
                                              <p:pRg st="1" end="1"/>
                                            </p:txEl>
                                          </p:spTgt>
                                        </p:tgtEl>
                                      </p:cBhvr>
                                    </p:animEffect>
                                    <p:anim calcmode="lin" valueType="num">
                                      <p:cBhvr>
                                        <p:cTn id="26" dur="1822" tmFilter="0,0; 0.14,0.36; 0.43,0.73; 0.71,0.91; 1.0,1.0">
                                          <p:stCondLst>
                                            <p:cond delay="0"/>
                                          </p:stCondLst>
                                        </p:cTn>
                                        <p:tgtEl>
                                          <p:spTgt spid="4">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4">
                                            <p:txEl>
                                              <p:pRg st="1" end="1"/>
                                            </p:txEl>
                                          </p:spTgt>
                                        </p:tgtEl>
                                      </p:cBhvr>
                                      <p:to x="100000" y="60000"/>
                                    </p:animScale>
                                    <p:animScale>
                                      <p:cBhvr>
                                        <p:cTn id="32" dur="166" decel="50000">
                                          <p:stCondLst>
                                            <p:cond delay="676"/>
                                          </p:stCondLst>
                                        </p:cTn>
                                        <p:tgtEl>
                                          <p:spTgt spid="4">
                                            <p:txEl>
                                              <p:pRg st="1" end="1"/>
                                            </p:txEl>
                                          </p:spTgt>
                                        </p:tgtEl>
                                      </p:cBhvr>
                                      <p:to x="100000" y="100000"/>
                                    </p:animScale>
                                    <p:animScale>
                                      <p:cBhvr>
                                        <p:cTn id="33" dur="26">
                                          <p:stCondLst>
                                            <p:cond delay="1312"/>
                                          </p:stCondLst>
                                        </p:cTn>
                                        <p:tgtEl>
                                          <p:spTgt spid="4">
                                            <p:txEl>
                                              <p:pRg st="1" end="1"/>
                                            </p:txEl>
                                          </p:spTgt>
                                        </p:tgtEl>
                                      </p:cBhvr>
                                      <p:to x="100000" y="80000"/>
                                    </p:animScale>
                                    <p:animScale>
                                      <p:cBhvr>
                                        <p:cTn id="34" dur="166" decel="50000">
                                          <p:stCondLst>
                                            <p:cond delay="1338"/>
                                          </p:stCondLst>
                                        </p:cTn>
                                        <p:tgtEl>
                                          <p:spTgt spid="4">
                                            <p:txEl>
                                              <p:pRg st="1" end="1"/>
                                            </p:txEl>
                                          </p:spTgt>
                                        </p:tgtEl>
                                      </p:cBhvr>
                                      <p:to x="100000" y="100000"/>
                                    </p:animScale>
                                    <p:animScale>
                                      <p:cBhvr>
                                        <p:cTn id="35" dur="26">
                                          <p:stCondLst>
                                            <p:cond delay="1642"/>
                                          </p:stCondLst>
                                        </p:cTn>
                                        <p:tgtEl>
                                          <p:spTgt spid="4">
                                            <p:txEl>
                                              <p:pRg st="1" end="1"/>
                                            </p:txEl>
                                          </p:spTgt>
                                        </p:tgtEl>
                                      </p:cBhvr>
                                      <p:to x="100000" y="90000"/>
                                    </p:animScale>
                                    <p:animScale>
                                      <p:cBhvr>
                                        <p:cTn id="36" dur="166" decel="50000">
                                          <p:stCondLst>
                                            <p:cond delay="1668"/>
                                          </p:stCondLst>
                                        </p:cTn>
                                        <p:tgtEl>
                                          <p:spTgt spid="4">
                                            <p:txEl>
                                              <p:pRg st="1" end="1"/>
                                            </p:txEl>
                                          </p:spTgt>
                                        </p:tgtEl>
                                      </p:cBhvr>
                                      <p:to x="100000" y="100000"/>
                                    </p:animScale>
                                    <p:animScale>
                                      <p:cBhvr>
                                        <p:cTn id="37" dur="26">
                                          <p:stCondLst>
                                            <p:cond delay="1808"/>
                                          </p:stCondLst>
                                        </p:cTn>
                                        <p:tgtEl>
                                          <p:spTgt spid="4">
                                            <p:txEl>
                                              <p:pRg st="1" end="1"/>
                                            </p:txEl>
                                          </p:spTgt>
                                        </p:tgtEl>
                                      </p:cBhvr>
                                      <p:to x="100000" y="95000"/>
                                    </p:animScale>
                                    <p:animScale>
                                      <p:cBhvr>
                                        <p:cTn id="38" dur="166" decel="50000">
                                          <p:stCondLst>
                                            <p:cond delay="1834"/>
                                          </p:stCondLst>
                                        </p:cTn>
                                        <p:tgtEl>
                                          <p:spTgt spid="4">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7834" b="7834"/>
          <a:stretch/>
        </p:blipFill>
        <p:spPr>
          <a:xfrm>
            <a:off x="5" y="487"/>
            <a:ext cx="12281255" cy="6908206"/>
          </a:xfrm>
          <a:prstGeom prst="rect">
            <a:avLst/>
          </a:prstGeom>
        </p:spPr>
      </p:pic>
      <p:sp>
        <p:nvSpPr>
          <p:cNvPr id="5" name="Rectangle 4"/>
          <p:cNvSpPr/>
          <p:nvPr/>
        </p:nvSpPr>
        <p:spPr bwMode="auto">
          <a:xfrm>
            <a:off x="1" y="487"/>
            <a:ext cx="12281263" cy="6908206"/>
          </a:xfrm>
          <a:prstGeom prst="rect">
            <a:avLst/>
          </a:prstGeom>
          <a:solidFill>
            <a:schemeClr val="accent2">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latin typeface="Segoe UI"/>
            </a:endParaRPr>
          </a:p>
        </p:txBody>
      </p:sp>
      <p:sp>
        <p:nvSpPr>
          <p:cNvPr id="2" name="Title 1"/>
          <p:cNvSpPr>
            <a:spLocks noGrp="1"/>
          </p:cNvSpPr>
          <p:nvPr>
            <p:ph type="title"/>
          </p:nvPr>
        </p:nvSpPr>
        <p:spPr/>
        <p:txBody>
          <a:bodyPr/>
          <a:lstStyle/>
          <a:p>
            <a:r>
              <a:rPr lang="en-US" dirty="0"/>
              <a:t>Azure solutions</a:t>
            </a:r>
          </a:p>
        </p:txBody>
      </p:sp>
    </p:spTree>
    <p:extLst>
      <p:ext uri="{BB962C8B-B14F-4D97-AF65-F5344CB8AC3E}">
        <p14:creationId xmlns:p14="http://schemas.microsoft.com/office/powerpoint/2010/main" val="3405627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10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p:cNvSpPr/>
          <p:nvPr/>
        </p:nvSpPr>
        <p:spPr bwMode="auto">
          <a:xfrm>
            <a:off x="269240" y="1587471"/>
            <a:ext cx="3854627" cy="156874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dirty="0">
                <a:solidFill>
                  <a:srgbClr val="505050"/>
                </a:solidFill>
                <a:latin typeface="Segoe UI Light"/>
                <a:ea typeface="Segoe UI" pitchFamily="34" charset="0"/>
                <a:cs typeface="Segoe UI" pitchFamily="34" charset="0"/>
              </a:rPr>
              <a:t>Web and mobile</a:t>
            </a:r>
          </a:p>
        </p:txBody>
      </p:sp>
      <p:sp>
        <p:nvSpPr>
          <p:cNvPr id="119" name="Rectangle 118"/>
          <p:cNvSpPr/>
          <p:nvPr/>
        </p:nvSpPr>
        <p:spPr bwMode="auto">
          <a:xfrm>
            <a:off x="4173737" y="1587471"/>
            <a:ext cx="3854627" cy="156874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dirty="0">
                <a:solidFill>
                  <a:srgbClr val="505050"/>
                </a:solidFill>
                <a:latin typeface="Segoe UI Light"/>
                <a:ea typeface="Segoe UI" pitchFamily="34" charset="0"/>
                <a:cs typeface="Segoe UI" pitchFamily="34" charset="0"/>
              </a:rPr>
              <a:t>Line of Business </a:t>
            </a:r>
          </a:p>
          <a:p>
            <a:pPr defTabSz="914102" fontAlgn="base">
              <a:lnSpc>
                <a:spcPct val="90000"/>
              </a:lnSpc>
              <a:spcBef>
                <a:spcPct val="0"/>
              </a:spcBef>
              <a:spcAft>
                <a:spcPct val="0"/>
              </a:spcAft>
            </a:pPr>
            <a:r>
              <a:rPr lang="en-US" sz="2353" dirty="0">
                <a:solidFill>
                  <a:srgbClr val="505050"/>
                </a:solidFill>
                <a:latin typeface="Segoe UI Light"/>
                <a:ea typeface="Segoe UI" pitchFamily="34" charset="0"/>
                <a:cs typeface="Segoe UI" pitchFamily="34" charset="0"/>
              </a:rPr>
              <a:t>Apps like SAP,</a:t>
            </a:r>
          </a:p>
          <a:p>
            <a:pPr defTabSz="914102" fontAlgn="base">
              <a:lnSpc>
                <a:spcPct val="90000"/>
              </a:lnSpc>
              <a:spcBef>
                <a:spcPct val="0"/>
              </a:spcBef>
              <a:spcAft>
                <a:spcPct val="0"/>
              </a:spcAft>
            </a:pPr>
            <a:r>
              <a:rPr lang="en-US" sz="2353" dirty="0" err="1">
                <a:solidFill>
                  <a:srgbClr val="505050"/>
                </a:solidFill>
                <a:latin typeface="Segoe UI Light"/>
                <a:ea typeface="Segoe UI" pitchFamily="34" charset="0"/>
                <a:cs typeface="Segoe UI" pitchFamily="34" charset="0"/>
              </a:rPr>
              <a:t>Sharepoint</a:t>
            </a:r>
            <a:endParaRPr lang="en-US" sz="2353" dirty="0">
              <a:solidFill>
                <a:srgbClr val="505050"/>
              </a:solidFill>
              <a:latin typeface="Segoe UI Light"/>
              <a:ea typeface="Segoe UI" pitchFamily="34" charset="0"/>
              <a:cs typeface="Segoe UI" pitchFamily="34" charset="0"/>
            </a:endParaRPr>
          </a:p>
        </p:txBody>
      </p:sp>
      <p:sp>
        <p:nvSpPr>
          <p:cNvPr id="120" name="Rectangle 119"/>
          <p:cNvSpPr/>
          <p:nvPr/>
        </p:nvSpPr>
        <p:spPr bwMode="auto">
          <a:xfrm>
            <a:off x="8078235" y="1587471"/>
            <a:ext cx="3854627" cy="156874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dirty="0" err="1">
                <a:solidFill>
                  <a:srgbClr val="505050"/>
                </a:solidFill>
                <a:latin typeface="Segoe UI Light"/>
                <a:ea typeface="Segoe UI" pitchFamily="34" charset="0"/>
                <a:cs typeface="Segoe UI" pitchFamily="34" charset="0"/>
              </a:rPr>
              <a:t>Microservice</a:t>
            </a:r>
            <a:r>
              <a:rPr lang="en-US" sz="2353" dirty="0">
                <a:solidFill>
                  <a:srgbClr val="505050"/>
                </a:solidFill>
                <a:latin typeface="Segoe UI Light"/>
                <a:ea typeface="Segoe UI" pitchFamily="34" charset="0"/>
                <a:cs typeface="Segoe UI" pitchFamily="34" charset="0"/>
              </a:rPr>
              <a:t> apps</a:t>
            </a:r>
          </a:p>
        </p:txBody>
      </p:sp>
      <p:sp>
        <p:nvSpPr>
          <p:cNvPr id="236" name="Rectangle 235"/>
          <p:cNvSpPr/>
          <p:nvPr/>
        </p:nvSpPr>
        <p:spPr bwMode="auto">
          <a:xfrm>
            <a:off x="269240" y="3205828"/>
            <a:ext cx="3854627" cy="156874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dirty="0">
                <a:solidFill>
                  <a:srgbClr val="505050"/>
                </a:solidFill>
                <a:latin typeface="Segoe UI Light"/>
                <a:ea typeface="Segoe UI" pitchFamily="34" charset="0"/>
                <a:cs typeface="Segoe UI" pitchFamily="34" charset="0"/>
              </a:rPr>
              <a:t>Dev and test</a:t>
            </a:r>
          </a:p>
        </p:txBody>
      </p:sp>
      <p:sp>
        <p:nvSpPr>
          <p:cNvPr id="237" name="Rectangle 236"/>
          <p:cNvSpPr/>
          <p:nvPr/>
        </p:nvSpPr>
        <p:spPr bwMode="auto">
          <a:xfrm>
            <a:off x="4173737" y="3205828"/>
            <a:ext cx="3854627" cy="156874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dirty="0">
                <a:solidFill>
                  <a:srgbClr val="505050"/>
                </a:solidFill>
                <a:latin typeface="Segoe UI Light"/>
                <a:ea typeface="Segoe UI" pitchFamily="34" charset="0"/>
                <a:cs typeface="Segoe UI" pitchFamily="34" charset="0"/>
              </a:rPr>
              <a:t>Big data </a:t>
            </a:r>
            <a:br>
              <a:rPr lang="en-US" sz="2353" dirty="0">
                <a:solidFill>
                  <a:srgbClr val="505050"/>
                </a:solidFill>
                <a:latin typeface="Segoe UI Light"/>
                <a:ea typeface="Segoe UI" pitchFamily="34" charset="0"/>
                <a:cs typeface="Segoe UI" pitchFamily="34" charset="0"/>
              </a:rPr>
            </a:br>
            <a:r>
              <a:rPr lang="en-US" sz="2353" dirty="0">
                <a:solidFill>
                  <a:srgbClr val="505050"/>
                </a:solidFill>
                <a:latin typeface="Segoe UI Light"/>
                <a:ea typeface="Segoe UI" pitchFamily="34" charset="0"/>
                <a:cs typeface="Segoe UI" pitchFamily="34" charset="0"/>
              </a:rPr>
              <a:t>and analytics</a:t>
            </a:r>
          </a:p>
        </p:txBody>
      </p:sp>
      <p:sp>
        <p:nvSpPr>
          <p:cNvPr id="238" name="Rectangle 237"/>
          <p:cNvSpPr/>
          <p:nvPr/>
        </p:nvSpPr>
        <p:spPr bwMode="auto">
          <a:xfrm>
            <a:off x="8078235" y="3205828"/>
            <a:ext cx="3854627" cy="156874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dirty="0">
                <a:solidFill>
                  <a:srgbClr val="505050"/>
                </a:solidFill>
                <a:latin typeface="Segoe UI Light"/>
                <a:ea typeface="Segoe UI" pitchFamily="34" charset="0"/>
                <a:cs typeface="Segoe UI" pitchFamily="34" charset="0"/>
              </a:rPr>
              <a:t>Internet of Things</a:t>
            </a:r>
          </a:p>
        </p:txBody>
      </p:sp>
      <p:sp>
        <p:nvSpPr>
          <p:cNvPr id="239" name="Rectangle 238"/>
          <p:cNvSpPr/>
          <p:nvPr/>
        </p:nvSpPr>
        <p:spPr bwMode="auto">
          <a:xfrm>
            <a:off x="269240" y="4819393"/>
            <a:ext cx="3854627" cy="156874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dirty="0">
                <a:solidFill>
                  <a:srgbClr val="505050"/>
                </a:solidFill>
                <a:latin typeface="Segoe UI Light"/>
                <a:ea typeface="Segoe UI" pitchFamily="34" charset="0"/>
                <a:cs typeface="Segoe UI" pitchFamily="34" charset="0"/>
              </a:rPr>
              <a:t>Backup, recovery, </a:t>
            </a:r>
            <a:br>
              <a:rPr lang="en-US" sz="2353" dirty="0">
                <a:solidFill>
                  <a:srgbClr val="505050"/>
                </a:solidFill>
                <a:latin typeface="Segoe UI Light"/>
                <a:ea typeface="Segoe UI" pitchFamily="34" charset="0"/>
                <a:cs typeface="Segoe UI" pitchFamily="34" charset="0"/>
              </a:rPr>
            </a:br>
            <a:r>
              <a:rPr lang="en-US" sz="2353" dirty="0">
                <a:solidFill>
                  <a:srgbClr val="505050"/>
                </a:solidFill>
                <a:latin typeface="Segoe UI Light"/>
                <a:ea typeface="Segoe UI" pitchFamily="34" charset="0"/>
                <a:cs typeface="Segoe UI" pitchFamily="34" charset="0"/>
              </a:rPr>
              <a:t>and archive</a:t>
            </a:r>
          </a:p>
        </p:txBody>
      </p:sp>
      <p:sp>
        <p:nvSpPr>
          <p:cNvPr id="240" name="Rectangle 239"/>
          <p:cNvSpPr/>
          <p:nvPr/>
        </p:nvSpPr>
        <p:spPr bwMode="auto">
          <a:xfrm>
            <a:off x="4173737" y="4819393"/>
            <a:ext cx="3854627" cy="156874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dirty="0">
                <a:solidFill>
                  <a:srgbClr val="505050"/>
                </a:solidFill>
                <a:latin typeface="Segoe UI Light"/>
                <a:ea typeface="Segoe UI" pitchFamily="34" charset="0"/>
                <a:cs typeface="Segoe UI" pitchFamily="34" charset="0"/>
              </a:rPr>
              <a:t>High performance computing</a:t>
            </a:r>
          </a:p>
        </p:txBody>
      </p:sp>
      <p:sp>
        <p:nvSpPr>
          <p:cNvPr id="241" name="Rectangle 240"/>
          <p:cNvSpPr/>
          <p:nvPr/>
        </p:nvSpPr>
        <p:spPr bwMode="auto">
          <a:xfrm>
            <a:off x="8078235" y="4819393"/>
            <a:ext cx="3854627" cy="156874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dirty="0">
                <a:solidFill>
                  <a:srgbClr val="505050"/>
                </a:solidFill>
                <a:latin typeface="Segoe UI Light"/>
                <a:ea typeface="Segoe UI" pitchFamily="34" charset="0"/>
                <a:cs typeface="Segoe UI" pitchFamily="34" charset="0"/>
              </a:rPr>
              <a:t>Digital media</a:t>
            </a:r>
          </a:p>
        </p:txBody>
      </p:sp>
      <p:sp>
        <p:nvSpPr>
          <p:cNvPr id="12" name="Title 11"/>
          <p:cNvSpPr>
            <a:spLocks noGrp="1"/>
          </p:cNvSpPr>
          <p:nvPr>
            <p:ph type="title"/>
          </p:nvPr>
        </p:nvSpPr>
        <p:spPr/>
        <p:txBody>
          <a:bodyPr/>
          <a:lstStyle/>
          <a:p>
            <a:r>
              <a:rPr lang="en-US" dirty="0"/>
              <a:t>Typical starting points on IaaS</a:t>
            </a:r>
          </a:p>
        </p:txBody>
      </p:sp>
      <p:grpSp>
        <p:nvGrpSpPr>
          <p:cNvPr id="5" name="Group 4"/>
          <p:cNvGrpSpPr/>
          <p:nvPr/>
        </p:nvGrpSpPr>
        <p:grpSpPr>
          <a:xfrm>
            <a:off x="2939810" y="3693431"/>
            <a:ext cx="8789864" cy="955757"/>
            <a:chOff x="2998758" y="3766995"/>
            <a:chExt cx="8966119" cy="974922"/>
          </a:xfrm>
        </p:grpSpPr>
        <p:pic>
          <p:nvPicPr>
            <p:cNvPr id="126" name="Picture 125"/>
            <p:cNvPicPr>
              <a:picLocks noChangeAspect="1"/>
            </p:cNvPicPr>
            <p:nvPr/>
          </p:nvPicPr>
          <p:blipFill>
            <a:blip r:embed="rId3"/>
            <a:stretch>
              <a:fillRect/>
            </a:stretch>
          </p:blipFill>
          <p:spPr>
            <a:xfrm>
              <a:off x="7058500" y="3839275"/>
              <a:ext cx="954247" cy="875545"/>
            </a:xfrm>
            <a:prstGeom prst="rect">
              <a:avLst/>
            </a:prstGeom>
          </p:spPr>
        </p:pic>
        <p:pic>
          <p:nvPicPr>
            <p:cNvPr id="130" name="Picture 129"/>
            <p:cNvPicPr>
              <a:picLocks noChangeAspect="1"/>
            </p:cNvPicPr>
            <p:nvPr/>
          </p:nvPicPr>
          <p:blipFill>
            <a:blip r:embed="rId4"/>
            <a:stretch>
              <a:fillRect/>
            </a:stretch>
          </p:blipFill>
          <p:spPr>
            <a:xfrm>
              <a:off x="11010630" y="3786778"/>
              <a:ext cx="954247" cy="955139"/>
            </a:xfrm>
            <a:prstGeom prst="rect">
              <a:avLst/>
            </a:prstGeom>
          </p:spPr>
        </p:pic>
        <p:pic>
          <p:nvPicPr>
            <p:cNvPr id="131" name="Picture 130"/>
            <p:cNvPicPr>
              <a:picLocks noChangeAspect="1"/>
            </p:cNvPicPr>
            <p:nvPr/>
          </p:nvPicPr>
          <p:blipFill>
            <a:blip r:embed="rId5"/>
            <a:stretch>
              <a:fillRect/>
            </a:stretch>
          </p:blipFill>
          <p:spPr>
            <a:xfrm>
              <a:off x="2998758" y="3766995"/>
              <a:ext cx="954247" cy="955139"/>
            </a:xfrm>
            <a:prstGeom prst="rect">
              <a:avLst/>
            </a:prstGeom>
          </p:spPr>
        </p:pic>
      </p:grpSp>
      <p:grpSp>
        <p:nvGrpSpPr>
          <p:cNvPr id="6" name="Group 5"/>
          <p:cNvGrpSpPr/>
          <p:nvPr/>
        </p:nvGrpSpPr>
        <p:grpSpPr>
          <a:xfrm>
            <a:off x="2868906" y="5236110"/>
            <a:ext cx="8880696" cy="1048624"/>
            <a:chOff x="2926433" y="5340608"/>
            <a:chExt cx="9058772" cy="1069651"/>
          </a:xfrm>
        </p:grpSpPr>
        <p:pic>
          <p:nvPicPr>
            <p:cNvPr id="132" name="Picture 131"/>
            <p:cNvPicPr>
              <a:picLocks noChangeAspect="1"/>
            </p:cNvPicPr>
            <p:nvPr/>
          </p:nvPicPr>
          <p:blipFill>
            <a:blip r:embed="rId6"/>
            <a:stretch>
              <a:fillRect/>
            </a:stretch>
          </p:blipFill>
          <p:spPr>
            <a:xfrm>
              <a:off x="2926433" y="5340608"/>
              <a:ext cx="1098896" cy="1028633"/>
            </a:xfrm>
            <a:prstGeom prst="rect">
              <a:avLst/>
            </a:prstGeom>
          </p:spPr>
        </p:pic>
        <p:pic>
          <p:nvPicPr>
            <p:cNvPr id="133" name="Picture 1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33985" y="5593215"/>
              <a:ext cx="1225477" cy="816985"/>
            </a:xfrm>
            <a:prstGeom prst="rect">
              <a:avLst/>
            </a:prstGeom>
          </p:spPr>
        </p:pic>
        <p:pic>
          <p:nvPicPr>
            <p:cNvPr id="135" name="Picture 1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90302" y="5415356"/>
              <a:ext cx="994903" cy="994903"/>
            </a:xfrm>
            <a:prstGeom prst="rect">
              <a:avLst/>
            </a:prstGeom>
          </p:spPr>
        </p:pic>
      </p:grpSp>
      <p:grpSp>
        <p:nvGrpSpPr>
          <p:cNvPr id="4" name="Group 3"/>
          <p:cNvGrpSpPr/>
          <p:nvPr/>
        </p:nvGrpSpPr>
        <p:grpSpPr>
          <a:xfrm>
            <a:off x="2977160" y="1905094"/>
            <a:ext cx="8718561" cy="1138058"/>
            <a:chOff x="3036858" y="1942799"/>
            <a:chExt cx="8893386" cy="1160878"/>
          </a:xfrm>
        </p:grpSpPr>
        <p:grpSp>
          <p:nvGrpSpPr>
            <p:cNvPr id="127" name="Group 126"/>
            <p:cNvGrpSpPr/>
            <p:nvPr/>
          </p:nvGrpSpPr>
          <p:grpSpPr>
            <a:xfrm>
              <a:off x="3036858" y="2143456"/>
              <a:ext cx="954247" cy="960221"/>
              <a:chOff x="311804" y="1754876"/>
              <a:chExt cx="973519" cy="979615"/>
            </a:xfrm>
          </p:grpSpPr>
          <p:pic>
            <p:nvPicPr>
              <p:cNvPr id="128" name="Picture 127"/>
              <p:cNvPicPr>
                <a:picLocks noChangeAspect="1"/>
              </p:cNvPicPr>
              <p:nvPr/>
            </p:nvPicPr>
            <p:blipFill>
              <a:blip r:embed="rId9"/>
              <a:stretch>
                <a:fillRect/>
              </a:stretch>
            </p:blipFill>
            <p:spPr>
              <a:xfrm>
                <a:off x="532627" y="1754876"/>
                <a:ext cx="415193" cy="606524"/>
              </a:xfrm>
              <a:prstGeom prst="rect">
                <a:avLst/>
              </a:prstGeom>
            </p:spPr>
          </p:pic>
          <p:pic>
            <p:nvPicPr>
              <p:cNvPr id="129" name="Picture 128"/>
              <p:cNvPicPr>
                <a:picLocks noChangeAspect="1"/>
              </p:cNvPicPr>
              <p:nvPr/>
            </p:nvPicPr>
            <p:blipFill>
              <a:blip r:embed="rId10"/>
              <a:stretch>
                <a:fillRect/>
              </a:stretch>
            </p:blipFill>
            <p:spPr>
              <a:xfrm>
                <a:off x="311804" y="1760061"/>
                <a:ext cx="973519" cy="974430"/>
              </a:xfrm>
              <a:prstGeom prst="rect">
                <a:avLst/>
              </a:prstGeom>
            </p:spPr>
          </p:pic>
        </p:grpSp>
        <p:pic>
          <p:nvPicPr>
            <p:cNvPr id="134" name="Picture 133"/>
            <p:cNvPicPr>
              <a:picLocks noChangeAspect="1"/>
            </p:cNvPicPr>
            <p:nvPr/>
          </p:nvPicPr>
          <p:blipFill rotWithShape="1">
            <a:blip r:embed="rId11">
              <a:extLst>
                <a:ext uri="{28A0092B-C50C-407E-A947-70E740481C1C}">
                  <a14:useLocalDpi xmlns:a14="http://schemas.microsoft.com/office/drawing/2010/main" val="0"/>
                </a:ext>
              </a:extLst>
            </a:blip>
            <a:srcRect b="20982"/>
            <a:stretch/>
          </p:blipFill>
          <p:spPr>
            <a:xfrm>
              <a:off x="10765862" y="2363509"/>
              <a:ext cx="1164382" cy="740058"/>
            </a:xfrm>
            <a:prstGeom prst="rect">
              <a:avLst/>
            </a:prstGeom>
          </p:spPr>
        </p:pic>
        <p:grpSp>
          <p:nvGrpSpPr>
            <p:cNvPr id="136" name="Group 135"/>
            <p:cNvGrpSpPr/>
            <p:nvPr/>
          </p:nvGrpSpPr>
          <p:grpSpPr>
            <a:xfrm>
              <a:off x="6880879" y="1942799"/>
              <a:ext cx="1131688" cy="1117576"/>
              <a:chOff x="888427" y="2331708"/>
              <a:chExt cx="2676306" cy="2642925"/>
            </a:xfrm>
          </p:grpSpPr>
          <p:grpSp>
            <p:nvGrpSpPr>
              <p:cNvPr id="137" name="Group 136"/>
              <p:cNvGrpSpPr/>
              <p:nvPr/>
            </p:nvGrpSpPr>
            <p:grpSpPr>
              <a:xfrm>
                <a:off x="888427" y="2331708"/>
                <a:ext cx="1551170" cy="2155679"/>
                <a:chOff x="-2165350" y="2309813"/>
                <a:chExt cx="1389063" cy="1930401"/>
              </a:xfrm>
            </p:grpSpPr>
            <p:sp>
              <p:nvSpPr>
                <p:cNvPr id="195" name="Freeform 68"/>
                <p:cNvSpPr>
                  <a:spLocks/>
                </p:cNvSpPr>
                <p:nvPr/>
              </p:nvSpPr>
              <p:spPr bwMode="auto">
                <a:xfrm>
                  <a:off x="-1514475" y="2568576"/>
                  <a:ext cx="738188" cy="1671638"/>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96" name="Freeform 69"/>
                <p:cNvSpPr>
                  <a:spLocks/>
                </p:cNvSpPr>
                <p:nvPr/>
              </p:nvSpPr>
              <p:spPr bwMode="auto">
                <a:xfrm>
                  <a:off x="-1730375" y="2657476"/>
                  <a:ext cx="528638" cy="1582738"/>
                </a:xfrm>
                <a:custGeom>
                  <a:avLst/>
                  <a:gdLst>
                    <a:gd name="T0" fmla="*/ 142 w 172"/>
                    <a:gd name="T1" fmla="*/ 104 h 516"/>
                    <a:gd name="T2" fmla="*/ 102 w 172"/>
                    <a:gd name="T3" fmla="*/ 100 h 516"/>
                    <a:gd name="T4" fmla="*/ 99 w 172"/>
                    <a:gd name="T5" fmla="*/ 96 h 516"/>
                    <a:gd name="T6" fmla="*/ 129 w 172"/>
                    <a:gd name="T7" fmla="*/ 82 h 516"/>
                    <a:gd name="T8" fmla="*/ 117 w 172"/>
                    <a:gd name="T9" fmla="*/ 76 h 516"/>
                    <a:gd name="T10" fmla="*/ 122 w 172"/>
                    <a:gd name="T11" fmla="*/ 60 h 516"/>
                    <a:gd name="T12" fmla="*/ 122 w 172"/>
                    <a:gd name="T13" fmla="*/ 59 h 516"/>
                    <a:gd name="T14" fmla="*/ 106 w 172"/>
                    <a:gd name="T15" fmla="*/ 15 h 516"/>
                    <a:gd name="T16" fmla="*/ 50 w 172"/>
                    <a:gd name="T17" fmla="*/ 39 h 516"/>
                    <a:gd name="T18" fmla="*/ 54 w 172"/>
                    <a:gd name="T19" fmla="*/ 59 h 516"/>
                    <a:gd name="T20" fmla="*/ 51 w 172"/>
                    <a:gd name="T21" fmla="*/ 76 h 516"/>
                    <a:gd name="T22" fmla="*/ 60 w 172"/>
                    <a:gd name="T23" fmla="*/ 95 h 516"/>
                    <a:gd name="T24" fmla="*/ 75 w 172"/>
                    <a:gd name="T25" fmla="*/ 100 h 516"/>
                    <a:gd name="T26" fmla="*/ 31 w 172"/>
                    <a:gd name="T27" fmla="*/ 104 h 516"/>
                    <a:gd name="T28" fmla="*/ 31 w 172"/>
                    <a:gd name="T29" fmla="*/ 104 h 516"/>
                    <a:gd name="T30" fmla="*/ 3 w 172"/>
                    <a:gd name="T31" fmla="*/ 237 h 516"/>
                    <a:gd name="T32" fmla="*/ 11 w 172"/>
                    <a:gd name="T33" fmla="*/ 254 h 516"/>
                    <a:gd name="T34" fmla="*/ 19 w 172"/>
                    <a:gd name="T35" fmla="*/ 237 h 516"/>
                    <a:gd name="T36" fmla="*/ 34 w 172"/>
                    <a:gd name="T37" fmla="*/ 160 h 516"/>
                    <a:gd name="T38" fmla="*/ 40 w 172"/>
                    <a:gd name="T39" fmla="*/ 390 h 516"/>
                    <a:gd name="T40" fmla="*/ 59 w 172"/>
                    <a:gd name="T41" fmla="*/ 508 h 516"/>
                    <a:gd name="T42" fmla="*/ 59 w 172"/>
                    <a:gd name="T43" fmla="*/ 516 h 516"/>
                    <a:gd name="T44" fmla="*/ 85 w 172"/>
                    <a:gd name="T45" fmla="*/ 516 h 516"/>
                    <a:gd name="T46" fmla="*/ 85 w 172"/>
                    <a:gd name="T47" fmla="*/ 390 h 516"/>
                    <a:gd name="T48" fmla="*/ 95 w 172"/>
                    <a:gd name="T49" fmla="*/ 508 h 516"/>
                    <a:gd name="T50" fmla="*/ 95 w 172"/>
                    <a:gd name="T51" fmla="*/ 516 h 516"/>
                    <a:gd name="T52" fmla="*/ 120 w 172"/>
                    <a:gd name="T53" fmla="*/ 516 h 516"/>
                    <a:gd name="T54" fmla="*/ 120 w 172"/>
                    <a:gd name="T55" fmla="*/ 390 h 516"/>
                    <a:gd name="T56" fmla="*/ 133 w 172"/>
                    <a:gd name="T57" fmla="*/ 271 h 516"/>
                    <a:gd name="T58" fmla="*/ 151 w 172"/>
                    <a:gd name="T59" fmla="*/ 237 h 516"/>
                    <a:gd name="T60" fmla="*/ 154 w 172"/>
                    <a:gd name="T61" fmla="*/ 247 h 516"/>
                    <a:gd name="T62" fmla="*/ 170 w 172"/>
                    <a:gd name="T63" fmla="*/ 247 h 516"/>
                    <a:gd name="T64" fmla="*/ 172 w 172"/>
                    <a:gd name="T65" fmla="*/ 237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516">
                      <a:moveTo>
                        <a:pt x="142" y="104"/>
                      </a:moveTo>
                      <a:cubicBezTo>
                        <a:pt x="142" y="104"/>
                        <a:pt x="142" y="104"/>
                        <a:pt x="142" y="104"/>
                      </a:cubicBezTo>
                      <a:cubicBezTo>
                        <a:pt x="102" y="100"/>
                        <a:pt x="102" y="100"/>
                        <a:pt x="102" y="100"/>
                      </a:cubicBezTo>
                      <a:cubicBezTo>
                        <a:pt x="102" y="100"/>
                        <a:pt x="102" y="100"/>
                        <a:pt x="102" y="100"/>
                      </a:cubicBezTo>
                      <a:cubicBezTo>
                        <a:pt x="98" y="100"/>
                        <a:pt x="98" y="100"/>
                        <a:pt x="98" y="100"/>
                      </a:cubicBezTo>
                      <a:cubicBezTo>
                        <a:pt x="99" y="96"/>
                        <a:pt x="99" y="96"/>
                        <a:pt x="99" y="96"/>
                      </a:cubicBezTo>
                      <a:cubicBezTo>
                        <a:pt x="104" y="96"/>
                        <a:pt x="108" y="96"/>
                        <a:pt x="116" y="95"/>
                      </a:cubicBezTo>
                      <a:cubicBezTo>
                        <a:pt x="127" y="93"/>
                        <a:pt x="129" y="86"/>
                        <a:pt x="129" y="82"/>
                      </a:cubicBezTo>
                      <a:cubicBezTo>
                        <a:pt x="129" y="77"/>
                        <a:pt x="126" y="70"/>
                        <a:pt x="125" y="76"/>
                      </a:cubicBezTo>
                      <a:cubicBezTo>
                        <a:pt x="123" y="81"/>
                        <a:pt x="118" y="80"/>
                        <a:pt x="117" y="76"/>
                      </a:cubicBezTo>
                      <a:cubicBezTo>
                        <a:pt x="116" y="74"/>
                        <a:pt x="118" y="68"/>
                        <a:pt x="120" y="64"/>
                      </a:cubicBezTo>
                      <a:cubicBezTo>
                        <a:pt x="120" y="62"/>
                        <a:pt x="121" y="61"/>
                        <a:pt x="122" y="60"/>
                      </a:cubicBezTo>
                      <a:cubicBezTo>
                        <a:pt x="122" y="59"/>
                        <a:pt x="122" y="59"/>
                        <a:pt x="122" y="59"/>
                      </a:cubicBezTo>
                      <a:cubicBezTo>
                        <a:pt x="122" y="59"/>
                        <a:pt x="122" y="59"/>
                        <a:pt x="122" y="59"/>
                      </a:cubicBezTo>
                      <a:cubicBezTo>
                        <a:pt x="123" y="55"/>
                        <a:pt x="124" y="50"/>
                        <a:pt x="124" y="45"/>
                      </a:cubicBezTo>
                      <a:cubicBezTo>
                        <a:pt x="124" y="31"/>
                        <a:pt x="117" y="19"/>
                        <a:pt x="106" y="15"/>
                      </a:cubicBezTo>
                      <a:cubicBezTo>
                        <a:pt x="100" y="6"/>
                        <a:pt x="91" y="0"/>
                        <a:pt x="81" y="0"/>
                      </a:cubicBezTo>
                      <a:cubicBezTo>
                        <a:pt x="64" y="0"/>
                        <a:pt x="50" y="17"/>
                        <a:pt x="50" y="39"/>
                      </a:cubicBezTo>
                      <a:cubicBezTo>
                        <a:pt x="50" y="47"/>
                        <a:pt x="51" y="53"/>
                        <a:pt x="54" y="59"/>
                      </a:cubicBezTo>
                      <a:cubicBezTo>
                        <a:pt x="54" y="59"/>
                        <a:pt x="54" y="59"/>
                        <a:pt x="54" y="59"/>
                      </a:cubicBezTo>
                      <a:cubicBezTo>
                        <a:pt x="54" y="59"/>
                        <a:pt x="61" y="72"/>
                        <a:pt x="59" y="76"/>
                      </a:cubicBezTo>
                      <a:cubicBezTo>
                        <a:pt x="58" y="80"/>
                        <a:pt x="53" y="81"/>
                        <a:pt x="51" y="76"/>
                      </a:cubicBezTo>
                      <a:cubicBezTo>
                        <a:pt x="49" y="70"/>
                        <a:pt x="46" y="77"/>
                        <a:pt x="47" y="82"/>
                      </a:cubicBezTo>
                      <a:cubicBezTo>
                        <a:pt x="47" y="86"/>
                        <a:pt x="49" y="93"/>
                        <a:pt x="60" y="95"/>
                      </a:cubicBezTo>
                      <a:cubicBezTo>
                        <a:pt x="66" y="96"/>
                        <a:pt x="70" y="96"/>
                        <a:pt x="75" y="96"/>
                      </a:cubicBezTo>
                      <a:cubicBezTo>
                        <a:pt x="75" y="100"/>
                        <a:pt x="75" y="100"/>
                        <a:pt x="75" y="100"/>
                      </a:cubicBezTo>
                      <a:cubicBezTo>
                        <a:pt x="71" y="100"/>
                        <a:pt x="71" y="100"/>
                        <a:pt x="71" y="100"/>
                      </a:cubicBezTo>
                      <a:cubicBezTo>
                        <a:pt x="31" y="104"/>
                        <a:pt x="31" y="104"/>
                        <a:pt x="31" y="104"/>
                      </a:cubicBezTo>
                      <a:cubicBezTo>
                        <a:pt x="31" y="104"/>
                        <a:pt x="31" y="104"/>
                        <a:pt x="31" y="104"/>
                      </a:cubicBezTo>
                      <a:cubicBezTo>
                        <a:pt x="31" y="104"/>
                        <a:pt x="31" y="104"/>
                        <a:pt x="31" y="104"/>
                      </a:cubicBezTo>
                      <a:cubicBezTo>
                        <a:pt x="11" y="148"/>
                        <a:pt x="4" y="190"/>
                        <a:pt x="0" y="237"/>
                      </a:cubicBezTo>
                      <a:cubicBezTo>
                        <a:pt x="3" y="237"/>
                        <a:pt x="3" y="237"/>
                        <a:pt x="3" y="237"/>
                      </a:cubicBezTo>
                      <a:cubicBezTo>
                        <a:pt x="3" y="247"/>
                        <a:pt x="3" y="247"/>
                        <a:pt x="3" y="247"/>
                      </a:cubicBezTo>
                      <a:cubicBezTo>
                        <a:pt x="3" y="251"/>
                        <a:pt x="6" y="254"/>
                        <a:pt x="11" y="254"/>
                      </a:cubicBezTo>
                      <a:cubicBezTo>
                        <a:pt x="15" y="254"/>
                        <a:pt x="19" y="251"/>
                        <a:pt x="19" y="247"/>
                      </a:cubicBezTo>
                      <a:cubicBezTo>
                        <a:pt x="19" y="237"/>
                        <a:pt x="19" y="237"/>
                        <a:pt x="19" y="237"/>
                      </a:cubicBezTo>
                      <a:cubicBezTo>
                        <a:pt x="21" y="237"/>
                        <a:pt x="21" y="237"/>
                        <a:pt x="21" y="237"/>
                      </a:cubicBezTo>
                      <a:cubicBezTo>
                        <a:pt x="24" y="210"/>
                        <a:pt x="28" y="185"/>
                        <a:pt x="34" y="160"/>
                      </a:cubicBezTo>
                      <a:cubicBezTo>
                        <a:pt x="40" y="271"/>
                        <a:pt x="40" y="271"/>
                        <a:pt x="40" y="271"/>
                      </a:cubicBezTo>
                      <a:cubicBezTo>
                        <a:pt x="40" y="390"/>
                        <a:pt x="40" y="390"/>
                        <a:pt x="40" y="390"/>
                      </a:cubicBezTo>
                      <a:cubicBezTo>
                        <a:pt x="56" y="390"/>
                        <a:pt x="56" y="390"/>
                        <a:pt x="56" y="390"/>
                      </a:cubicBezTo>
                      <a:cubicBezTo>
                        <a:pt x="59" y="508"/>
                        <a:pt x="59" y="508"/>
                        <a:pt x="59" y="508"/>
                      </a:cubicBezTo>
                      <a:cubicBezTo>
                        <a:pt x="57" y="510"/>
                        <a:pt x="56" y="513"/>
                        <a:pt x="56" y="516"/>
                      </a:cubicBezTo>
                      <a:cubicBezTo>
                        <a:pt x="59" y="516"/>
                        <a:pt x="59" y="516"/>
                        <a:pt x="59" y="516"/>
                      </a:cubicBezTo>
                      <a:cubicBezTo>
                        <a:pt x="82" y="516"/>
                        <a:pt x="82" y="516"/>
                        <a:pt x="82" y="516"/>
                      </a:cubicBezTo>
                      <a:cubicBezTo>
                        <a:pt x="85" y="516"/>
                        <a:pt x="85" y="516"/>
                        <a:pt x="85" y="516"/>
                      </a:cubicBezTo>
                      <a:cubicBezTo>
                        <a:pt x="85" y="513"/>
                        <a:pt x="84" y="510"/>
                        <a:pt x="82" y="508"/>
                      </a:cubicBezTo>
                      <a:cubicBezTo>
                        <a:pt x="85" y="390"/>
                        <a:pt x="85" y="390"/>
                        <a:pt x="85" y="390"/>
                      </a:cubicBezTo>
                      <a:cubicBezTo>
                        <a:pt x="92" y="390"/>
                        <a:pt x="92" y="390"/>
                        <a:pt x="92" y="390"/>
                      </a:cubicBezTo>
                      <a:cubicBezTo>
                        <a:pt x="95" y="508"/>
                        <a:pt x="95" y="508"/>
                        <a:pt x="95" y="508"/>
                      </a:cubicBezTo>
                      <a:cubicBezTo>
                        <a:pt x="93" y="510"/>
                        <a:pt x="92" y="513"/>
                        <a:pt x="92" y="516"/>
                      </a:cubicBezTo>
                      <a:cubicBezTo>
                        <a:pt x="95" y="516"/>
                        <a:pt x="95" y="516"/>
                        <a:pt x="95" y="516"/>
                      </a:cubicBezTo>
                      <a:cubicBezTo>
                        <a:pt x="117" y="516"/>
                        <a:pt x="117" y="516"/>
                        <a:pt x="117" y="516"/>
                      </a:cubicBezTo>
                      <a:cubicBezTo>
                        <a:pt x="120" y="516"/>
                        <a:pt x="120" y="516"/>
                        <a:pt x="120" y="516"/>
                      </a:cubicBezTo>
                      <a:cubicBezTo>
                        <a:pt x="120" y="513"/>
                        <a:pt x="119" y="510"/>
                        <a:pt x="117" y="508"/>
                      </a:cubicBezTo>
                      <a:cubicBezTo>
                        <a:pt x="120" y="390"/>
                        <a:pt x="120" y="390"/>
                        <a:pt x="120" y="390"/>
                      </a:cubicBezTo>
                      <a:cubicBezTo>
                        <a:pt x="133" y="390"/>
                        <a:pt x="133" y="390"/>
                        <a:pt x="133" y="390"/>
                      </a:cubicBezTo>
                      <a:cubicBezTo>
                        <a:pt x="133" y="271"/>
                        <a:pt x="133" y="271"/>
                        <a:pt x="133" y="271"/>
                      </a:cubicBezTo>
                      <a:cubicBezTo>
                        <a:pt x="139" y="160"/>
                        <a:pt x="139" y="160"/>
                        <a:pt x="139" y="160"/>
                      </a:cubicBezTo>
                      <a:cubicBezTo>
                        <a:pt x="145" y="185"/>
                        <a:pt x="148" y="210"/>
                        <a:pt x="151" y="237"/>
                      </a:cubicBezTo>
                      <a:cubicBezTo>
                        <a:pt x="154" y="237"/>
                        <a:pt x="154" y="237"/>
                        <a:pt x="154" y="237"/>
                      </a:cubicBezTo>
                      <a:cubicBezTo>
                        <a:pt x="154" y="247"/>
                        <a:pt x="154" y="247"/>
                        <a:pt x="154" y="247"/>
                      </a:cubicBezTo>
                      <a:cubicBezTo>
                        <a:pt x="154" y="251"/>
                        <a:pt x="157" y="254"/>
                        <a:pt x="162" y="254"/>
                      </a:cubicBezTo>
                      <a:cubicBezTo>
                        <a:pt x="166" y="254"/>
                        <a:pt x="170" y="251"/>
                        <a:pt x="170" y="247"/>
                      </a:cubicBezTo>
                      <a:cubicBezTo>
                        <a:pt x="170" y="237"/>
                        <a:pt x="170" y="237"/>
                        <a:pt x="170" y="237"/>
                      </a:cubicBezTo>
                      <a:cubicBezTo>
                        <a:pt x="172" y="237"/>
                        <a:pt x="172" y="237"/>
                        <a:pt x="172" y="237"/>
                      </a:cubicBezTo>
                      <a:cubicBezTo>
                        <a:pt x="168" y="190"/>
                        <a:pt x="162" y="148"/>
                        <a:pt x="142" y="10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97" name="Freeform 71"/>
                <p:cNvSpPr>
                  <a:spLocks/>
                </p:cNvSpPr>
                <p:nvPr/>
              </p:nvSpPr>
              <p:spPr bwMode="auto">
                <a:xfrm>
                  <a:off x="-1843088" y="2309813"/>
                  <a:ext cx="244475" cy="206375"/>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98" name="Freeform 72"/>
                <p:cNvSpPr>
                  <a:spLocks/>
                </p:cNvSpPr>
                <p:nvPr/>
              </p:nvSpPr>
              <p:spPr bwMode="auto">
                <a:xfrm>
                  <a:off x="-1782763" y="2549526"/>
                  <a:ext cx="123825" cy="134938"/>
                </a:xfrm>
                <a:custGeom>
                  <a:avLst/>
                  <a:gdLst>
                    <a:gd name="T0" fmla="*/ 78 w 78"/>
                    <a:gd name="T1" fmla="*/ 64 h 85"/>
                    <a:gd name="T2" fmla="*/ 39 w 78"/>
                    <a:gd name="T3" fmla="*/ 85 h 85"/>
                    <a:gd name="T4" fmla="*/ 0 w 78"/>
                    <a:gd name="T5" fmla="*/ 64 h 85"/>
                    <a:gd name="T6" fmla="*/ 0 w 78"/>
                    <a:gd name="T7" fmla="*/ 0 h 85"/>
                    <a:gd name="T8" fmla="*/ 78 w 78"/>
                    <a:gd name="T9" fmla="*/ 0 h 85"/>
                    <a:gd name="T10" fmla="*/ 78 w 78"/>
                    <a:gd name="T11" fmla="*/ 64 h 85"/>
                  </a:gdLst>
                  <a:ahLst/>
                  <a:cxnLst>
                    <a:cxn ang="0">
                      <a:pos x="T0" y="T1"/>
                    </a:cxn>
                    <a:cxn ang="0">
                      <a:pos x="T2" y="T3"/>
                    </a:cxn>
                    <a:cxn ang="0">
                      <a:pos x="T4" y="T5"/>
                    </a:cxn>
                    <a:cxn ang="0">
                      <a:pos x="T6" y="T7"/>
                    </a:cxn>
                    <a:cxn ang="0">
                      <a:pos x="T8" y="T9"/>
                    </a:cxn>
                    <a:cxn ang="0">
                      <a:pos x="T10" y="T11"/>
                    </a:cxn>
                  </a:cxnLst>
                  <a:rect l="0" t="0" r="r" b="b"/>
                  <a:pathLst>
                    <a:path w="78" h="85">
                      <a:moveTo>
                        <a:pt x="78" y="64"/>
                      </a:moveTo>
                      <a:lnTo>
                        <a:pt x="39" y="85"/>
                      </a:lnTo>
                      <a:lnTo>
                        <a:pt x="0" y="64"/>
                      </a:lnTo>
                      <a:lnTo>
                        <a:pt x="0" y="0"/>
                      </a:lnTo>
                      <a:lnTo>
                        <a:pt x="78" y="0"/>
                      </a:lnTo>
                      <a:lnTo>
                        <a:pt x="78"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99" name="Freeform 73"/>
                <p:cNvSpPr>
                  <a:spLocks/>
                </p:cNvSpPr>
                <p:nvPr/>
              </p:nvSpPr>
              <p:spPr bwMode="auto">
                <a:xfrm>
                  <a:off x="-1779588" y="2684463"/>
                  <a:ext cx="117475" cy="582613"/>
                </a:xfrm>
                <a:custGeom>
                  <a:avLst/>
                  <a:gdLst>
                    <a:gd name="T0" fmla="*/ 45 w 74"/>
                    <a:gd name="T1" fmla="*/ 39 h 367"/>
                    <a:gd name="T2" fmla="*/ 66 w 74"/>
                    <a:gd name="T3" fmla="*/ 21 h 367"/>
                    <a:gd name="T4" fmla="*/ 37 w 74"/>
                    <a:gd name="T5" fmla="*/ 0 h 367"/>
                    <a:gd name="T6" fmla="*/ 6 w 74"/>
                    <a:gd name="T7" fmla="*/ 21 h 367"/>
                    <a:gd name="T8" fmla="*/ 29 w 74"/>
                    <a:gd name="T9" fmla="*/ 39 h 367"/>
                    <a:gd name="T10" fmla="*/ 0 w 74"/>
                    <a:gd name="T11" fmla="*/ 338 h 367"/>
                    <a:gd name="T12" fmla="*/ 37 w 74"/>
                    <a:gd name="T13" fmla="*/ 367 h 367"/>
                    <a:gd name="T14" fmla="*/ 74 w 74"/>
                    <a:gd name="T15" fmla="*/ 338 h 367"/>
                    <a:gd name="T16" fmla="*/ 45 w 74"/>
                    <a:gd name="T17" fmla="*/ 39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67">
                      <a:moveTo>
                        <a:pt x="45" y="39"/>
                      </a:moveTo>
                      <a:lnTo>
                        <a:pt x="66" y="21"/>
                      </a:lnTo>
                      <a:lnTo>
                        <a:pt x="37" y="0"/>
                      </a:lnTo>
                      <a:lnTo>
                        <a:pt x="6" y="21"/>
                      </a:lnTo>
                      <a:lnTo>
                        <a:pt x="29" y="39"/>
                      </a:lnTo>
                      <a:lnTo>
                        <a:pt x="0" y="338"/>
                      </a:lnTo>
                      <a:lnTo>
                        <a:pt x="37" y="367"/>
                      </a:lnTo>
                      <a:lnTo>
                        <a:pt x="74" y="338"/>
                      </a:lnTo>
                      <a:lnTo>
                        <a:pt x="45" y="3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00" name="Freeform 74"/>
                <p:cNvSpPr>
                  <a:spLocks/>
                </p:cNvSpPr>
                <p:nvPr/>
              </p:nvSpPr>
              <p:spPr bwMode="auto">
                <a:xfrm>
                  <a:off x="-2165350" y="2667001"/>
                  <a:ext cx="296863" cy="692150"/>
                </a:xfrm>
                <a:custGeom>
                  <a:avLst/>
                  <a:gdLst>
                    <a:gd name="T0" fmla="*/ 97 w 97"/>
                    <a:gd name="T1" fmla="*/ 9 h 226"/>
                    <a:gd name="T2" fmla="*/ 63 w 97"/>
                    <a:gd name="T3" fmla="*/ 0 h 226"/>
                    <a:gd name="T4" fmla="*/ 0 w 97"/>
                    <a:gd name="T5" fmla="*/ 226 h 226"/>
                    <a:gd name="T6" fmla="*/ 36 w 97"/>
                    <a:gd name="T7" fmla="*/ 226 h 226"/>
                    <a:gd name="T8" fmla="*/ 97 w 97"/>
                    <a:gd name="T9" fmla="*/ 9 h 226"/>
                  </a:gdLst>
                  <a:ahLst/>
                  <a:cxnLst>
                    <a:cxn ang="0">
                      <a:pos x="T0" y="T1"/>
                    </a:cxn>
                    <a:cxn ang="0">
                      <a:pos x="T2" y="T3"/>
                    </a:cxn>
                    <a:cxn ang="0">
                      <a:pos x="T4" y="T5"/>
                    </a:cxn>
                    <a:cxn ang="0">
                      <a:pos x="T6" y="T7"/>
                    </a:cxn>
                    <a:cxn ang="0">
                      <a:pos x="T8" y="T9"/>
                    </a:cxn>
                  </a:cxnLst>
                  <a:rect l="0" t="0" r="r" b="b"/>
                  <a:pathLst>
                    <a:path w="97" h="226">
                      <a:moveTo>
                        <a:pt x="97" y="9"/>
                      </a:moveTo>
                      <a:cubicBezTo>
                        <a:pt x="86" y="6"/>
                        <a:pt x="74" y="3"/>
                        <a:pt x="63" y="0"/>
                      </a:cubicBezTo>
                      <a:cubicBezTo>
                        <a:pt x="29" y="73"/>
                        <a:pt x="8" y="146"/>
                        <a:pt x="0" y="226"/>
                      </a:cubicBezTo>
                      <a:cubicBezTo>
                        <a:pt x="36" y="226"/>
                        <a:pt x="36" y="226"/>
                        <a:pt x="36" y="226"/>
                      </a:cubicBezTo>
                      <a:cubicBezTo>
                        <a:pt x="44" y="149"/>
                        <a:pt x="65" y="79"/>
                        <a:pt x="97" y="9"/>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01" name="Freeform 75"/>
                <p:cNvSpPr>
                  <a:spLocks/>
                </p:cNvSpPr>
                <p:nvPr/>
              </p:nvSpPr>
              <p:spPr bwMode="auto">
                <a:xfrm>
                  <a:off x="-1570038" y="2667001"/>
                  <a:ext cx="296863" cy="692150"/>
                </a:xfrm>
                <a:custGeom>
                  <a:avLst/>
                  <a:gdLst>
                    <a:gd name="T0" fmla="*/ 0 w 97"/>
                    <a:gd name="T1" fmla="*/ 9 h 226"/>
                    <a:gd name="T2" fmla="*/ 34 w 97"/>
                    <a:gd name="T3" fmla="*/ 0 h 226"/>
                    <a:gd name="T4" fmla="*/ 97 w 97"/>
                    <a:gd name="T5" fmla="*/ 226 h 226"/>
                    <a:gd name="T6" fmla="*/ 61 w 97"/>
                    <a:gd name="T7" fmla="*/ 226 h 226"/>
                    <a:gd name="T8" fmla="*/ 0 w 97"/>
                    <a:gd name="T9" fmla="*/ 9 h 226"/>
                  </a:gdLst>
                  <a:ahLst/>
                  <a:cxnLst>
                    <a:cxn ang="0">
                      <a:pos x="T0" y="T1"/>
                    </a:cxn>
                    <a:cxn ang="0">
                      <a:pos x="T2" y="T3"/>
                    </a:cxn>
                    <a:cxn ang="0">
                      <a:pos x="T4" y="T5"/>
                    </a:cxn>
                    <a:cxn ang="0">
                      <a:pos x="T6" y="T7"/>
                    </a:cxn>
                    <a:cxn ang="0">
                      <a:pos x="T8" y="T9"/>
                    </a:cxn>
                  </a:cxnLst>
                  <a:rect l="0" t="0" r="r" b="b"/>
                  <a:pathLst>
                    <a:path w="97" h="226">
                      <a:moveTo>
                        <a:pt x="0" y="9"/>
                      </a:moveTo>
                      <a:cubicBezTo>
                        <a:pt x="11" y="6"/>
                        <a:pt x="23" y="3"/>
                        <a:pt x="34" y="0"/>
                      </a:cubicBezTo>
                      <a:cubicBezTo>
                        <a:pt x="68" y="73"/>
                        <a:pt x="89" y="146"/>
                        <a:pt x="97" y="226"/>
                      </a:cubicBezTo>
                      <a:cubicBezTo>
                        <a:pt x="61" y="226"/>
                        <a:pt x="61" y="226"/>
                        <a:pt x="61" y="226"/>
                      </a:cubicBezTo>
                      <a:cubicBezTo>
                        <a:pt x="53" y="149"/>
                        <a:pt x="32" y="79"/>
                        <a:pt x="0" y="9"/>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02" name="Freeform 76"/>
                <p:cNvSpPr>
                  <a:spLocks/>
                </p:cNvSpPr>
                <p:nvPr/>
              </p:nvSpPr>
              <p:spPr bwMode="auto">
                <a:xfrm>
                  <a:off x="-1908175" y="3522663"/>
                  <a:ext cx="180975" cy="652463"/>
                </a:xfrm>
                <a:custGeom>
                  <a:avLst/>
                  <a:gdLst>
                    <a:gd name="T0" fmla="*/ 99 w 114"/>
                    <a:gd name="T1" fmla="*/ 411 h 411"/>
                    <a:gd name="T2" fmla="*/ 16 w 114"/>
                    <a:gd name="T3" fmla="*/ 411 h 411"/>
                    <a:gd name="T4" fmla="*/ 0 w 114"/>
                    <a:gd name="T5" fmla="*/ 0 h 411"/>
                    <a:gd name="T6" fmla="*/ 114 w 114"/>
                    <a:gd name="T7" fmla="*/ 0 h 411"/>
                    <a:gd name="T8" fmla="*/ 99 w 114"/>
                    <a:gd name="T9" fmla="*/ 411 h 411"/>
                  </a:gdLst>
                  <a:ahLst/>
                  <a:cxnLst>
                    <a:cxn ang="0">
                      <a:pos x="T0" y="T1"/>
                    </a:cxn>
                    <a:cxn ang="0">
                      <a:pos x="T2" y="T3"/>
                    </a:cxn>
                    <a:cxn ang="0">
                      <a:pos x="T4" y="T5"/>
                    </a:cxn>
                    <a:cxn ang="0">
                      <a:pos x="T6" y="T7"/>
                    </a:cxn>
                    <a:cxn ang="0">
                      <a:pos x="T8" y="T9"/>
                    </a:cxn>
                  </a:cxnLst>
                  <a:rect l="0" t="0" r="r" b="b"/>
                  <a:pathLst>
                    <a:path w="114" h="411">
                      <a:moveTo>
                        <a:pt x="99" y="411"/>
                      </a:moveTo>
                      <a:lnTo>
                        <a:pt x="16" y="411"/>
                      </a:lnTo>
                      <a:lnTo>
                        <a:pt x="0" y="0"/>
                      </a:lnTo>
                      <a:lnTo>
                        <a:pt x="114" y="0"/>
                      </a:lnTo>
                      <a:lnTo>
                        <a:pt x="99" y="41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03" name="Freeform 77"/>
                <p:cNvSpPr>
                  <a:spLocks/>
                </p:cNvSpPr>
                <p:nvPr/>
              </p:nvSpPr>
              <p:spPr bwMode="auto">
                <a:xfrm>
                  <a:off x="-1717675" y="3522663"/>
                  <a:ext cx="184150" cy="652463"/>
                </a:xfrm>
                <a:custGeom>
                  <a:avLst/>
                  <a:gdLst>
                    <a:gd name="T0" fmla="*/ 101 w 116"/>
                    <a:gd name="T1" fmla="*/ 411 h 411"/>
                    <a:gd name="T2" fmla="*/ 16 w 116"/>
                    <a:gd name="T3" fmla="*/ 411 h 411"/>
                    <a:gd name="T4" fmla="*/ 0 w 116"/>
                    <a:gd name="T5" fmla="*/ 0 h 411"/>
                    <a:gd name="T6" fmla="*/ 116 w 116"/>
                    <a:gd name="T7" fmla="*/ 0 h 411"/>
                    <a:gd name="T8" fmla="*/ 101 w 116"/>
                    <a:gd name="T9" fmla="*/ 411 h 411"/>
                  </a:gdLst>
                  <a:ahLst/>
                  <a:cxnLst>
                    <a:cxn ang="0">
                      <a:pos x="T0" y="T1"/>
                    </a:cxn>
                    <a:cxn ang="0">
                      <a:pos x="T2" y="T3"/>
                    </a:cxn>
                    <a:cxn ang="0">
                      <a:pos x="T4" y="T5"/>
                    </a:cxn>
                    <a:cxn ang="0">
                      <a:pos x="T6" y="T7"/>
                    </a:cxn>
                    <a:cxn ang="0">
                      <a:pos x="T8" y="T9"/>
                    </a:cxn>
                  </a:cxnLst>
                  <a:rect l="0" t="0" r="r" b="b"/>
                  <a:pathLst>
                    <a:path w="116" h="411">
                      <a:moveTo>
                        <a:pt x="101" y="411"/>
                      </a:moveTo>
                      <a:lnTo>
                        <a:pt x="16" y="411"/>
                      </a:lnTo>
                      <a:lnTo>
                        <a:pt x="0" y="0"/>
                      </a:lnTo>
                      <a:lnTo>
                        <a:pt x="116" y="0"/>
                      </a:lnTo>
                      <a:lnTo>
                        <a:pt x="101" y="41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04" name="Freeform 78"/>
                <p:cNvSpPr>
                  <a:spLocks/>
                </p:cNvSpPr>
                <p:nvPr/>
              </p:nvSpPr>
              <p:spPr bwMode="auto">
                <a:xfrm>
                  <a:off x="-1895475" y="4160838"/>
                  <a:ext cx="157163" cy="79375"/>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05" name="Freeform 79"/>
                <p:cNvSpPr>
                  <a:spLocks/>
                </p:cNvSpPr>
                <p:nvPr/>
              </p:nvSpPr>
              <p:spPr bwMode="auto">
                <a:xfrm>
                  <a:off x="-1701800" y="4160838"/>
                  <a:ext cx="155575" cy="79375"/>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06" name="Freeform 80"/>
                <p:cNvSpPr>
                  <a:spLocks/>
                </p:cNvSpPr>
                <p:nvPr/>
              </p:nvSpPr>
              <p:spPr bwMode="auto">
                <a:xfrm>
                  <a:off x="-2149475" y="3359151"/>
                  <a:ext cx="79375" cy="88900"/>
                </a:xfrm>
                <a:custGeom>
                  <a:avLst/>
                  <a:gdLst>
                    <a:gd name="T0" fmla="*/ 0 w 26"/>
                    <a:gd name="T1" fmla="*/ 0 h 29"/>
                    <a:gd name="T2" fmla="*/ 0 w 26"/>
                    <a:gd name="T3" fmla="*/ 16 h 29"/>
                    <a:gd name="T4" fmla="*/ 13 w 26"/>
                    <a:gd name="T5" fmla="*/ 29 h 29"/>
                    <a:gd name="T6" fmla="*/ 26 w 26"/>
                    <a:gd name="T7" fmla="*/ 16 h 29"/>
                    <a:gd name="T8" fmla="*/ 26 w 26"/>
                    <a:gd name="T9" fmla="*/ 0 h 29"/>
                    <a:gd name="T10" fmla="*/ 0 w 26"/>
                    <a:gd name="T11" fmla="*/ 0 h 29"/>
                  </a:gdLst>
                  <a:ahLst/>
                  <a:cxnLst>
                    <a:cxn ang="0">
                      <a:pos x="T0" y="T1"/>
                    </a:cxn>
                    <a:cxn ang="0">
                      <a:pos x="T2" y="T3"/>
                    </a:cxn>
                    <a:cxn ang="0">
                      <a:pos x="T4" y="T5"/>
                    </a:cxn>
                    <a:cxn ang="0">
                      <a:pos x="T6" y="T7"/>
                    </a:cxn>
                    <a:cxn ang="0">
                      <a:pos x="T8" y="T9"/>
                    </a:cxn>
                    <a:cxn ang="0">
                      <a:pos x="T10" y="T11"/>
                    </a:cxn>
                  </a:cxnLst>
                  <a:rect l="0" t="0" r="r" b="b"/>
                  <a:pathLst>
                    <a:path w="26" h="29">
                      <a:moveTo>
                        <a:pt x="0" y="0"/>
                      </a:moveTo>
                      <a:cubicBezTo>
                        <a:pt x="0" y="16"/>
                        <a:pt x="0" y="16"/>
                        <a:pt x="0" y="16"/>
                      </a:cubicBezTo>
                      <a:cubicBezTo>
                        <a:pt x="0" y="23"/>
                        <a:pt x="6" y="29"/>
                        <a:pt x="13" y="29"/>
                      </a:cubicBezTo>
                      <a:cubicBezTo>
                        <a:pt x="20" y="29"/>
                        <a:pt x="26" y="23"/>
                        <a:pt x="26" y="16"/>
                      </a:cubicBezTo>
                      <a:cubicBezTo>
                        <a:pt x="26" y="0"/>
                        <a:pt x="26" y="0"/>
                        <a:pt x="2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07" name="Freeform 81"/>
                <p:cNvSpPr>
                  <a:spLocks/>
                </p:cNvSpPr>
                <p:nvPr/>
              </p:nvSpPr>
              <p:spPr bwMode="auto">
                <a:xfrm>
                  <a:off x="-1368425" y="3359151"/>
                  <a:ext cx="80963" cy="88900"/>
                </a:xfrm>
                <a:custGeom>
                  <a:avLst/>
                  <a:gdLst>
                    <a:gd name="T0" fmla="*/ 0 w 26"/>
                    <a:gd name="T1" fmla="*/ 0 h 29"/>
                    <a:gd name="T2" fmla="*/ 0 w 26"/>
                    <a:gd name="T3" fmla="*/ 16 h 29"/>
                    <a:gd name="T4" fmla="*/ 13 w 26"/>
                    <a:gd name="T5" fmla="*/ 29 h 29"/>
                    <a:gd name="T6" fmla="*/ 26 w 26"/>
                    <a:gd name="T7" fmla="*/ 16 h 29"/>
                    <a:gd name="T8" fmla="*/ 26 w 26"/>
                    <a:gd name="T9" fmla="*/ 0 h 29"/>
                    <a:gd name="T10" fmla="*/ 0 w 26"/>
                    <a:gd name="T11" fmla="*/ 0 h 29"/>
                  </a:gdLst>
                  <a:ahLst/>
                  <a:cxnLst>
                    <a:cxn ang="0">
                      <a:pos x="T0" y="T1"/>
                    </a:cxn>
                    <a:cxn ang="0">
                      <a:pos x="T2" y="T3"/>
                    </a:cxn>
                    <a:cxn ang="0">
                      <a:pos x="T4" y="T5"/>
                    </a:cxn>
                    <a:cxn ang="0">
                      <a:pos x="T6" y="T7"/>
                    </a:cxn>
                    <a:cxn ang="0">
                      <a:pos x="T8" y="T9"/>
                    </a:cxn>
                    <a:cxn ang="0">
                      <a:pos x="T10" y="T11"/>
                    </a:cxn>
                  </a:cxnLst>
                  <a:rect l="0" t="0" r="r" b="b"/>
                  <a:pathLst>
                    <a:path w="26" h="29">
                      <a:moveTo>
                        <a:pt x="0" y="0"/>
                      </a:moveTo>
                      <a:cubicBezTo>
                        <a:pt x="0" y="16"/>
                        <a:pt x="0" y="16"/>
                        <a:pt x="0" y="16"/>
                      </a:cubicBezTo>
                      <a:cubicBezTo>
                        <a:pt x="0" y="23"/>
                        <a:pt x="6" y="29"/>
                        <a:pt x="13" y="29"/>
                      </a:cubicBezTo>
                      <a:cubicBezTo>
                        <a:pt x="20" y="29"/>
                        <a:pt x="26" y="23"/>
                        <a:pt x="26" y="16"/>
                      </a:cubicBezTo>
                      <a:cubicBezTo>
                        <a:pt x="26" y="0"/>
                        <a:pt x="26" y="0"/>
                        <a:pt x="2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08" name="Freeform 82"/>
                <p:cNvSpPr>
                  <a:spLocks/>
                </p:cNvSpPr>
                <p:nvPr/>
              </p:nvSpPr>
              <p:spPr bwMode="auto">
                <a:xfrm>
                  <a:off x="-1974850" y="2651126"/>
                  <a:ext cx="509588" cy="871538"/>
                </a:xfrm>
                <a:custGeom>
                  <a:avLst/>
                  <a:gdLst>
                    <a:gd name="T0" fmla="*/ 199 w 321"/>
                    <a:gd name="T1" fmla="*/ 0 h 549"/>
                    <a:gd name="T2" fmla="*/ 160 w 321"/>
                    <a:gd name="T3" fmla="*/ 313 h 549"/>
                    <a:gd name="T4" fmla="*/ 121 w 321"/>
                    <a:gd name="T5" fmla="*/ 0 h 549"/>
                    <a:gd name="T6" fmla="*/ 0 w 321"/>
                    <a:gd name="T7" fmla="*/ 10 h 549"/>
                    <a:gd name="T8" fmla="*/ 0 w 321"/>
                    <a:gd name="T9" fmla="*/ 549 h 549"/>
                    <a:gd name="T10" fmla="*/ 321 w 321"/>
                    <a:gd name="T11" fmla="*/ 549 h 549"/>
                    <a:gd name="T12" fmla="*/ 321 w 321"/>
                    <a:gd name="T13" fmla="*/ 10 h 549"/>
                    <a:gd name="T14" fmla="*/ 199 w 321"/>
                    <a:gd name="T15" fmla="*/ 0 h 5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1" h="549">
                      <a:moveTo>
                        <a:pt x="199" y="0"/>
                      </a:moveTo>
                      <a:lnTo>
                        <a:pt x="160" y="313"/>
                      </a:lnTo>
                      <a:lnTo>
                        <a:pt x="121" y="0"/>
                      </a:lnTo>
                      <a:lnTo>
                        <a:pt x="0" y="10"/>
                      </a:lnTo>
                      <a:lnTo>
                        <a:pt x="0" y="549"/>
                      </a:lnTo>
                      <a:lnTo>
                        <a:pt x="321" y="549"/>
                      </a:lnTo>
                      <a:lnTo>
                        <a:pt x="321" y="10"/>
                      </a:lnTo>
                      <a:lnTo>
                        <a:pt x="199"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09" name="Freeform 83"/>
                <p:cNvSpPr>
                  <a:spLocks/>
                </p:cNvSpPr>
                <p:nvPr/>
              </p:nvSpPr>
              <p:spPr bwMode="auto">
                <a:xfrm>
                  <a:off x="-1619250" y="24241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10" name="Freeform 84"/>
                <p:cNvSpPr>
                  <a:spLocks/>
                </p:cNvSpPr>
                <p:nvPr/>
              </p:nvSpPr>
              <p:spPr bwMode="auto">
                <a:xfrm>
                  <a:off x="-1619250" y="24209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11" name="Freeform 85"/>
                <p:cNvSpPr>
                  <a:spLocks/>
                </p:cNvSpPr>
                <p:nvPr/>
              </p:nvSpPr>
              <p:spPr bwMode="auto">
                <a:xfrm>
                  <a:off x="-1625600" y="24114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12" name="Freeform 86"/>
                <p:cNvSpPr>
                  <a:spLocks/>
                </p:cNvSpPr>
                <p:nvPr/>
              </p:nvSpPr>
              <p:spPr bwMode="auto">
                <a:xfrm>
                  <a:off x="-1622425" y="24145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13" name="Freeform 87"/>
                <p:cNvSpPr>
                  <a:spLocks/>
                </p:cNvSpPr>
                <p:nvPr/>
              </p:nvSpPr>
              <p:spPr bwMode="auto">
                <a:xfrm>
                  <a:off x="-1822450" y="24114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14" name="Freeform 88"/>
                <p:cNvSpPr>
                  <a:spLocks/>
                </p:cNvSpPr>
                <p:nvPr/>
              </p:nvSpPr>
              <p:spPr bwMode="auto">
                <a:xfrm>
                  <a:off x="-1616075" y="242728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15" name="Freeform 89"/>
                <p:cNvSpPr>
                  <a:spLocks/>
                </p:cNvSpPr>
                <p:nvPr/>
              </p:nvSpPr>
              <p:spPr bwMode="auto">
                <a:xfrm>
                  <a:off x="-1616075" y="2433638"/>
                  <a:ext cx="0" cy="635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16" name="Freeform 90"/>
                <p:cNvSpPr>
                  <a:spLocks/>
                </p:cNvSpPr>
                <p:nvPr/>
              </p:nvSpPr>
              <p:spPr bwMode="auto">
                <a:xfrm>
                  <a:off x="-1625600" y="24082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17" name="Freeform 91"/>
                <p:cNvSpPr>
                  <a:spLocks/>
                </p:cNvSpPr>
                <p:nvPr/>
              </p:nvSpPr>
              <p:spPr bwMode="auto">
                <a:xfrm>
                  <a:off x="-1827213" y="243046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18" name="Freeform 92"/>
                <p:cNvSpPr>
                  <a:spLocks/>
                </p:cNvSpPr>
                <p:nvPr/>
              </p:nvSpPr>
              <p:spPr bwMode="auto">
                <a:xfrm>
                  <a:off x="-1825625" y="24209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19" name="Freeform 93"/>
                <p:cNvSpPr>
                  <a:spLocks/>
                </p:cNvSpPr>
                <p:nvPr/>
              </p:nvSpPr>
              <p:spPr bwMode="auto">
                <a:xfrm>
                  <a:off x="-1825625" y="24177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20" name="Freeform 94"/>
                <p:cNvSpPr>
                  <a:spLocks/>
                </p:cNvSpPr>
                <p:nvPr/>
              </p:nvSpPr>
              <p:spPr bwMode="auto">
                <a:xfrm>
                  <a:off x="-1827213" y="24272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21" name="Freeform 95"/>
                <p:cNvSpPr>
                  <a:spLocks/>
                </p:cNvSpPr>
                <p:nvPr/>
              </p:nvSpPr>
              <p:spPr bwMode="auto">
                <a:xfrm>
                  <a:off x="-1846263" y="2398713"/>
                  <a:ext cx="247650" cy="222250"/>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22" name="Freeform 107"/>
                <p:cNvSpPr>
                  <a:spLocks/>
                </p:cNvSpPr>
                <p:nvPr/>
              </p:nvSpPr>
              <p:spPr bwMode="auto">
                <a:xfrm>
                  <a:off x="-793750" y="2562226"/>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23" name="Freeform 108"/>
                <p:cNvSpPr>
                  <a:spLocks/>
                </p:cNvSpPr>
                <p:nvPr/>
              </p:nvSpPr>
              <p:spPr bwMode="auto">
                <a:xfrm>
                  <a:off x="-793750" y="25590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24" name="Freeform 109"/>
                <p:cNvSpPr>
                  <a:spLocks/>
                </p:cNvSpPr>
                <p:nvPr/>
              </p:nvSpPr>
              <p:spPr bwMode="auto">
                <a:xfrm>
                  <a:off x="-800100" y="25495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25" name="Freeform 110"/>
                <p:cNvSpPr>
                  <a:spLocks/>
                </p:cNvSpPr>
                <p:nvPr/>
              </p:nvSpPr>
              <p:spPr bwMode="auto">
                <a:xfrm>
                  <a:off x="-796925" y="25527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26" name="Freeform 111"/>
                <p:cNvSpPr>
                  <a:spLocks/>
                </p:cNvSpPr>
                <p:nvPr/>
              </p:nvSpPr>
              <p:spPr bwMode="auto">
                <a:xfrm>
                  <a:off x="-981075" y="25495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27" name="Freeform 112"/>
                <p:cNvSpPr>
                  <a:spLocks/>
                </p:cNvSpPr>
                <p:nvPr/>
              </p:nvSpPr>
              <p:spPr bwMode="auto">
                <a:xfrm>
                  <a:off x="-793750" y="2565401"/>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28" name="Freeform 113"/>
                <p:cNvSpPr>
                  <a:spLocks/>
                </p:cNvSpPr>
                <p:nvPr/>
              </p:nvSpPr>
              <p:spPr bwMode="auto">
                <a:xfrm>
                  <a:off x="-793750" y="2571751"/>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29" name="Freeform 114"/>
                <p:cNvSpPr>
                  <a:spLocks/>
                </p:cNvSpPr>
                <p:nvPr/>
              </p:nvSpPr>
              <p:spPr bwMode="auto">
                <a:xfrm>
                  <a:off x="-800100" y="25463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30" name="Freeform 115"/>
                <p:cNvSpPr>
                  <a:spLocks/>
                </p:cNvSpPr>
                <p:nvPr/>
              </p:nvSpPr>
              <p:spPr bwMode="auto">
                <a:xfrm>
                  <a:off x="-987425" y="25685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31" name="Freeform 116"/>
                <p:cNvSpPr>
                  <a:spLocks/>
                </p:cNvSpPr>
                <p:nvPr/>
              </p:nvSpPr>
              <p:spPr bwMode="auto">
                <a:xfrm>
                  <a:off x="-984250" y="25590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32" name="Freeform 117"/>
                <p:cNvSpPr>
                  <a:spLocks/>
                </p:cNvSpPr>
                <p:nvPr/>
              </p:nvSpPr>
              <p:spPr bwMode="auto">
                <a:xfrm>
                  <a:off x="-984250" y="25558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233" name="Freeform 118"/>
                <p:cNvSpPr>
                  <a:spLocks/>
                </p:cNvSpPr>
                <p:nvPr/>
              </p:nvSpPr>
              <p:spPr bwMode="auto">
                <a:xfrm>
                  <a:off x="-987425" y="256540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grpSp>
          <p:sp>
            <p:nvSpPr>
              <p:cNvPr id="138" name="Freeform 5"/>
              <p:cNvSpPr>
                <a:spLocks/>
              </p:cNvSpPr>
              <p:nvPr/>
            </p:nvSpPr>
            <p:spPr bwMode="auto">
              <a:xfrm>
                <a:off x="2144816" y="3401213"/>
                <a:ext cx="469676" cy="204316"/>
              </a:xfrm>
              <a:custGeom>
                <a:avLst/>
                <a:gdLst>
                  <a:gd name="T0" fmla="*/ 89 w 115"/>
                  <a:gd name="T1" fmla="*/ 0 h 50"/>
                  <a:gd name="T2" fmla="*/ 115 w 115"/>
                  <a:gd name="T3" fmla="*/ 25 h 50"/>
                  <a:gd name="T4" fmla="*/ 115 w 115"/>
                  <a:gd name="T5" fmla="*/ 25 h 50"/>
                  <a:gd name="T6" fmla="*/ 89 w 115"/>
                  <a:gd name="T7" fmla="*/ 50 h 50"/>
                  <a:gd name="T8" fmla="*/ 25 w 115"/>
                  <a:gd name="T9" fmla="*/ 50 h 50"/>
                  <a:gd name="T10" fmla="*/ 0 w 115"/>
                  <a:gd name="T11" fmla="*/ 25 h 50"/>
                  <a:gd name="T12" fmla="*/ 0 w 115"/>
                  <a:gd name="T13" fmla="*/ 25 h 50"/>
                  <a:gd name="T14" fmla="*/ 25 w 115"/>
                  <a:gd name="T15" fmla="*/ 0 h 50"/>
                  <a:gd name="T16" fmla="*/ 89 w 115"/>
                  <a:gd name="T1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50">
                    <a:moveTo>
                      <a:pt x="89" y="0"/>
                    </a:moveTo>
                    <a:cubicBezTo>
                      <a:pt x="104" y="0"/>
                      <a:pt x="115" y="11"/>
                      <a:pt x="115" y="25"/>
                    </a:cubicBezTo>
                    <a:cubicBezTo>
                      <a:pt x="115" y="25"/>
                      <a:pt x="115" y="25"/>
                      <a:pt x="115" y="25"/>
                    </a:cubicBezTo>
                    <a:cubicBezTo>
                      <a:pt x="115" y="39"/>
                      <a:pt x="104" y="50"/>
                      <a:pt x="89" y="50"/>
                    </a:cubicBezTo>
                    <a:cubicBezTo>
                      <a:pt x="25" y="50"/>
                      <a:pt x="25" y="50"/>
                      <a:pt x="25" y="50"/>
                    </a:cubicBezTo>
                    <a:cubicBezTo>
                      <a:pt x="11" y="50"/>
                      <a:pt x="0" y="39"/>
                      <a:pt x="0" y="25"/>
                    </a:cubicBezTo>
                    <a:cubicBezTo>
                      <a:pt x="0" y="25"/>
                      <a:pt x="0" y="25"/>
                      <a:pt x="0" y="25"/>
                    </a:cubicBezTo>
                    <a:cubicBezTo>
                      <a:pt x="0" y="11"/>
                      <a:pt x="11" y="0"/>
                      <a:pt x="25" y="0"/>
                    </a:cubicBezTo>
                    <a:lnTo>
                      <a:pt x="89"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39" name="Freeform 6"/>
              <p:cNvSpPr>
                <a:spLocks/>
              </p:cNvSpPr>
              <p:nvPr/>
            </p:nvSpPr>
            <p:spPr bwMode="auto">
              <a:xfrm>
                <a:off x="2144816" y="3715156"/>
                <a:ext cx="469676" cy="208053"/>
              </a:xfrm>
              <a:custGeom>
                <a:avLst/>
                <a:gdLst>
                  <a:gd name="T0" fmla="*/ 89 w 115"/>
                  <a:gd name="T1" fmla="*/ 0 h 51"/>
                  <a:gd name="T2" fmla="*/ 115 w 115"/>
                  <a:gd name="T3" fmla="*/ 26 h 51"/>
                  <a:gd name="T4" fmla="*/ 115 w 115"/>
                  <a:gd name="T5" fmla="*/ 26 h 51"/>
                  <a:gd name="T6" fmla="*/ 89 w 115"/>
                  <a:gd name="T7" fmla="*/ 51 h 51"/>
                  <a:gd name="T8" fmla="*/ 25 w 115"/>
                  <a:gd name="T9" fmla="*/ 51 h 51"/>
                  <a:gd name="T10" fmla="*/ 0 w 115"/>
                  <a:gd name="T11" fmla="*/ 26 h 51"/>
                  <a:gd name="T12" fmla="*/ 0 w 115"/>
                  <a:gd name="T13" fmla="*/ 26 h 51"/>
                  <a:gd name="T14" fmla="*/ 25 w 115"/>
                  <a:gd name="T15" fmla="*/ 0 h 51"/>
                  <a:gd name="T16" fmla="*/ 89 w 11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51">
                    <a:moveTo>
                      <a:pt x="89" y="0"/>
                    </a:moveTo>
                    <a:cubicBezTo>
                      <a:pt x="104" y="0"/>
                      <a:pt x="115" y="12"/>
                      <a:pt x="115" y="26"/>
                    </a:cubicBezTo>
                    <a:cubicBezTo>
                      <a:pt x="115" y="26"/>
                      <a:pt x="115" y="26"/>
                      <a:pt x="115" y="26"/>
                    </a:cubicBezTo>
                    <a:cubicBezTo>
                      <a:pt x="115" y="40"/>
                      <a:pt x="104" y="51"/>
                      <a:pt x="89" y="51"/>
                    </a:cubicBezTo>
                    <a:cubicBezTo>
                      <a:pt x="25" y="51"/>
                      <a:pt x="25" y="51"/>
                      <a:pt x="25" y="51"/>
                    </a:cubicBezTo>
                    <a:cubicBezTo>
                      <a:pt x="11" y="51"/>
                      <a:pt x="0" y="40"/>
                      <a:pt x="0" y="26"/>
                    </a:cubicBezTo>
                    <a:cubicBezTo>
                      <a:pt x="0" y="26"/>
                      <a:pt x="0" y="26"/>
                      <a:pt x="0" y="26"/>
                    </a:cubicBezTo>
                    <a:cubicBezTo>
                      <a:pt x="0" y="12"/>
                      <a:pt x="11" y="0"/>
                      <a:pt x="25" y="0"/>
                    </a:cubicBezTo>
                    <a:lnTo>
                      <a:pt x="89"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40" name="Freeform 289"/>
              <p:cNvSpPr>
                <a:spLocks/>
              </p:cNvSpPr>
              <p:nvPr/>
            </p:nvSpPr>
            <p:spPr bwMode="auto">
              <a:xfrm>
                <a:off x="2540987" y="3332691"/>
                <a:ext cx="1023746" cy="1641942"/>
              </a:xfrm>
              <a:custGeom>
                <a:avLst/>
                <a:gdLst>
                  <a:gd name="connsiteX0" fmla="*/ 534972 w 1023744"/>
                  <a:gd name="connsiteY0" fmla="*/ 0 h 1641941"/>
                  <a:gd name="connsiteX1" fmla="*/ 1000519 w 1023744"/>
                  <a:gd name="connsiteY1" fmla="*/ 533077 h 1641941"/>
                  <a:gd name="connsiteX2" fmla="*/ 1000519 w 1023744"/>
                  <a:gd name="connsiteY2" fmla="*/ 817927 h 1641941"/>
                  <a:gd name="connsiteX3" fmla="*/ 959682 w 1023744"/>
                  <a:gd name="connsiteY3" fmla="*/ 1053945 h 1641941"/>
                  <a:gd name="connsiteX4" fmla="*/ 1016374 w 1023744"/>
                  <a:gd name="connsiteY4" fmla="*/ 1165479 h 1641941"/>
                  <a:gd name="connsiteX5" fmla="*/ 1023744 w 1023744"/>
                  <a:gd name="connsiteY5" fmla="*/ 1179979 h 1641941"/>
                  <a:gd name="connsiteX6" fmla="*/ 934988 w 1023744"/>
                  <a:gd name="connsiteY6" fmla="*/ 1277635 h 1641941"/>
                  <a:gd name="connsiteX7" fmla="*/ 531161 w 1023744"/>
                  <a:gd name="connsiteY7" fmla="*/ 1579389 h 1641941"/>
                  <a:gd name="connsiteX8" fmla="*/ 401311 w 1023744"/>
                  <a:gd name="connsiteY8" fmla="*/ 1641941 h 1641941"/>
                  <a:gd name="connsiteX9" fmla="*/ 398676 w 1023744"/>
                  <a:gd name="connsiteY9" fmla="*/ 1632801 h 1641941"/>
                  <a:gd name="connsiteX10" fmla="*/ 302198 w 1023744"/>
                  <a:gd name="connsiteY10" fmla="*/ 1298102 h 1641941"/>
                  <a:gd name="connsiteX11" fmla="*/ 0 w 1023744"/>
                  <a:gd name="connsiteY11" fmla="*/ 817927 h 1641941"/>
                  <a:gd name="connsiteX12" fmla="*/ 0 w 1023744"/>
                  <a:gd name="connsiteY12" fmla="*/ 533077 h 1641941"/>
                  <a:gd name="connsiteX13" fmla="*/ 534972 w 1023744"/>
                  <a:gd name="connsiteY13" fmla="*/ 0 h 164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23744" h="1641941">
                    <a:moveTo>
                      <a:pt x="534972" y="0"/>
                    </a:moveTo>
                    <a:cubicBezTo>
                      <a:pt x="833085" y="0"/>
                      <a:pt x="1000519" y="240088"/>
                      <a:pt x="1000519" y="533077"/>
                    </a:cubicBezTo>
                    <a:cubicBezTo>
                      <a:pt x="1000519" y="533077"/>
                      <a:pt x="1000519" y="533077"/>
                      <a:pt x="1000519" y="817927"/>
                    </a:cubicBezTo>
                    <a:cubicBezTo>
                      <a:pt x="1000519" y="903382"/>
                      <a:pt x="988268" y="984767"/>
                      <a:pt x="959682" y="1053945"/>
                    </a:cubicBezTo>
                    <a:cubicBezTo>
                      <a:pt x="959682" y="1053945"/>
                      <a:pt x="959682" y="1053945"/>
                      <a:pt x="1016374" y="1165479"/>
                    </a:cubicBezTo>
                    <a:lnTo>
                      <a:pt x="1023744" y="1179979"/>
                    </a:lnTo>
                    <a:lnTo>
                      <a:pt x="934988" y="1277635"/>
                    </a:lnTo>
                    <a:cubicBezTo>
                      <a:pt x="816070" y="1396553"/>
                      <a:pt x="680140" y="1498459"/>
                      <a:pt x="531161" y="1579389"/>
                    </a:cubicBezTo>
                    <a:lnTo>
                      <a:pt x="401311" y="1641941"/>
                    </a:lnTo>
                    <a:lnTo>
                      <a:pt x="398676" y="1632801"/>
                    </a:lnTo>
                    <a:cubicBezTo>
                      <a:pt x="384894" y="1584987"/>
                      <a:pt x="357328" y="1489359"/>
                      <a:pt x="302198" y="1298102"/>
                    </a:cubicBezTo>
                    <a:cubicBezTo>
                      <a:pt x="122513" y="1212647"/>
                      <a:pt x="0" y="1029530"/>
                      <a:pt x="0" y="817927"/>
                    </a:cubicBezTo>
                    <a:cubicBezTo>
                      <a:pt x="0" y="817927"/>
                      <a:pt x="0" y="817927"/>
                      <a:pt x="0" y="533077"/>
                    </a:cubicBezTo>
                    <a:cubicBezTo>
                      <a:pt x="0" y="240088"/>
                      <a:pt x="240941" y="0"/>
                      <a:pt x="534972" y="0"/>
                    </a:cubicBez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noAutofit/>
              </a:bodyPr>
              <a:lstStyle/>
              <a:p>
                <a:pPr defTabSz="878569">
                  <a:defRPr/>
                </a:pPr>
                <a:endParaRPr lang="en-US" sz="1729" kern="0">
                  <a:solidFill>
                    <a:sysClr val="windowText" lastClr="000000"/>
                  </a:solidFill>
                  <a:latin typeface="Segoe UI"/>
                </a:endParaRPr>
              </a:p>
            </p:txBody>
          </p:sp>
          <p:sp>
            <p:nvSpPr>
              <p:cNvPr id="141" name="Rectangle 11"/>
              <p:cNvSpPr>
                <a:spLocks noChangeArrowheads="1"/>
              </p:cNvSpPr>
              <p:nvPr/>
            </p:nvSpPr>
            <p:spPr bwMode="auto">
              <a:xfrm>
                <a:off x="2332934" y="2392093"/>
                <a:ext cx="1016592" cy="189240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42" name="Freeform 12"/>
              <p:cNvSpPr>
                <a:spLocks/>
              </p:cNvSpPr>
              <p:nvPr/>
            </p:nvSpPr>
            <p:spPr bwMode="auto">
              <a:xfrm>
                <a:off x="2385257" y="2417010"/>
                <a:ext cx="910699" cy="1831360"/>
              </a:xfrm>
              <a:custGeom>
                <a:avLst/>
                <a:gdLst>
                  <a:gd name="T0" fmla="*/ 223 w 223"/>
                  <a:gd name="T1" fmla="*/ 441 h 450"/>
                  <a:gd name="T2" fmla="*/ 214 w 223"/>
                  <a:gd name="T3" fmla="*/ 450 h 450"/>
                  <a:gd name="T4" fmla="*/ 9 w 223"/>
                  <a:gd name="T5" fmla="*/ 450 h 450"/>
                  <a:gd name="T6" fmla="*/ 0 w 223"/>
                  <a:gd name="T7" fmla="*/ 441 h 450"/>
                  <a:gd name="T8" fmla="*/ 0 w 223"/>
                  <a:gd name="T9" fmla="*/ 10 h 450"/>
                  <a:gd name="T10" fmla="*/ 9 w 223"/>
                  <a:gd name="T11" fmla="*/ 0 h 450"/>
                  <a:gd name="T12" fmla="*/ 214 w 223"/>
                  <a:gd name="T13" fmla="*/ 0 h 450"/>
                  <a:gd name="T14" fmla="*/ 223 w 223"/>
                  <a:gd name="T15" fmla="*/ 10 h 450"/>
                  <a:gd name="T16" fmla="*/ 223 w 223"/>
                  <a:gd name="T17" fmla="*/ 441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50">
                    <a:moveTo>
                      <a:pt x="223" y="441"/>
                    </a:moveTo>
                    <a:cubicBezTo>
                      <a:pt x="223" y="446"/>
                      <a:pt x="219" y="450"/>
                      <a:pt x="214" y="450"/>
                    </a:cubicBezTo>
                    <a:cubicBezTo>
                      <a:pt x="9" y="450"/>
                      <a:pt x="9" y="450"/>
                      <a:pt x="9" y="450"/>
                    </a:cubicBezTo>
                    <a:cubicBezTo>
                      <a:pt x="4" y="450"/>
                      <a:pt x="0" y="446"/>
                      <a:pt x="0" y="441"/>
                    </a:cubicBezTo>
                    <a:cubicBezTo>
                      <a:pt x="0" y="10"/>
                      <a:pt x="0" y="10"/>
                      <a:pt x="0" y="10"/>
                    </a:cubicBezTo>
                    <a:cubicBezTo>
                      <a:pt x="0" y="4"/>
                      <a:pt x="4" y="0"/>
                      <a:pt x="9" y="0"/>
                    </a:cubicBezTo>
                    <a:cubicBezTo>
                      <a:pt x="214" y="0"/>
                      <a:pt x="214" y="0"/>
                      <a:pt x="214" y="0"/>
                    </a:cubicBezTo>
                    <a:cubicBezTo>
                      <a:pt x="219" y="0"/>
                      <a:pt x="223" y="4"/>
                      <a:pt x="223" y="10"/>
                    </a:cubicBezTo>
                    <a:lnTo>
                      <a:pt x="223" y="4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43" name="Rectangle 13"/>
              <p:cNvSpPr>
                <a:spLocks noChangeArrowheads="1"/>
              </p:cNvSpPr>
              <p:nvPr/>
            </p:nvSpPr>
            <p:spPr bwMode="auto">
              <a:xfrm>
                <a:off x="2463747" y="2701057"/>
                <a:ext cx="754969" cy="1265757"/>
              </a:xfrm>
              <a:prstGeom prst="rect">
                <a:avLst/>
              </a:prstGeom>
              <a:solidFill>
                <a:schemeClr val="bg1">
                  <a:lumMod val="50000"/>
                </a:schemeClr>
              </a:solidFill>
              <a:ln>
                <a:noFill/>
              </a:ln>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44" name="Freeform 14"/>
              <p:cNvSpPr>
                <a:spLocks/>
              </p:cNvSpPr>
              <p:nvPr/>
            </p:nvSpPr>
            <p:spPr bwMode="auto">
              <a:xfrm>
                <a:off x="2463747" y="4049038"/>
                <a:ext cx="48587" cy="44850"/>
              </a:xfrm>
              <a:custGeom>
                <a:avLst/>
                <a:gdLst>
                  <a:gd name="T0" fmla="*/ 11 w 12"/>
                  <a:gd name="T1" fmla="*/ 4 h 11"/>
                  <a:gd name="T2" fmla="*/ 5 w 12"/>
                  <a:gd name="T3" fmla="*/ 4 h 11"/>
                  <a:gd name="T4" fmla="*/ 8 w 12"/>
                  <a:gd name="T5" fmla="*/ 2 h 11"/>
                  <a:gd name="T6" fmla="*/ 8 w 12"/>
                  <a:gd name="T7" fmla="*/ 0 h 11"/>
                  <a:gd name="T8" fmla="*/ 7 w 12"/>
                  <a:gd name="T9" fmla="*/ 0 h 11"/>
                  <a:gd name="T10" fmla="*/ 0 w 12"/>
                  <a:gd name="T11" fmla="*/ 5 h 11"/>
                  <a:gd name="T12" fmla="*/ 7 w 12"/>
                  <a:gd name="T13" fmla="*/ 11 h 11"/>
                  <a:gd name="T14" fmla="*/ 7 w 12"/>
                  <a:gd name="T15" fmla="*/ 11 h 11"/>
                  <a:gd name="T16" fmla="*/ 8 w 12"/>
                  <a:gd name="T17" fmla="*/ 10 h 11"/>
                  <a:gd name="T18" fmla="*/ 8 w 12"/>
                  <a:gd name="T19" fmla="*/ 9 h 11"/>
                  <a:gd name="T20" fmla="*/ 5 w 12"/>
                  <a:gd name="T21" fmla="*/ 6 h 11"/>
                  <a:gd name="T22" fmla="*/ 11 w 12"/>
                  <a:gd name="T23" fmla="*/ 6 h 11"/>
                  <a:gd name="T24" fmla="*/ 12 w 12"/>
                  <a:gd name="T25" fmla="*/ 5 h 11"/>
                  <a:gd name="T26" fmla="*/ 11 w 12"/>
                  <a:gd name="T2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11" y="4"/>
                    </a:moveTo>
                    <a:cubicBezTo>
                      <a:pt x="5" y="4"/>
                      <a:pt x="5" y="4"/>
                      <a:pt x="5" y="4"/>
                    </a:cubicBezTo>
                    <a:cubicBezTo>
                      <a:pt x="8" y="2"/>
                      <a:pt x="8" y="2"/>
                      <a:pt x="8" y="2"/>
                    </a:cubicBezTo>
                    <a:cubicBezTo>
                      <a:pt x="8" y="1"/>
                      <a:pt x="9" y="1"/>
                      <a:pt x="8" y="0"/>
                    </a:cubicBezTo>
                    <a:cubicBezTo>
                      <a:pt x="8" y="0"/>
                      <a:pt x="7" y="0"/>
                      <a:pt x="7" y="0"/>
                    </a:cubicBezTo>
                    <a:cubicBezTo>
                      <a:pt x="0" y="5"/>
                      <a:pt x="0" y="5"/>
                      <a:pt x="0" y="5"/>
                    </a:cubicBezTo>
                    <a:cubicBezTo>
                      <a:pt x="7" y="11"/>
                      <a:pt x="7" y="11"/>
                      <a:pt x="7" y="11"/>
                    </a:cubicBezTo>
                    <a:cubicBezTo>
                      <a:pt x="7" y="11"/>
                      <a:pt x="7" y="11"/>
                      <a:pt x="7" y="11"/>
                    </a:cubicBezTo>
                    <a:cubicBezTo>
                      <a:pt x="8" y="11"/>
                      <a:pt x="8" y="11"/>
                      <a:pt x="8" y="10"/>
                    </a:cubicBezTo>
                    <a:cubicBezTo>
                      <a:pt x="9" y="10"/>
                      <a:pt x="8" y="9"/>
                      <a:pt x="8" y="9"/>
                    </a:cubicBezTo>
                    <a:cubicBezTo>
                      <a:pt x="5" y="6"/>
                      <a:pt x="5" y="6"/>
                      <a:pt x="5" y="6"/>
                    </a:cubicBezTo>
                    <a:cubicBezTo>
                      <a:pt x="11" y="6"/>
                      <a:pt x="11" y="6"/>
                      <a:pt x="11" y="6"/>
                    </a:cubicBezTo>
                    <a:cubicBezTo>
                      <a:pt x="12" y="6"/>
                      <a:pt x="12" y="6"/>
                      <a:pt x="12" y="5"/>
                    </a:cubicBezTo>
                    <a:cubicBezTo>
                      <a:pt x="12" y="5"/>
                      <a:pt x="12" y="4"/>
                      <a:pt x="11" y="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45" name="Freeform 16"/>
              <p:cNvSpPr>
                <a:spLocks/>
              </p:cNvSpPr>
              <p:nvPr/>
            </p:nvSpPr>
            <p:spPr bwMode="auto">
              <a:xfrm>
                <a:off x="2838737" y="4040315"/>
                <a:ext cx="28654" cy="24914"/>
              </a:xfrm>
              <a:custGeom>
                <a:avLst/>
                <a:gdLst>
                  <a:gd name="T0" fmla="*/ 0 w 23"/>
                  <a:gd name="T1" fmla="*/ 20 h 20"/>
                  <a:gd name="T2" fmla="*/ 23 w 23"/>
                  <a:gd name="T3" fmla="*/ 20 h 20"/>
                  <a:gd name="T4" fmla="*/ 23 w 23"/>
                  <a:gd name="T5" fmla="*/ 0 h 20"/>
                  <a:gd name="T6" fmla="*/ 0 w 23"/>
                  <a:gd name="T7" fmla="*/ 4 h 20"/>
                  <a:gd name="T8" fmla="*/ 0 w 23"/>
                  <a:gd name="T9" fmla="*/ 20 h 20"/>
                </a:gdLst>
                <a:ahLst/>
                <a:cxnLst>
                  <a:cxn ang="0">
                    <a:pos x="T0" y="T1"/>
                  </a:cxn>
                  <a:cxn ang="0">
                    <a:pos x="T2" y="T3"/>
                  </a:cxn>
                  <a:cxn ang="0">
                    <a:pos x="T4" y="T5"/>
                  </a:cxn>
                  <a:cxn ang="0">
                    <a:pos x="T6" y="T7"/>
                  </a:cxn>
                  <a:cxn ang="0">
                    <a:pos x="T8" y="T9"/>
                  </a:cxn>
                </a:cxnLst>
                <a:rect l="0" t="0" r="r" b="b"/>
                <a:pathLst>
                  <a:path w="23" h="20">
                    <a:moveTo>
                      <a:pt x="0" y="20"/>
                    </a:moveTo>
                    <a:lnTo>
                      <a:pt x="23" y="20"/>
                    </a:lnTo>
                    <a:lnTo>
                      <a:pt x="23" y="0"/>
                    </a:lnTo>
                    <a:lnTo>
                      <a:pt x="0" y="4"/>
                    </a:lnTo>
                    <a:lnTo>
                      <a:pt x="0" y="2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46" name="Freeform 17"/>
              <p:cNvSpPr>
                <a:spLocks/>
              </p:cNvSpPr>
              <p:nvPr/>
            </p:nvSpPr>
            <p:spPr bwMode="auto">
              <a:xfrm>
                <a:off x="2810086" y="4045299"/>
                <a:ext cx="24915" cy="19933"/>
              </a:xfrm>
              <a:custGeom>
                <a:avLst/>
                <a:gdLst>
                  <a:gd name="T0" fmla="*/ 20 w 20"/>
                  <a:gd name="T1" fmla="*/ 16 h 16"/>
                  <a:gd name="T2" fmla="*/ 20 w 20"/>
                  <a:gd name="T3" fmla="*/ 0 h 16"/>
                  <a:gd name="T4" fmla="*/ 0 w 20"/>
                  <a:gd name="T5" fmla="*/ 3 h 16"/>
                  <a:gd name="T6" fmla="*/ 0 w 20"/>
                  <a:gd name="T7" fmla="*/ 16 h 16"/>
                  <a:gd name="T8" fmla="*/ 20 w 20"/>
                  <a:gd name="T9" fmla="*/ 16 h 16"/>
                </a:gdLst>
                <a:ahLst/>
                <a:cxnLst>
                  <a:cxn ang="0">
                    <a:pos x="T0" y="T1"/>
                  </a:cxn>
                  <a:cxn ang="0">
                    <a:pos x="T2" y="T3"/>
                  </a:cxn>
                  <a:cxn ang="0">
                    <a:pos x="T4" y="T5"/>
                  </a:cxn>
                  <a:cxn ang="0">
                    <a:pos x="T6" y="T7"/>
                  </a:cxn>
                  <a:cxn ang="0">
                    <a:pos x="T8" y="T9"/>
                  </a:cxn>
                </a:cxnLst>
                <a:rect l="0" t="0" r="r" b="b"/>
                <a:pathLst>
                  <a:path w="20" h="16">
                    <a:moveTo>
                      <a:pt x="20" y="16"/>
                    </a:moveTo>
                    <a:lnTo>
                      <a:pt x="20" y="0"/>
                    </a:lnTo>
                    <a:lnTo>
                      <a:pt x="0" y="3"/>
                    </a:lnTo>
                    <a:lnTo>
                      <a:pt x="0" y="16"/>
                    </a:lnTo>
                    <a:lnTo>
                      <a:pt x="20" y="1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47" name="Freeform 18"/>
              <p:cNvSpPr>
                <a:spLocks/>
              </p:cNvSpPr>
              <p:nvPr/>
            </p:nvSpPr>
            <p:spPr bwMode="auto">
              <a:xfrm>
                <a:off x="2838737" y="4072710"/>
                <a:ext cx="28654" cy="24914"/>
              </a:xfrm>
              <a:custGeom>
                <a:avLst/>
                <a:gdLst>
                  <a:gd name="T0" fmla="*/ 0 w 23"/>
                  <a:gd name="T1" fmla="*/ 0 h 20"/>
                  <a:gd name="T2" fmla="*/ 0 w 23"/>
                  <a:gd name="T3" fmla="*/ 17 h 20"/>
                  <a:gd name="T4" fmla="*/ 23 w 23"/>
                  <a:gd name="T5" fmla="*/ 20 h 20"/>
                  <a:gd name="T6" fmla="*/ 23 w 23"/>
                  <a:gd name="T7" fmla="*/ 0 h 20"/>
                  <a:gd name="T8" fmla="*/ 0 w 23"/>
                  <a:gd name="T9" fmla="*/ 0 h 20"/>
                </a:gdLst>
                <a:ahLst/>
                <a:cxnLst>
                  <a:cxn ang="0">
                    <a:pos x="T0" y="T1"/>
                  </a:cxn>
                  <a:cxn ang="0">
                    <a:pos x="T2" y="T3"/>
                  </a:cxn>
                  <a:cxn ang="0">
                    <a:pos x="T4" y="T5"/>
                  </a:cxn>
                  <a:cxn ang="0">
                    <a:pos x="T6" y="T7"/>
                  </a:cxn>
                  <a:cxn ang="0">
                    <a:pos x="T8" y="T9"/>
                  </a:cxn>
                </a:cxnLst>
                <a:rect l="0" t="0" r="r" b="b"/>
                <a:pathLst>
                  <a:path w="23" h="20">
                    <a:moveTo>
                      <a:pt x="0" y="0"/>
                    </a:moveTo>
                    <a:lnTo>
                      <a:pt x="0" y="17"/>
                    </a:lnTo>
                    <a:lnTo>
                      <a:pt x="23" y="20"/>
                    </a:lnTo>
                    <a:lnTo>
                      <a:pt x="23" y="0"/>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48" name="Freeform 19"/>
              <p:cNvSpPr>
                <a:spLocks/>
              </p:cNvSpPr>
              <p:nvPr/>
            </p:nvSpPr>
            <p:spPr bwMode="auto">
              <a:xfrm>
                <a:off x="2810086" y="4072710"/>
                <a:ext cx="24915" cy="21180"/>
              </a:xfrm>
              <a:custGeom>
                <a:avLst/>
                <a:gdLst>
                  <a:gd name="T0" fmla="*/ 20 w 20"/>
                  <a:gd name="T1" fmla="*/ 0 h 17"/>
                  <a:gd name="T2" fmla="*/ 0 w 20"/>
                  <a:gd name="T3" fmla="*/ 0 h 17"/>
                  <a:gd name="T4" fmla="*/ 0 w 20"/>
                  <a:gd name="T5" fmla="*/ 13 h 17"/>
                  <a:gd name="T6" fmla="*/ 20 w 20"/>
                  <a:gd name="T7" fmla="*/ 17 h 17"/>
                  <a:gd name="T8" fmla="*/ 20 w 20"/>
                  <a:gd name="T9" fmla="*/ 0 h 17"/>
                </a:gdLst>
                <a:ahLst/>
                <a:cxnLst>
                  <a:cxn ang="0">
                    <a:pos x="T0" y="T1"/>
                  </a:cxn>
                  <a:cxn ang="0">
                    <a:pos x="T2" y="T3"/>
                  </a:cxn>
                  <a:cxn ang="0">
                    <a:pos x="T4" y="T5"/>
                  </a:cxn>
                  <a:cxn ang="0">
                    <a:pos x="T6" y="T7"/>
                  </a:cxn>
                  <a:cxn ang="0">
                    <a:pos x="T8" y="T9"/>
                  </a:cxn>
                </a:cxnLst>
                <a:rect l="0" t="0" r="r" b="b"/>
                <a:pathLst>
                  <a:path w="20" h="17">
                    <a:moveTo>
                      <a:pt x="20" y="0"/>
                    </a:moveTo>
                    <a:lnTo>
                      <a:pt x="0" y="0"/>
                    </a:lnTo>
                    <a:lnTo>
                      <a:pt x="0" y="13"/>
                    </a:lnTo>
                    <a:lnTo>
                      <a:pt x="20" y="17"/>
                    </a:lnTo>
                    <a:lnTo>
                      <a:pt x="2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49" name="Oval 20"/>
              <p:cNvSpPr>
                <a:spLocks noChangeArrowheads="1"/>
              </p:cNvSpPr>
              <p:nvPr/>
            </p:nvSpPr>
            <p:spPr bwMode="auto">
              <a:xfrm>
                <a:off x="2471223" y="2465596"/>
                <a:ext cx="82224" cy="7724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50" name="Freeform 23"/>
              <p:cNvSpPr>
                <a:spLocks/>
              </p:cNvSpPr>
              <p:nvPr/>
            </p:nvSpPr>
            <p:spPr bwMode="auto">
              <a:xfrm>
                <a:off x="2193403" y="3995468"/>
                <a:ext cx="232970" cy="208053"/>
              </a:xfrm>
              <a:custGeom>
                <a:avLst/>
                <a:gdLst>
                  <a:gd name="T0" fmla="*/ 32 w 57"/>
                  <a:gd name="T1" fmla="*/ 0 h 51"/>
                  <a:gd name="T2" fmla="*/ 57 w 57"/>
                  <a:gd name="T3" fmla="*/ 26 h 51"/>
                  <a:gd name="T4" fmla="*/ 57 w 57"/>
                  <a:gd name="T5" fmla="*/ 26 h 51"/>
                  <a:gd name="T6" fmla="*/ 32 w 57"/>
                  <a:gd name="T7" fmla="*/ 51 h 51"/>
                  <a:gd name="T8" fmla="*/ 25 w 57"/>
                  <a:gd name="T9" fmla="*/ 51 h 51"/>
                  <a:gd name="T10" fmla="*/ 0 w 57"/>
                  <a:gd name="T11" fmla="*/ 26 h 51"/>
                  <a:gd name="T12" fmla="*/ 0 w 57"/>
                  <a:gd name="T13" fmla="*/ 26 h 51"/>
                  <a:gd name="T14" fmla="*/ 25 w 57"/>
                  <a:gd name="T15" fmla="*/ 0 h 51"/>
                  <a:gd name="T16" fmla="*/ 32 w 57"/>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1">
                    <a:moveTo>
                      <a:pt x="32" y="0"/>
                    </a:moveTo>
                    <a:cubicBezTo>
                      <a:pt x="46" y="0"/>
                      <a:pt x="57" y="12"/>
                      <a:pt x="57" y="26"/>
                    </a:cubicBezTo>
                    <a:cubicBezTo>
                      <a:pt x="57" y="26"/>
                      <a:pt x="57" y="26"/>
                      <a:pt x="57" y="26"/>
                    </a:cubicBezTo>
                    <a:cubicBezTo>
                      <a:pt x="57" y="40"/>
                      <a:pt x="46" y="51"/>
                      <a:pt x="32" y="51"/>
                    </a:cubicBezTo>
                    <a:cubicBezTo>
                      <a:pt x="25" y="51"/>
                      <a:pt x="25" y="51"/>
                      <a:pt x="25" y="51"/>
                    </a:cubicBezTo>
                    <a:cubicBezTo>
                      <a:pt x="11" y="51"/>
                      <a:pt x="0" y="40"/>
                      <a:pt x="0" y="26"/>
                    </a:cubicBezTo>
                    <a:cubicBezTo>
                      <a:pt x="0" y="26"/>
                      <a:pt x="0" y="26"/>
                      <a:pt x="0" y="26"/>
                    </a:cubicBezTo>
                    <a:cubicBezTo>
                      <a:pt x="0" y="12"/>
                      <a:pt x="11" y="0"/>
                      <a:pt x="25" y="0"/>
                    </a:cubicBezTo>
                    <a:lnTo>
                      <a:pt x="32"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51" name="Freeform 26"/>
              <p:cNvSpPr>
                <a:spLocks/>
              </p:cNvSpPr>
              <p:nvPr/>
            </p:nvSpPr>
            <p:spPr bwMode="auto">
              <a:xfrm>
                <a:off x="2557183" y="4284497"/>
                <a:ext cx="371256" cy="236706"/>
              </a:xfrm>
              <a:custGeom>
                <a:avLst/>
                <a:gdLst>
                  <a:gd name="T0" fmla="*/ 33 w 91"/>
                  <a:gd name="T1" fmla="*/ 58 h 58"/>
                  <a:gd name="T2" fmla="*/ 91 w 91"/>
                  <a:gd name="T3" fmla="*/ 0 h 58"/>
                  <a:gd name="T4" fmla="*/ 0 w 91"/>
                  <a:gd name="T5" fmla="*/ 0 h 58"/>
                  <a:gd name="T6" fmla="*/ 33 w 91"/>
                  <a:gd name="T7" fmla="*/ 58 h 58"/>
                </a:gdLst>
                <a:ahLst/>
                <a:cxnLst>
                  <a:cxn ang="0">
                    <a:pos x="T0" y="T1"/>
                  </a:cxn>
                  <a:cxn ang="0">
                    <a:pos x="T2" y="T3"/>
                  </a:cxn>
                  <a:cxn ang="0">
                    <a:pos x="T4" y="T5"/>
                  </a:cxn>
                  <a:cxn ang="0">
                    <a:pos x="T6" y="T7"/>
                  </a:cxn>
                </a:cxnLst>
                <a:rect l="0" t="0" r="r" b="b"/>
                <a:pathLst>
                  <a:path w="91" h="58">
                    <a:moveTo>
                      <a:pt x="33" y="58"/>
                    </a:moveTo>
                    <a:cubicBezTo>
                      <a:pt x="91" y="0"/>
                      <a:pt x="91" y="0"/>
                      <a:pt x="91" y="0"/>
                    </a:cubicBezTo>
                    <a:cubicBezTo>
                      <a:pt x="0" y="0"/>
                      <a:pt x="0" y="0"/>
                      <a:pt x="0" y="0"/>
                    </a:cubicBezTo>
                    <a:cubicBezTo>
                      <a:pt x="6" y="22"/>
                      <a:pt x="18" y="42"/>
                      <a:pt x="33" y="58"/>
                    </a:cubicBezTo>
                    <a:close/>
                  </a:path>
                </a:pathLst>
              </a:custGeom>
              <a:solidFill>
                <a:srgbClr val="A06B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52" name="Rectangle 30"/>
              <p:cNvSpPr>
                <a:spLocks noChangeArrowheads="1"/>
              </p:cNvSpPr>
              <p:nvPr/>
            </p:nvSpPr>
            <p:spPr bwMode="auto">
              <a:xfrm>
                <a:off x="2472469" y="2966417"/>
                <a:ext cx="497085" cy="498329"/>
              </a:xfrm>
              <a:prstGeom prst="rect">
                <a:avLst/>
              </a:prstGeom>
              <a:solidFill>
                <a:schemeClr val="bg2"/>
              </a:solidFill>
              <a:ln>
                <a:noFill/>
              </a:ln>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53" name="Rectangle 31"/>
              <p:cNvSpPr>
                <a:spLocks noChangeArrowheads="1"/>
              </p:cNvSpPr>
              <p:nvPr/>
            </p:nvSpPr>
            <p:spPr bwMode="auto">
              <a:xfrm>
                <a:off x="2472469" y="2701058"/>
                <a:ext cx="754969" cy="250410"/>
              </a:xfrm>
              <a:prstGeom prst="rect">
                <a:avLst/>
              </a:prstGeom>
              <a:solidFill>
                <a:schemeClr val="accent2">
                  <a:lumMod val="75000"/>
                </a:schemeClr>
              </a:solidFill>
              <a:ln>
                <a:noFill/>
              </a:ln>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54" name="Freeform 32"/>
              <p:cNvSpPr>
                <a:spLocks noEditPoints="1"/>
              </p:cNvSpPr>
              <p:nvPr/>
            </p:nvSpPr>
            <p:spPr bwMode="auto">
              <a:xfrm>
                <a:off x="2512335" y="3241744"/>
                <a:ext cx="107141" cy="183136"/>
              </a:xfrm>
              <a:custGeom>
                <a:avLst/>
                <a:gdLst>
                  <a:gd name="T0" fmla="*/ 69 w 86"/>
                  <a:gd name="T1" fmla="*/ 12 h 147"/>
                  <a:gd name="T2" fmla="*/ 69 w 86"/>
                  <a:gd name="T3" fmla="*/ 0 h 147"/>
                  <a:gd name="T4" fmla="*/ 60 w 86"/>
                  <a:gd name="T5" fmla="*/ 0 h 147"/>
                  <a:gd name="T6" fmla="*/ 60 w 86"/>
                  <a:gd name="T7" fmla="*/ 12 h 147"/>
                  <a:gd name="T8" fmla="*/ 56 w 86"/>
                  <a:gd name="T9" fmla="*/ 12 h 147"/>
                  <a:gd name="T10" fmla="*/ 56 w 86"/>
                  <a:gd name="T11" fmla="*/ 0 h 147"/>
                  <a:gd name="T12" fmla="*/ 47 w 86"/>
                  <a:gd name="T13" fmla="*/ 0 h 147"/>
                  <a:gd name="T14" fmla="*/ 47 w 86"/>
                  <a:gd name="T15" fmla="*/ 12 h 147"/>
                  <a:gd name="T16" fmla="*/ 0 w 86"/>
                  <a:gd name="T17" fmla="*/ 12 h 147"/>
                  <a:gd name="T18" fmla="*/ 0 w 86"/>
                  <a:gd name="T19" fmla="*/ 15 h 147"/>
                  <a:gd name="T20" fmla="*/ 4 w 86"/>
                  <a:gd name="T21" fmla="*/ 15 h 147"/>
                  <a:gd name="T22" fmla="*/ 4 w 86"/>
                  <a:gd name="T23" fmla="*/ 147 h 147"/>
                  <a:gd name="T24" fmla="*/ 29 w 86"/>
                  <a:gd name="T25" fmla="*/ 147 h 147"/>
                  <a:gd name="T26" fmla="*/ 29 w 86"/>
                  <a:gd name="T27" fmla="*/ 128 h 147"/>
                  <a:gd name="T28" fmla="*/ 39 w 86"/>
                  <a:gd name="T29" fmla="*/ 128 h 147"/>
                  <a:gd name="T30" fmla="*/ 39 w 86"/>
                  <a:gd name="T31" fmla="*/ 147 h 147"/>
                  <a:gd name="T32" fmla="*/ 47 w 86"/>
                  <a:gd name="T33" fmla="*/ 147 h 147"/>
                  <a:gd name="T34" fmla="*/ 47 w 86"/>
                  <a:gd name="T35" fmla="*/ 128 h 147"/>
                  <a:gd name="T36" fmla="*/ 57 w 86"/>
                  <a:gd name="T37" fmla="*/ 128 h 147"/>
                  <a:gd name="T38" fmla="*/ 57 w 86"/>
                  <a:gd name="T39" fmla="*/ 147 h 147"/>
                  <a:gd name="T40" fmla="*/ 82 w 86"/>
                  <a:gd name="T41" fmla="*/ 147 h 147"/>
                  <a:gd name="T42" fmla="*/ 82 w 86"/>
                  <a:gd name="T43" fmla="*/ 15 h 147"/>
                  <a:gd name="T44" fmla="*/ 86 w 86"/>
                  <a:gd name="T45" fmla="*/ 15 h 147"/>
                  <a:gd name="T46" fmla="*/ 86 w 86"/>
                  <a:gd name="T47" fmla="*/ 12 h 147"/>
                  <a:gd name="T48" fmla="*/ 69 w 86"/>
                  <a:gd name="T49" fmla="*/ 12 h 147"/>
                  <a:gd name="T50" fmla="*/ 75 w 86"/>
                  <a:gd name="T51" fmla="*/ 121 h 147"/>
                  <a:gd name="T52" fmla="*/ 11 w 86"/>
                  <a:gd name="T53" fmla="*/ 121 h 147"/>
                  <a:gd name="T54" fmla="*/ 11 w 86"/>
                  <a:gd name="T55" fmla="*/ 111 h 147"/>
                  <a:gd name="T56" fmla="*/ 75 w 86"/>
                  <a:gd name="T57" fmla="*/ 111 h 147"/>
                  <a:gd name="T58" fmla="*/ 75 w 86"/>
                  <a:gd name="T59" fmla="*/ 121 h 147"/>
                  <a:gd name="T60" fmla="*/ 75 w 86"/>
                  <a:gd name="T61" fmla="*/ 104 h 147"/>
                  <a:gd name="T62" fmla="*/ 11 w 86"/>
                  <a:gd name="T63" fmla="*/ 104 h 147"/>
                  <a:gd name="T64" fmla="*/ 11 w 86"/>
                  <a:gd name="T65" fmla="*/ 94 h 147"/>
                  <a:gd name="T66" fmla="*/ 75 w 86"/>
                  <a:gd name="T67" fmla="*/ 94 h 147"/>
                  <a:gd name="T68" fmla="*/ 75 w 86"/>
                  <a:gd name="T69" fmla="*/ 104 h 147"/>
                  <a:gd name="T70" fmla="*/ 75 w 86"/>
                  <a:gd name="T71" fmla="*/ 87 h 147"/>
                  <a:gd name="T72" fmla="*/ 11 w 86"/>
                  <a:gd name="T73" fmla="*/ 87 h 147"/>
                  <a:gd name="T74" fmla="*/ 11 w 86"/>
                  <a:gd name="T75" fmla="*/ 76 h 147"/>
                  <a:gd name="T76" fmla="*/ 75 w 86"/>
                  <a:gd name="T77" fmla="*/ 76 h 147"/>
                  <a:gd name="T78" fmla="*/ 75 w 86"/>
                  <a:gd name="T79" fmla="*/ 87 h 147"/>
                  <a:gd name="T80" fmla="*/ 75 w 86"/>
                  <a:gd name="T81" fmla="*/ 69 h 147"/>
                  <a:gd name="T82" fmla="*/ 11 w 86"/>
                  <a:gd name="T83" fmla="*/ 69 h 147"/>
                  <a:gd name="T84" fmla="*/ 11 w 86"/>
                  <a:gd name="T85" fmla="*/ 58 h 147"/>
                  <a:gd name="T86" fmla="*/ 75 w 86"/>
                  <a:gd name="T87" fmla="*/ 58 h 147"/>
                  <a:gd name="T88" fmla="*/ 75 w 86"/>
                  <a:gd name="T89" fmla="*/ 69 h 147"/>
                  <a:gd name="T90" fmla="*/ 75 w 86"/>
                  <a:gd name="T91" fmla="*/ 51 h 147"/>
                  <a:gd name="T92" fmla="*/ 11 w 86"/>
                  <a:gd name="T93" fmla="*/ 51 h 147"/>
                  <a:gd name="T94" fmla="*/ 11 w 86"/>
                  <a:gd name="T95" fmla="*/ 41 h 147"/>
                  <a:gd name="T96" fmla="*/ 75 w 86"/>
                  <a:gd name="T97" fmla="*/ 41 h 147"/>
                  <a:gd name="T98" fmla="*/ 75 w 86"/>
                  <a:gd name="T99" fmla="*/ 51 h 147"/>
                  <a:gd name="T100" fmla="*/ 75 w 86"/>
                  <a:gd name="T101" fmla="*/ 33 h 147"/>
                  <a:gd name="T102" fmla="*/ 11 w 86"/>
                  <a:gd name="T103" fmla="*/ 33 h 147"/>
                  <a:gd name="T104" fmla="*/ 11 w 86"/>
                  <a:gd name="T105" fmla="*/ 24 h 147"/>
                  <a:gd name="T106" fmla="*/ 75 w 86"/>
                  <a:gd name="T107" fmla="*/ 24 h 147"/>
                  <a:gd name="T108" fmla="*/ 75 w 86"/>
                  <a:gd name="T109" fmla="*/ 3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147">
                    <a:moveTo>
                      <a:pt x="69" y="12"/>
                    </a:moveTo>
                    <a:lnTo>
                      <a:pt x="69" y="0"/>
                    </a:lnTo>
                    <a:lnTo>
                      <a:pt x="60" y="0"/>
                    </a:lnTo>
                    <a:lnTo>
                      <a:pt x="60" y="12"/>
                    </a:lnTo>
                    <a:lnTo>
                      <a:pt x="56" y="12"/>
                    </a:lnTo>
                    <a:lnTo>
                      <a:pt x="56" y="0"/>
                    </a:lnTo>
                    <a:lnTo>
                      <a:pt x="47" y="0"/>
                    </a:lnTo>
                    <a:lnTo>
                      <a:pt x="47" y="12"/>
                    </a:lnTo>
                    <a:lnTo>
                      <a:pt x="0" y="12"/>
                    </a:lnTo>
                    <a:lnTo>
                      <a:pt x="0" y="15"/>
                    </a:lnTo>
                    <a:lnTo>
                      <a:pt x="4" y="15"/>
                    </a:lnTo>
                    <a:lnTo>
                      <a:pt x="4" y="147"/>
                    </a:lnTo>
                    <a:lnTo>
                      <a:pt x="29" y="147"/>
                    </a:lnTo>
                    <a:lnTo>
                      <a:pt x="29" y="128"/>
                    </a:lnTo>
                    <a:lnTo>
                      <a:pt x="39" y="128"/>
                    </a:lnTo>
                    <a:lnTo>
                      <a:pt x="39" y="147"/>
                    </a:lnTo>
                    <a:lnTo>
                      <a:pt x="47" y="147"/>
                    </a:lnTo>
                    <a:lnTo>
                      <a:pt x="47" y="128"/>
                    </a:lnTo>
                    <a:lnTo>
                      <a:pt x="57" y="128"/>
                    </a:lnTo>
                    <a:lnTo>
                      <a:pt x="57" y="147"/>
                    </a:lnTo>
                    <a:lnTo>
                      <a:pt x="82" y="147"/>
                    </a:lnTo>
                    <a:lnTo>
                      <a:pt x="82" y="15"/>
                    </a:lnTo>
                    <a:lnTo>
                      <a:pt x="86" y="15"/>
                    </a:lnTo>
                    <a:lnTo>
                      <a:pt x="86" y="12"/>
                    </a:lnTo>
                    <a:lnTo>
                      <a:pt x="69" y="12"/>
                    </a:lnTo>
                    <a:close/>
                    <a:moveTo>
                      <a:pt x="75" y="121"/>
                    </a:moveTo>
                    <a:lnTo>
                      <a:pt x="11" y="121"/>
                    </a:lnTo>
                    <a:lnTo>
                      <a:pt x="11" y="111"/>
                    </a:lnTo>
                    <a:lnTo>
                      <a:pt x="75" y="111"/>
                    </a:lnTo>
                    <a:lnTo>
                      <a:pt x="75" y="121"/>
                    </a:lnTo>
                    <a:close/>
                    <a:moveTo>
                      <a:pt x="75" y="104"/>
                    </a:moveTo>
                    <a:lnTo>
                      <a:pt x="11" y="104"/>
                    </a:lnTo>
                    <a:lnTo>
                      <a:pt x="11" y="94"/>
                    </a:lnTo>
                    <a:lnTo>
                      <a:pt x="75" y="94"/>
                    </a:lnTo>
                    <a:lnTo>
                      <a:pt x="75" y="104"/>
                    </a:lnTo>
                    <a:close/>
                    <a:moveTo>
                      <a:pt x="75" y="87"/>
                    </a:moveTo>
                    <a:lnTo>
                      <a:pt x="11" y="87"/>
                    </a:lnTo>
                    <a:lnTo>
                      <a:pt x="11" y="76"/>
                    </a:lnTo>
                    <a:lnTo>
                      <a:pt x="75" y="76"/>
                    </a:lnTo>
                    <a:lnTo>
                      <a:pt x="75" y="87"/>
                    </a:lnTo>
                    <a:close/>
                    <a:moveTo>
                      <a:pt x="75" y="69"/>
                    </a:moveTo>
                    <a:lnTo>
                      <a:pt x="11" y="69"/>
                    </a:lnTo>
                    <a:lnTo>
                      <a:pt x="11" y="58"/>
                    </a:lnTo>
                    <a:lnTo>
                      <a:pt x="75" y="58"/>
                    </a:lnTo>
                    <a:lnTo>
                      <a:pt x="75" y="69"/>
                    </a:lnTo>
                    <a:close/>
                    <a:moveTo>
                      <a:pt x="75" y="51"/>
                    </a:moveTo>
                    <a:lnTo>
                      <a:pt x="11" y="51"/>
                    </a:lnTo>
                    <a:lnTo>
                      <a:pt x="11" y="41"/>
                    </a:lnTo>
                    <a:lnTo>
                      <a:pt x="75" y="41"/>
                    </a:lnTo>
                    <a:lnTo>
                      <a:pt x="75" y="51"/>
                    </a:lnTo>
                    <a:close/>
                    <a:moveTo>
                      <a:pt x="75" y="33"/>
                    </a:moveTo>
                    <a:lnTo>
                      <a:pt x="11" y="33"/>
                    </a:lnTo>
                    <a:lnTo>
                      <a:pt x="11" y="24"/>
                    </a:lnTo>
                    <a:lnTo>
                      <a:pt x="75" y="24"/>
                    </a:lnTo>
                    <a:lnTo>
                      <a:pt x="75" y="3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55" name="Freeform 33"/>
              <p:cNvSpPr>
                <a:spLocks noEditPoints="1"/>
              </p:cNvSpPr>
              <p:nvPr/>
            </p:nvSpPr>
            <p:spPr bwMode="auto">
              <a:xfrm>
                <a:off x="2517319" y="3008775"/>
                <a:ext cx="31148" cy="42358"/>
              </a:xfrm>
              <a:custGeom>
                <a:avLst/>
                <a:gdLst>
                  <a:gd name="T0" fmla="*/ 0 w 21"/>
                  <a:gd name="T1" fmla="*/ 28 h 28"/>
                  <a:gd name="T2" fmla="*/ 0 w 21"/>
                  <a:gd name="T3" fmla="*/ 0 h 28"/>
                  <a:gd name="T4" fmla="*/ 10 w 21"/>
                  <a:gd name="T5" fmla="*/ 0 h 28"/>
                  <a:gd name="T6" fmla="*/ 17 w 21"/>
                  <a:gd name="T7" fmla="*/ 2 h 28"/>
                  <a:gd name="T8" fmla="*/ 20 w 21"/>
                  <a:gd name="T9" fmla="*/ 7 h 28"/>
                  <a:gd name="T10" fmla="*/ 18 w 21"/>
                  <a:gd name="T11" fmla="*/ 11 h 28"/>
                  <a:gd name="T12" fmla="*/ 14 w 21"/>
                  <a:gd name="T13" fmla="*/ 13 h 28"/>
                  <a:gd name="T14" fmla="*/ 14 w 21"/>
                  <a:gd name="T15" fmla="*/ 13 h 28"/>
                  <a:gd name="T16" fmla="*/ 19 w 21"/>
                  <a:gd name="T17" fmla="*/ 15 h 28"/>
                  <a:gd name="T18" fmla="*/ 21 w 21"/>
                  <a:gd name="T19" fmla="*/ 20 h 28"/>
                  <a:gd name="T20" fmla="*/ 18 w 21"/>
                  <a:gd name="T21" fmla="*/ 26 h 28"/>
                  <a:gd name="T22" fmla="*/ 11 w 21"/>
                  <a:gd name="T23" fmla="*/ 28 h 28"/>
                  <a:gd name="T24" fmla="*/ 0 w 21"/>
                  <a:gd name="T25" fmla="*/ 28 h 28"/>
                  <a:gd name="T26" fmla="*/ 6 w 21"/>
                  <a:gd name="T27" fmla="*/ 5 h 28"/>
                  <a:gd name="T28" fmla="*/ 6 w 21"/>
                  <a:gd name="T29" fmla="*/ 12 h 28"/>
                  <a:gd name="T30" fmla="*/ 9 w 21"/>
                  <a:gd name="T31" fmla="*/ 12 h 28"/>
                  <a:gd name="T32" fmla="*/ 12 w 21"/>
                  <a:gd name="T33" fmla="*/ 11 h 28"/>
                  <a:gd name="T34" fmla="*/ 13 w 21"/>
                  <a:gd name="T35" fmla="*/ 8 h 28"/>
                  <a:gd name="T36" fmla="*/ 9 w 21"/>
                  <a:gd name="T37" fmla="*/ 5 h 28"/>
                  <a:gd name="T38" fmla="*/ 6 w 21"/>
                  <a:gd name="T39" fmla="*/ 5 h 28"/>
                  <a:gd name="T40" fmla="*/ 6 w 21"/>
                  <a:gd name="T41" fmla="*/ 16 h 28"/>
                  <a:gd name="T42" fmla="*/ 6 w 21"/>
                  <a:gd name="T43" fmla="*/ 24 h 28"/>
                  <a:gd name="T44" fmla="*/ 10 w 21"/>
                  <a:gd name="T45" fmla="*/ 24 h 28"/>
                  <a:gd name="T46" fmla="*/ 13 w 21"/>
                  <a:gd name="T47" fmla="*/ 23 h 28"/>
                  <a:gd name="T48" fmla="*/ 14 w 21"/>
                  <a:gd name="T49" fmla="*/ 20 h 28"/>
                  <a:gd name="T50" fmla="*/ 13 w 21"/>
                  <a:gd name="T51" fmla="*/ 17 h 28"/>
                  <a:gd name="T52" fmla="*/ 10 w 21"/>
                  <a:gd name="T53" fmla="*/ 16 h 28"/>
                  <a:gd name="T54" fmla="*/ 6 w 21"/>
                  <a:gd name="T55"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8">
                    <a:moveTo>
                      <a:pt x="0" y="28"/>
                    </a:moveTo>
                    <a:cubicBezTo>
                      <a:pt x="0" y="0"/>
                      <a:pt x="0" y="0"/>
                      <a:pt x="0" y="0"/>
                    </a:cubicBezTo>
                    <a:cubicBezTo>
                      <a:pt x="10" y="0"/>
                      <a:pt x="10" y="0"/>
                      <a:pt x="10" y="0"/>
                    </a:cubicBezTo>
                    <a:cubicBezTo>
                      <a:pt x="13" y="0"/>
                      <a:pt x="16" y="1"/>
                      <a:pt x="17" y="2"/>
                    </a:cubicBezTo>
                    <a:cubicBezTo>
                      <a:pt x="19" y="3"/>
                      <a:pt x="20" y="5"/>
                      <a:pt x="20" y="7"/>
                    </a:cubicBezTo>
                    <a:cubicBezTo>
                      <a:pt x="20" y="8"/>
                      <a:pt x="19" y="10"/>
                      <a:pt x="18" y="11"/>
                    </a:cubicBezTo>
                    <a:cubicBezTo>
                      <a:pt x="17" y="12"/>
                      <a:pt x="16" y="13"/>
                      <a:pt x="14" y="13"/>
                    </a:cubicBezTo>
                    <a:cubicBezTo>
                      <a:pt x="14" y="13"/>
                      <a:pt x="14" y="13"/>
                      <a:pt x="14" y="13"/>
                    </a:cubicBezTo>
                    <a:cubicBezTo>
                      <a:pt x="16" y="13"/>
                      <a:pt x="18" y="14"/>
                      <a:pt x="19" y="15"/>
                    </a:cubicBezTo>
                    <a:cubicBezTo>
                      <a:pt x="20" y="17"/>
                      <a:pt x="21" y="18"/>
                      <a:pt x="21" y="20"/>
                    </a:cubicBezTo>
                    <a:cubicBezTo>
                      <a:pt x="21" y="23"/>
                      <a:pt x="20" y="25"/>
                      <a:pt x="18" y="26"/>
                    </a:cubicBezTo>
                    <a:cubicBezTo>
                      <a:pt x="16" y="28"/>
                      <a:pt x="14" y="28"/>
                      <a:pt x="11" y="28"/>
                    </a:cubicBezTo>
                    <a:lnTo>
                      <a:pt x="0" y="28"/>
                    </a:lnTo>
                    <a:close/>
                    <a:moveTo>
                      <a:pt x="6" y="5"/>
                    </a:moveTo>
                    <a:cubicBezTo>
                      <a:pt x="6" y="12"/>
                      <a:pt x="6" y="12"/>
                      <a:pt x="6" y="12"/>
                    </a:cubicBezTo>
                    <a:cubicBezTo>
                      <a:pt x="9" y="12"/>
                      <a:pt x="9" y="12"/>
                      <a:pt x="9" y="12"/>
                    </a:cubicBezTo>
                    <a:cubicBezTo>
                      <a:pt x="10" y="12"/>
                      <a:pt x="11" y="11"/>
                      <a:pt x="12" y="11"/>
                    </a:cubicBezTo>
                    <a:cubicBezTo>
                      <a:pt x="13" y="10"/>
                      <a:pt x="13" y="9"/>
                      <a:pt x="13" y="8"/>
                    </a:cubicBezTo>
                    <a:cubicBezTo>
                      <a:pt x="13" y="6"/>
                      <a:pt x="12" y="5"/>
                      <a:pt x="9" y="5"/>
                    </a:cubicBezTo>
                    <a:lnTo>
                      <a:pt x="6" y="5"/>
                    </a:lnTo>
                    <a:close/>
                    <a:moveTo>
                      <a:pt x="6" y="16"/>
                    </a:moveTo>
                    <a:cubicBezTo>
                      <a:pt x="6" y="24"/>
                      <a:pt x="6" y="24"/>
                      <a:pt x="6" y="24"/>
                    </a:cubicBezTo>
                    <a:cubicBezTo>
                      <a:pt x="10" y="24"/>
                      <a:pt x="10" y="24"/>
                      <a:pt x="10" y="24"/>
                    </a:cubicBezTo>
                    <a:cubicBezTo>
                      <a:pt x="11" y="24"/>
                      <a:pt x="12" y="23"/>
                      <a:pt x="13" y="23"/>
                    </a:cubicBezTo>
                    <a:cubicBezTo>
                      <a:pt x="14" y="22"/>
                      <a:pt x="14" y="21"/>
                      <a:pt x="14" y="20"/>
                    </a:cubicBezTo>
                    <a:cubicBezTo>
                      <a:pt x="14" y="19"/>
                      <a:pt x="14" y="18"/>
                      <a:pt x="13" y="17"/>
                    </a:cubicBezTo>
                    <a:cubicBezTo>
                      <a:pt x="12" y="17"/>
                      <a:pt x="11" y="16"/>
                      <a:pt x="10" y="16"/>
                    </a:cubicBezTo>
                    <a:lnTo>
                      <a:pt x="6" y="1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56" name="Freeform 34"/>
              <p:cNvSpPr>
                <a:spLocks/>
              </p:cNvSpPr>
              <p:nvPr/>
            </p:nvSpPr>
            <p:spPr bwMode="auto">
              <a:xfrm>
                <a:off x="2554693" y="3008775"/>
                <a:ext cx="33637" cy="43605"/>
              </a:xfrm>
              <a:custGeom>
                <a:avLst/>
                <a:gdLst>
                  <a:gd name="T0" fmla="*/ 23 w 23"/>
                  <a:gd name="T1" fmla="*/ 16 h 29"/>
                  <a:gd name="T2" fmla="*/ 12 w 23"/>
                  <a:gd name="T3" fmla="*/ 29 h 29"/>
                  <a:gd name="T4" fmla="*/ 0 w 23"/>
                  <a:gd name="T5" fmla="*/ 16 h 29"/>
                  <a:gd name="T6" fmla="*/ 0 w 23"/>
                  <a:gd name="T7" fmla="*/ 0 h 29"/>
                  <a:gd name="T8" fmla="*/ 7 w 23"/>
                  <a:gd name="T9" fmla="*/ 0 h 29"/>
                  <a:gd name="T10" fmla="*/ 7 w 23"/>
                  <a:gd name="T11" fmla="*/ 17 h 29"/>
                  <a:gd name="T12" fmla="*/ 12 w 23"/>
                  <a:gd name="T13" fmla="*/ 23 h 29"/>
                  <a:gd name="T14" fmla="*/ 17 w 23"/>
                  <a:gd name="T15" fmla="*/ 17 h 29"/>
                  <a:gd name="T16" fmla="*/ 17 w 23"/>
                  <a:gd name="T17" fmla="*/ 0 h 29"/>
                  <a:gd name="T18" fmla="*/ 23 w 23"/>
                  <a:gd name="T19" fmla="*/ 0 h 29"/>
                  <a:gd name="T20" fmla="*/ 23 w 23"/>
                  <a:gd name="T21"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9">
                    <a:moveTo>
                      <a:pt x="23" y="16"/>
                    </a:moveTo>
                    <a:cubicBezTo>
                      <a:pt x="23" y="25"/>
                      <a:pt x="19" y="29"/>
                      <a:pt x="12" y="29"/>
                    </a:cubicBezTo>
                    <a:cubicBezTo>
                      <a:pt x="4" y="29"/>
                      <a:pt x="0" y="25"/>
                      <a:pt x="0" y="16"/>
                    </a:cubicBezTo>
                    <a:cubicBezTo>
                      <a:pt x="0" y="0"/>
                      <a:pt x="0" y="0"/>
                      <a:pt x="0" y="0"/>
                    </a:cubicBezTo>
                    <a:cubicBezTo>
                      <a:pt x="7" y="0"/>
                      <a:pt x="7" y="0"/>
                      <a:pt x="7" y="0"/>
                    </a:cubicBezTo>
                    <a:cubicBezTo>
                      <a:pt x="7" y="17"/>
                      <a:pt x="7" y="17"/>
                      <a:pt x="7" y="17"/>
                    </a:cubicBezTo>
                    <a:cubicBezTo>
                      <a:pt x="7" y="21"/>
                      <a:pt x="8" y="23"/>
                      <a:pt x="12" y="23"/>
                    </a:cubicBezTo>
                    <a:cubicBezTo>
                      <a:pt x="15" y="23"/>
                      <a:pt x="17" y="21"/>
                      <a:pt x="17" y="17"/>
                    </a:cubicBezTo>
                    <a:cubicBezTo>
                      <a:pt x="17" y="0"/>
                      <a:pt x="17" y="0"/>
                      <a:pt x="17" y="0"/>
                    </a:cubicBezTo>
                    <a:cubicBezTo>
                      <a:pt x="23" y="0"/>
                      <a:pt x="23" y="0"/>
                      <a:pt x="23" y="0"/>
                    </a:cubicBezTo>
                    <a:lnTo>
                      <a:pt x="23" y="1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57" name="Freeform 35"/>
              <p:cNvSpPr>
                <a:spLocks/>
              </p:cNvSpPr>
              <p:nvPr/>
            </p:nvSpPr>
            <p:spPr bwMode="auto">
              <a:xfrm>
                <a:off x="2595804" y="3008775"/>
                <a:ext cx="27409" cy="43605"/>
              </a:xfrm>
              <a:custGeom>
                <a:avLst/>
                <a:gdLst>
                  <a:gd name="T0" fmla="*/ 0 w 19"/>
                  <a:gd name="T1" fmla="*/ 27 h 29"/>
                  <a:gd name="T2" fmla="*/ 0 w 19"/>
                  <a:gd name="T3" fmla="*/ 21 h 29"/>
                  <a:gd name="T4" fmla="*/ 4 w 19"/>
                  <a:gd name="T5" fmla="*/ 23 h 29"/>
                  <a:gd name="T6" fmla="*/ 8 w 19"/>
                  <a:gd name="T7" fmla="*/ 24 h 29"/>
                  <a:gd name="T8" fmla="*/ 10 w 19"/>
                  <a:gd name="T9" fmla="*/ 24 h 29"/>
                  <a:gd name="T10" fmla="*/ 12 w 19"/>
                  <a:gd name="T11" fmla="*/ 23 h 29"/>
                  <a:gd name="T12" fmla="*/ 12 w 19"/>
                  <a:gd name="T13" fmla="*/ 22 h 29"/>
                  <a:gd name="T14" fmla="*/ 13 w 19"/>
                  <a:gd name="T15" fmla="*/ 21 h 29"/>
                  <a:gd name="T16" fmla="*/ 12 w 19"/>
                  <a:gd name="T17" fmla="*/ 20 h 29"/>
                  <a:gd name="T18" fmla="*/ 11 w 19"/>
                  <a:gd name="T19" fmla="*/ 18 h 29"/>
                  <a:gd name="T20" fmla="*/ 9 w 19"/>
                  <a:gd name="T21" fmla="*/ 17 h 29"/>
                  <a:gd name="T22" fmla="*/ 7 w 19"/>
                  <a:gd name="T23" fmla="*/ 16 h 29"/>
                  <a:gd name="T24" fmla="*/ 2 w 19"/>
                  <a:gd name="T25" fmla="*/ 13 h 29"/>
                  <a:gd name="T26" fmla="*/ 0 w 19"/>
                  <a:gd name="T27" fmla="*/ 8 h 29"/>
                  <a:gd name="T28" fmla="*/ 1 w 19"/>
                  <a:gd name="T29" fmla="*/ 4 h 29"/>
                  <a:gd name="T30" fmla="*/ 3 w 19"/>
                  <a:gd name="T31" fmla="*/ 2 h 29"/>
                  <a:gd name="T32" fmla="*/ 7 w 19"/>
                  <a:gd name="T33" fmla="*/ 0 h 29"/>
                  <a:gd name="T34" fmla="*/ 11 w 19"/>
                  <a:gd name="T35" fmla="*/ 0 h 29"/>
                  <a:gd name="T36" fmla="*/ 15 w 19"/>
                  <a:gd name="T37" fmla="*/ 0 h 29"/>
                  <a:gd name="T38" fmla="*/ 18 w 19"/>
                  <a:gd name="T39" fmla="*/ 1 h 29"/>
                  <a:gd name="T40" fmla="*/ 18 w 19"/>
                  <a:gd name="T41" fmla="*/ 7 h 29"/>
                  <a:gd name="T42" fmla="*/ 17 w 19"/>
                  <a:gd name="T43" fmla="*/ 6 h 29"/>
                  <a:gd name="T44" fmla="*/ 15 w 19"/>
                  <a:gd name="T45" fmla="*/ 5 h 29"/>
                  <a:gd name="T46" fmla="*/ 13 w 19"/>
                  <a:gd name="T47" fmla="*/ 5 h 29"/>
                  <a:gd name="T48" fmla="*/ 11 w 19"/>
                  <a:gd name="T49" fmla="*/ 5 h 29"/>
                  <a:gd name="T50" fmla="*/ 10 w 19"/>
                  <a:gd name="T51" fmla="*/ 5 h 29"/>
                  <a:gd name="T52" fmla="*/ 8 w 19"/>
                  <a:gd name="T53" fmla="*/ 6 h 29"/>
                  <a:gd name="T54" fmla="*/ 7 w 19"/>
                  <a:gd name="T55" fmla="*/ 6 h 29"/>
                  <a:gd name="T56" fmla="*/ 7 w 19"/>
                  <a:gd name="T57" fmla="*/ 8 h 29"/>
                  <a:gd name="T58" fmla="*/ 7 w 19"/>
                  <a:gd name="T59" fmla="*/ 9 h 29"/>
                  <a:gd name="T60" fmla="*/ 8 w 19"/>
                  <a:gd name="T61" fmla="*/ 10 h 29"/>
                  <a:gd name="T62" fmla="*/ 10 w 19"/>
                  <a:gd name="T63" fmla="*/ 11 h 29"/>
                  <a:gd name="T64" fmla="*/ 12 w 19"/>
                  <a:gd name="T65" fmla="*/ 12 h 29"/>
                  <a:gd name="T66" fmla="*/ 15 w 19"/>
                  <a:gd name="T67" fmla="*/ 13 h 29"/>
                  <a:gd name="T68" fmla="*/ 17 w 19"/>
                  <a:gd name="T69" fmla="*/ 15 h 29"/>
                  <a:gd name="T70" fmla="*/ 19 w 19"/>
                  <a:gd name="T71" fmla="*/ 17 h 29"/>
                  <a:gd name="T72" fmla="*/ 19 w 19"/>
                  <a:gd name="T73" fmla="*/ 20 h 29"/>
                  <a:gd name="T74" fmla="*/ 18 w 19"/>
                  <a:gd name="T75" fmla="*/ 24 h 29"/>
                  <a:gd name="T76" fmla="*/ 16 w 19"/>
                  <a:gd name="T77" fmla="*/ 27 h 29"/>
                  <a:gd name="T78" fmla="*/ 13 w 19"/>
                  <a:gd name="T79" fmla="*/ 28 h 29"/>
                  <a:gd name="T80" fmla="*/ 8 w 19"/>
                  <a:gd name="T81" fmla="*/ 29 h 29"/>
                  <a:gd name="T82" fmla="*/ 4 w 19"/>
                  <a:gd name="T83" fmla="*/ 28 h 29"/>
                  <a:gd name="T84" fmla="*/ 0 w 19"/>
                  <a:gd name="T85"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7"/>
                    </a:moveTo>
                    <a:cubicBezTo>
                      <a:pt x="0" y="21"/>
                      <a:pt x="0" y="21"/>
                      <a:pt x="0" y="21"/>
                    </a:cubicBezTo>
                    <a:cubicBezTo>
                      <a:pt x="1" y="22"/>
                      <a:pt x="3" y="23"/>
                      <a:pt x="4" y="23"/>
                    </a:cubicBezTo>
                    <a:cubicBezTo>
                      <a:pt x="5" y="24"/>
                      <a:pt x="7" y="24"/>
                      <a:pt x="8" y="24"/>
                    </a:cubicBezTo>
                    <a:cubicBezTo>
                      <a:pt x="9" y="24"/>
                      <a:pt x="9" y="24"/>
                      <a:pt x="10" y="24"/>
                    </a:cubicBezTo>
                    <a:cubicBezTo>
                      <a:pt x="11" y="23"/>
                      <a:pt x="11" y="23"/>
                      <a:pt x="12" y="23"/>
                    </a:cubicBezTo>
                    <a:cubicBezTo>
                      <a:pt x="12" y="23"/>
                      <a:pt x="12" y="22"/>
                      <a:pt x="12" y="22"/>
                    </a:cubicBezTo>
                    <a:cubicBezTo>
                      <a:pt x="13" y="22"/>
                      <a:pt x="13" y="21"/>
                      <a:pt x="13" y="21"/>
                    </a:cubicBezTo>
                    <a:cubicBezTo>
                      <a:pt x="13" y="20"/>
                      <a:pt x="13" y="20"/>
                      <a:pt x="12" y="20"/>
                    </a:cubicBezTo>
                    <a:cubicBezTo>
                      <a:pt x="12" y="19"/>
                      <a:pt x="11" y="19"/>
                      <a:pt x="11" y="18"/>
                    </a:cubicBezTo>
                    <a:cubicBezTo>
                      <a:pt x="10" y="18"/>
                      <a:pt x="10" y="18"/>
                      <a:pt x="9" y="17"/>
                    </a:cubicBezTo>
                    <a:cubicBezTo>
                      <a:pt x="8" y="17"/>
                      <a:pt x="7" y="17"/>
                      <a:pt x="7" y="16"/>
                    </a:cubicBezTo>
                    <a:cubicBezTo>
                      <a:pt x="4" y="15"/>
                      <a:pt x="3" y="14"/>
                      <a:pt x="2" y="13"/>
                    </a:cubicBezTo>
                    <a:cubicBezTo>
                      <a:pt x="1" y="12"/>
                      <a:pt x="0" y="10"/>
                      <a:pt x="0" y="8"/>
                    </a:cubicBezTo>
                    <a:cubicBezTo>
                      <a:pt x="0" y="7"/>
                      <a:pt x="0" y="5"/>
                      <a:pt x="1" y="4"/>
                    </a:cubicBezTo>
                    <a:cubicBezTo>
                      <a:pt x="2" y="3"/>
                      <a:pt x="2" y="2"/>
                      <a:pt x="3" y="2"/>
                    </a:cubicBezTo>
                    <a:cubicBezTo>
                      <a:pt x="4" y="1"/>
                      <a:pt x="6" y="1"/>
                      <a:pt x="7" y="0"/>
                    </a:cubicBezTo>
                    <a:cubicBezTo>
                      <a:pt x="8" y="0"/>
                      <a:pt x="10" y="0"/>
                      <a:pt x="11" y="0"/>
                    </a:cubicBezTo>
                    <a:cubicBezTo>
                      <a:pt x="13" y="0"/>
                      <a:pt x="14" y="0"/>
                      <a:pt x="15" y="0"/>
                    </a:cubicBezTo>
                    <a:cubicBezTo>
                      <a:pt x="16" y="0"/>
                      <a:pt x="17" y="0"/>
                      <a:pt x="18" y="1"/>
                    </a:cubicBezTo>
                    <a:cubicBezTo>
                      <a:pt x="18" y="7"/>
                      <a:pt x="18" y="7"/>
                      <a:pt x="18" y="7"/>
                    </a:cubicBezTo>
                    <a:cubicBezTo>
                      <a:pt x="18" y="6"/>
                      <a:pt x="17" y="6"/>
                      <a:pt x="17" y="6"/>
                    </a:cubicBezTo>
                    <a:cubicBezTo>
                      <a:pt x="16" y="6"/>
                      <a:pt x="15" y="5"/>
                      <a:pt x="15" y="5"/>
                    </a:cubicBezTo>
                    <a:cubicBezTo>
                      <a:pt x="14" y="5"/>
                      <a:pt x="14" y="5"/>
                      <a:pt x="13" y="5"/>
                    </a:cubicBezTo>
                    <a:cubicBezTo>
                      <a:pt x="13" y="5"/>
                      <a:pt x="12" y="5"/>
                      <a:pt x="11" y="5"/>
                    </a:cubicBezTo>
                    <a:cubicBezTo>
                      <a:pt x="11" y="5"/>
                      <a:pt x="10" y="5"/>
                      <a:pt x="10" y="5"/>
                    </a:cubicBezTo>
                    <a:cubicBezTo>
                      <a:pt x="9" y="5"/>
                      <a:pt x="8" y="5"/>
                      <a:pt x="8" y="6"/>
                    </a:cubicBezTo>
                    <a:cubicBezTo>
                      <a:pt x="8" y="6"/>
                      <a:pt x="7" y="6"/>
                      <a:pt x="7" y="6"/>
                    </a:cubicBezTo>
                    <a:cubicBezTo>
                      <a:pt x="7" y="7"/>
                      <a:pt x="7" y="7"/>
                      <a:pt x="7" y="8"/>
                    </a:cubicBezTo>
                    <a:cubicBezTo>
                      <a:pt x="7" y="8"/>
                      <a:pt x="7" y="8"/>
                      <a:pt x="7" y="9"/>
                    </a:cubicBezTo>
                    <a:cubicBezTo>
                      <a:pt x="7" y="9"/>
                      <a:pt x="8" y="10"/>
                      <a:pt x="8" y="10"/>
                    </a:cubicBezTo>
                    <a:cubicBezTo>
                      <a:pt x="9" y="10"/>
                      <a:pt x="9" y="11"/>
                      <a:pt x="10" y="11"/>
                    </a:cubicBezTo>
                    <a:cubicBezTo>
                      <a:pt x="11" y="11"/>
                      <a:pt x="11" y="12"/>
                      <a:pt x="12" y="12"/>
                    </a:cubicBezTo>
                    <a:cubicBezTo>
                      <a:pt x="13" y="12"/>
                      <a:pt x="14" y="13"/>
                      <a:pt x="15" y="13"/>
                    </a:cubicBezTo>
                    <a:cubicBezTo>
                      <a:pt x="16" y="14"/>
                      <a:pt x="17" y="14"/>
                      <a:pt x="17" y="15"/>
                    </a:cubicBezTo>
                    <a:cubicBezTo>
                      <a:pt x="18" y="16"/>
                      <a:pt x="19" y="17"/>
                      <a:pt x="19" y="17"/>
                    </a:cubicBezTo>
                    <a:cubicBezTo>
                      <a:pt x="19" y="18"/>
                      <a:pt x="19" y="19"/>
                      <a:pt x="19" y="20"/>
                    </a:cubicBezTo>
                    <a:cubicBezTo>
                      <a:pt x="19" y="22"/>
                      <a:pt x="19" y="23"/>
                      <a:pt x="18" y="24"/>
                    </a:cubicBezTo>
                    <a:cubicBezTo>
                      <a:pt x="18" y="25"/>
                      <a:pt x="17" y="26"/>
                      <a:pt x="16" y="27"/>
                    </a:cubicBezTo>
                    <a:cubicBezTo>
                      <a:pt x="15" y="28"/>
                      <a:pt x="14" y="28"/>
                      <a:pt x="13" y="28"/>
                    </a:cubicBezTo>
                    <a:cubicBezTo>
                      <a:pt x="11" y="29"/>
                      <a:pt x="10" y="29"/>
                      <a:pt x="8" y="29"/>
                    </a:cubicBezTo>
                    <a:cubicBezTo>
                      <a:pt x="7" y="29"/>
                      <a:pt x="5" y="29"/>
                      <a:pt x="4" y="28"/>
                    </a:cubicBezTo>
                    <a:cubicBezTo>
                      <a:pt x="2" y="28"/>
                      <a:pt x="1" y="28"/>
                      <a:pt x="0" y="2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58" name="Rectangle 36"/>
              <p:cNvSpPr>
                <a:spLocks noChangeArrowheads="1"/>
              </p:cNvSpPr>
              <p:nvPr/>
            </p:nvSpPr>
            <p:spPr bwMode="auto">
              <a:xfrm>
                <a:off x="2630689" y="3008775"/>
                <a:ext cx="8721" cy="4235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59" name="Freeform 37"/>
              <p:cNvSpPr>
                <a:spLocks/>
              </p:cNvSpPr>
              <p:nvPr/>
            </p:nvSpPr>
            <p:spPr bwMode="auto">
              <a:xfrm>
                <a:off x="2650622" y="3008775"/>
                <a:ext cx="36129" cy="42358"/>
              </a:xfrm>
              <a:custGeom>
                <a:avLst/>
                <a:gdLst>
                  <a:gd name="T0" fmla="*/ 25 w 25"/>
                  <a:gd name="T1" fmla="*/ 28 h 28"/>
                  <a:gd name="T2" fmla="*/ 19 w 25"/>
                  <a:gd name="T3" fmla="*/ 28 h 28"/>
                  <a:gd name="T4" fmla="*/ 7 w 25"/>
                  <a:gd name="T5" fmla="*/ 11 h 28"/>
                  <a:gd name="T6" fmla="*/ 6 w 25"/>
                  <a:gd name="T7" fmla="*/ 8 h 28"/>
                  <a:gd name="T8" fmla="*/ 6 w 25"/>
                  <a:gd name="T9" fmla="*/ 8 h 28"/>
                  <a:gd name="T10" fmla="*/ 6 w 25"/>
                  <a:gd name="T11" fmla="*/ 13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20 h 28"/>
                  <a:gd name="T24" fmla="*/ 19 w 25"/>
                  <a:gd name="T25" fmla="*/ 20 h 28"/>
                  <a:gd name="T26" fmla="*/ 19 w 25"/>
                  <a:gd name="T27" fmla="*/ 16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1"/>
                      <a:pt x="7" y="11"/>
                      <a:pt x="7" y="11"/>
                    </a:cubicBezTo>
                    <a:cubicBezTo>
                      <a:pt x="6" y="10"/>
                      <a:pt x="6" y="9"/>
                      <a:pt x="6" y="8"/>
                    </a:cubicBezTo>
                    <a:cubicBezTo>
                      <a:pt x="6" y="8"/>
                      <a:pt x="6" y="8"/>
                      <a:pt x="6" y="8"/>
                    </a:cubicBezTo>
                    <a:cubicBezTo>
                      <a:pt x="6" y="9"/>
                      <a:pt x="6" y="11"/>
                      <a:pt x="6" y="13"/>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8" y="18"/>
                      <a:pt x="19" y="19"/>
                      <a:pt x="19" y="20"/>
                    </a:cubicBezTo>
                    <a:cubicBezTo>
                      <a:pt x="19" y="20"/>
                      <a:pt x="19" y="20"/>
                      <a:pt x="19" y="20"/>
                    </a:cubicBezTo>
                    <a:cubicBezTo>
                      <a:pt x="19" y="19"/>
                      <a:pt x="19" y="18"/>
                      <a:pt x="19" y="16"/>
                    </a:cubicBezTo>
                    <a:cubicBezTo>
                      <a:pt x="19" y="0"/>
                      <a:pt x="19" y="0"/>
                      <a:pt x="19" y="0"/>
                    </a:cubicBezTo>
                    <a:cubicBezTo>
                      <a:pt x="25" y="0"/>
                      <a:pt x="25" y="0"/>
                      <a:pt x="25" y="0"/>
                    </a:cubicBezTo>
                    <a:lnTo>
                      <a:pt x="25" y="28"/>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60" name="Freeform 38"/>
              <p:cNvSpPr>
                <a:spLocks/>
              </p:cNvSpPr>
              <p:nvPr/>
            </p:nvSpPr>
            <p:spPr bwMode="auto">
              <a:xfrm>
                <a:off x="2696716" y="3008775"/>
                <a:ext cx="24915" cy="42358"/>
              </a:xfrm>
              <a:custGeom>
                <a:avLst/>
                <a:gdLst>
                  <a:gd name="T0" fmla="*/ 20 w 20"/>
                  <a:gd name="T1" fmla="*/ 34 h 34"/>
                  <a:gd name="T2" fmla="*/ 0 w 20"/>
                  <a:gd name="T3" fmla="*/ 34 h 34"/>
                  <a:gd name="T4" fmla="*/ 0 w 20"/>
                  <a:gd name="T5" fmla="*/ 0 h 34"/>
                  <a:gd name="T6" fmla="*/ 20 w 20"/>
                  <a:gd name="T7" fmla="*/ 0 h 34"/>
                  <a:gd name="T8" fmla="*/ 20 w 20"/>
                  <a:gd name="T9" fmla="*/ 6 h 34"/>
                  <a:gd name="T10" fmla="*/ 8 w 20"/>
                  <a:gd name="T11" fmla="*/ 6 h 34"/>
                  <a:gd name="T12" fmla="*/ 8 w 20"/>
                  <a:gd name="T13" fmla="*/ 15 h 34"/>
                  <a:gd name="T14" fmla="*/ 19 w 20"/>
                  <a:gd name="T15" fmla="*/ 15 h 34"/>
                  <a:gd name="T16" fmla="*/ 19 w 20"/>
                  <a:gd name="T17" fmla="*/ 21 h 34"/>
                  <a:gd name="T18" fmla="*/ 8 w 20"/>
                  <a:gd name="T19" fmla="*/ 21 h 34"/>
                  <a:gd name="T20" fmla="*/ 8 w 20"/>
                  <a:gd name="T21" fmla="*/ 28 h 34"/>
                  <a:gd name="T22" fmla="*/ 20 w 20"/>
                  <a:gd name="T23" fmla="*/ 28 h 34"/>
                  <a:gd name="T24" fmla="*/ 20 w 20"/>
                  <a:gd name="T25"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34">
                    <a:moveTo>
                      <a:pt x="20" y="34"/>
                    </a:moveTo>
                    <a:lnTo>
                      <a:pt x="0" y="34"/>
                    </a:lnTo>
                    <a:lnTo>
                      <a:pt x="0" y="0"/>
                    </a:lnTo>
                    <a:lnTo>
                      <a:pt x="20" y="0"/>
                    </a:lnTo>
                    <a:lnTo>
                      <a:pt x="20" y="6"/>
                    </a:lnTo>
                    <a:lnTo>
                      <a:pt x="8" y="6"/>
                    </a:lnTo>
                    <a:lnTo>
                      <a:pt x="8" y="15"/>
                    </a:lnTo>
                    <a:lnTo>
                      <a:pt x="19" y="15"/>
                    </a:lnTo>
                    <a:lnTo>
                      <a:pt x="19" y="21"/>
                    </a:lnTo>
                    <a:lnTo>
                      <a:pt x="8" y="21"/>
                    </a:lnTo>
                    <a:lnTo>
                      <a:pt x="8" y="28"/>
                    </a:lnTo>
                    <a:lnTo>
                      <a:pt x="20" y="28"/>
                    </a:lnTo>
                    <a:lnTo>
                      <a:pt x="20" y="34"/>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61" name="Freeform 39"/>
              <p:cNvSpPr>
                <a:spLocks/>
              </p:cNvSpPr>
              <p:nvPr/>
            </p:nvSpPr>
            <p:spPr bwMode="auto">
              <a:xfrm>
                <a:off x="2725372" y="3008775"/>
                <a:ext cx="29901" cy="43605"/>
              </a:xfrm>
              <a:custGeom>
                <a:avLst/>
                <a:gdLst>
                  <a:gd name="T0" fmla="*/ 0 w 20"/>
                  <a:gd name="T1" fmla="*/ 27 h 29"/>
                  <a:gd name="T2" fmla="*/ 0 w 20"/>
                  <a:gd name="T3" fmla="*/ 21 h 29"/>
                  <a:gd name="T4" fmla="*/ 4 w 20"/>
                  <a:gd name="T5" fmla="*/ 23 h 29"/>
                  <a:gd name="T6" fmla="*/ 8 w 20"/>
                  <a:gd name="T7" fmla="*/ 24 h 29"/>
                  <a:gd name="T8" fmla="*/ 10 w 20"/>
                  <a:gd name="T9" fmla="*/ 24 h 29"/>
                  <a:gd name="T10" fmla="*/ 12 w 20"/>
                  <a:gd name="T11" fmla="*/ 23 h 29"/>
                  <a:gd name="T12" fmla="*/ 13 w 20"/>
                  <a:gd name="T13" fmla="*/ 22 h 29"/>
                  <a:gd name="T14" fmla="*/ 13 w 20"/>
                  <a:gd name="T15" fmla="*/ 21 h 29"/>
                  <a:gd name="T16" fmla="*/ 12 w 20"/>
                  <a:gd name="T17" fmla="*/ 20 h 29"/>
                  <a:gd name="T18" fmla="*/ 11 w 20"/>
                  <a:gd name="T19" fmla="*/ 18 h 29"/>
                  <a:gd name="T20" fmla="*/ 9 w 20"/>
                  <a:gd name="T21" fmla="*/ 17 h 29"/>
                  <a:gd name="T22" fmla="*/ 7 w 20"/>
                  <a:gd name="T23" fmla="*/ 16 h 29"/>
                  <a:gd name="T24" fmla="*/ 2 w 20"/>
                  <a:gd name="T25" fmla="*/ 13 h 29"/>
                  <a:gd name="T26" fmla="*/ 0 w 20"/>
                  <a:gd name="T27" fmla="*/ 8 h 29"/>
                  <a:gd name="T28" fmla="*/ 1 w 20"/>
                  <a:gd name="T29" fmla="*/ 4 h 29"/>
                  <a:gd name="T30" fmla="*/ 4 w 20"/>
                  <a:gd name="T31" fmla="*/ 2 h 29"/>
                  <a:gd name="T32" fmla="*/ 7 w 20"/>
                  <a:gd name="T33" fmla="*/ 0 h 29"/>
                  <a:gd name="T34" fmla="*/ 11 w 20"/>
                  <a:gd name="T35" fmla="*/ 0 h 29"/>
                  <a:gd name="T36" fmla="*/ 15 w 20"/>
                  <a:gd name="T37" fmla="*/ 0 h 29"/>
                  <a:gd name="T38" fmla="*/ 18 w 20"/>
                  <a:gd name="T39" fmla="*/ 1 h 29"/>
                  <a:gd name="T40" fmla="*/ 18 w 20"/>
                  <a:gd name="T41" fmla="*/ 7 h 29"/>
                  <a:gd name="T42" fmla="*/ 17 w 20"/>
                  <a:gd name="T43" fmla="*/ 6 h 29"/>
                  <a:gd name="T44" fmla="*/ 15 w 20"/>
                  <a:gd name="T45" fmla="*/ 5 h 29"/>
                  <a:gd name="T46" fmla="*/ 13 w 20"/>
                  <a:gd name="T47" fmla="*/ 5 h 29"/>
                  <a:gd name="T48" fmla="*/ 12 w 20"/>
                  <a:gd name="T49" fmla="*/ 5 h 29"/>
                  <a:gd name="T50" fmla="*/ 10 w 20"/>
                  <a:gd name="T51" fmla="*/ 5 h 29"/>
                  <a:gd name="T52" fmla="*/ 8 w 20"/>
                  <a:gd name="T53" fmla="*/ 6 h 29"/>
                  <a:gd name="T54" fmla="*/ 7 w 20"/>
                  <a:gd name="T55" fmla="*/ 6 h 29"/>
                  <a:gd name="T56" fmla="*/ 7 w 20"/>
                  <a:gd name="T57" fmla="*/ 8 h 29"/>
                  <a:gd name="T58" fmla="*/ 7 w 20"/>
                  <a:gd name="T59" fmla="*/ 9 h 29"/>
                  <a:gd name="T60" fmla="*/ 8 w 20"/>
                  <a:gd name="T61" fmla="*/ 10 h 29"/>
                  <a:gd name="T62" fmla="*/ 10 w 20"/>
                  <a:gd name="T63" fmla="*/ 11 h 29"/>
                  <a:gd name="T64" fmla="*/ 12 w 20"/>
                  <a:gd name="T65" fmla="*/ 12 h 29"/>
                  <a:gd name="T66" fmla="*/ 15 w 20"/>
                  <a:gd name="T67" fmla="*/ 13 h 29"/>
                  <a:gd name="T68" fmla="*/ 18 w 20"/>
                  <a:gd name="T69" fmla="*/ 15 h 29"/>
                  <a:gd name="T70" fmla="*/ 19 w 20"/>
                  <a:gd name="T71" fmla="*/ 17 h 29"/>
                  <a:gd name="T72" fmla="*/ 20 w 20"/>
                  <a:gd name="T73" fmla="*/ 20 h 29"/>
                  <a:gd name="T74" fmla="*/ 19 w 20"/>
                  <a:gd name="T75" fmla="*/ 24 h 29"/>
                  <a:gd name="T76" fmla="*/ 16 w 20"/>
                  <a:gd name="T77" fmla="*/ 27 h 29"/>
                  <a:gd name="T78" fmla="*/ 13 w 20"/>
                  <a:gd name="T79" fmla="*/ 28 h 29"/>
                  <a:gd name="T80" fmla="*/ 8 w 20"/>
                  <a:gd name="T81" fmla="*/ 29 h 29"/>
                  <a:gd name="T82" fmla="*/ 4 w 20"/>
                  <a:gd name="T83" fmla="*/ 28 h 29"/>
                  <a:gd name="T84" fmla="*/ 0 w 20"/>
                  <a:gd name="T85"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29">
                    <a:moveTo>
                      <a:pt x="0" y="27"/>
                    </a:moveTo>
                    <a:cubicBezTo>
                      <a:pt x="0" y="21"/>
                      <a:pt x="0" y="21"/>
                      <a:pt x="0" y="21"/>
                    </a:cubicBezTo>
                    <a:cubicBezTo>
                      <a:pt x="2" y="22"/>
                      <a:pt x="3" y="23"/>
                      <a:pt x="4" y="23"/>
                    </a:cubicBezTo>
                    <a:cubicBezTo>
                      <a:pt x="5" y="24"/>
                      <a:pt x="7" y="24"/>
                      <a:pt x="8" y="24"/>
                    </a:cubicBezTo>
                    <a:cubicBezTo>
                      <a:pt x="9" y="24"/>
                      <a:pt x="10" y="24"/>
                      <a:pt x="10" y="24"/>
                    </a:cubicBezTo>
                    <a:cubicBezTo>
                      <a:pt x="11" y="23"/>
                      <a:pt x="11" y="23"/>
                      <a:pt x="12" y="23"/>
                    </a:cubicBezTo>
                    <a:cubicBezTo>
                      <a:pt x="12" y="23"/>
                      <a:pt x="12" y="22"/>
                      <a:pt x="13" y="22"/>
                    </a:cubicBezTo>
                    <a:cubicBezTo>
                      <a:pt x="13" y="22"/>
                      <a:pt x="13" y="21"/>
                      <a:pt x="13" y="21"/>
                    </a:cubicBezTo>
                    <a:cubicBezTo>
                      <a:pt x="13" y="20"/>
                      <a:pt x="13" y="20"/>
                      <a:pt x="12" y="20"/>
                    </a:cubicBezTo>
                    <a:cubicBezTo>
                      <a:pt x="12" y="19"/>
                      <a:pt x="12" y="19"/>
                      <a:pt x="11" y="18"/>
                    </a:cubicBezTo>
                    <a:cubicBezTo>
                      <a:pt x="11" y="18"/>
                      <a:pt x="10" y="18"/>
                      <a:pt x="9" y="17"/>
                    </a:cubicBezTo>
                    <a:cubicBezTo>
                      <a:pt x="8" y="17"/>
                      <a:pt x="8" y="17"/>
                      <a:pt x="7" y="16"/>
                    </a:cubicBezTo>
                    <a:cubicBezTo>
                      <a:pt x="5" y="15"/>
                      <a:pt x="3" y="14"/>
                      <a:pt x="2" y="13"/>
                    </a:cubicBezTo>
                    <a:cubicBezTo>
                      <a:pt x="1" y="12"/>
                      <a:pt x="0" y="10"/>
                      <a:pt x="0" y="8"/>
                    </a:cubicBezTo>
                    <a:cubicBezTo>
                      <a:pt x="0" y="7"/>
                      <a:pt x="1" y="5"/>
                      <a:pt x="1" y="4"/>
                    </a:cubicBezTo>
                    <a:cubicBezTo>
                      <a:pt x="2" y="3"/>
                      <a:pt x="3" y="2"/>
                      <a:pt x="4" y="2"/>
                    </a:cubicBezTo>
                    <a:cubicBezTo>
                      <a:pt x="5" y="1"/>
                      <a:pt x="6" y="1"/>
                      <a:pt x="7" y="0"/>
                    </a:cubicBezTo>
                    <a:cubicBezTo>
                      <a:pt x="8" y="0"/>
                      <a:pt x="10" y="0"/>
                      <a:pt x="11" y="0"/>
                    </a:cubicBezTo>
                    <a:cubicBezTo>
                      <a:pt x="13" y="0"/>
                      <a:pt x="14" y="0"/>
                      <a:pt x="15" y="0"/>
                    </a:cubicBezTo>
                    <a:cubicBezTo>
                      <a:pt x="16" y="0"/>
                      <a:pt x="17" y="0"/>
                      <a:pt x="18" y="1"/>
                    </a:cubicBezTo>
                    <a:cubicBezTo>
                      <a:pt x="18" y="7"/>
                      <a:pt x="18" y="7"/>
                      <a:pt x="18" y="7"/>
                    </a:cubicBezTo>
                    <a:cubicBezTo>
                      <a:pt x="18" y="6"/>
                      <a:pt x="17" y="6"/>
                      <a:pt x="17" y="6"/>
                    </a:cubicBezTo>
                    <a:cubicBezTo>
                      <a:pt x="16" y="6"/>
                      <a:pt x="16" y="5"/>
                      <a:pt x="15" y="5"/>
                    </a:cubicBezTo>
                    <a:cubicBezTo>
                      <a:pt x="14" y="5"/>
                      <a:pt x="14" y="5"/>
                      <a:pt x="13" y="5"/>
                    </a:cubicBezTo>
                    <a:cubicBezTo>
                      <a:pt x="13" y="5"/>
                      <a:pt x="12" y="5"/>
                      <a:pt x="12" y="5"/>
                    </a:cubicBezTo>
                    <a:cubicBezTo>
                      <a:pt x="11" y="5"/>
                      <a:pt x="10" y="5"/>
                      <a:pt x="10" y="5"/>
                    </a:cubicBezTo>
                    <a:cubicBezTo>
                      <a:pt x="9" y="5"/>
                      <a:pt x="9" y="5"/>
                      <a:pt x="8" y="6"/>
                    </a:cubicBezTo>
                    <a:cubicBezTo>
                      <a:pt x="8" y="6"/>
                      <a:pt x="8" y="6"/>
                      <a:pt x="7" y="6"/>
                    </a:cubicBezTo>
                    <a:cubicBezTo>
                      <a:pt x="7" y="7"/>
                      <a:pt x="7" y="7"/>
                      <a:pt x="7" y="8"/>
                    </a:cubicBezTo>
                    <a:cubicBezTo>
                      <a:pt x="7" y="8"/>
                      <a:pt x="7" y="8"/>
                      <a:pt x="7" y="9"/>
                    </a:cubicBezTo>
                    <a:cubicBezTo>
                      <a:pt x="8" y="9"/>
                      <a:pt x="8" y="10"/>
                      <a:pt x="8" y="10"/>
                    </a:cubicBezTo>
                    <a:cubicBezTo>
                      <a:pt x="9" y="10"/>
                      <a:pt x="9" y="11"/>
                      <a:pt x="10" y="11"/>
                    </a:cubicBezTo>
                    <a:cubicBezTo>
                      <a:pt x="11" y="11"/>
                      <a:pt x="11" y="12"/>
                      <a:pt x="12" y="12"/>
                    </a:cubicBezTo>
                    <a:cubicBezTo>
                      <a:pt x="13" y="12"/>
                      <a:pt x="14" y="13"/>
                      <a:pt x="15" y="13"/>
                    </a:cubicBezTo>
                    <a:cubicBezTo>
                      <a:pt x="16" y="14"/>
                      <a:pt x="17" y="14"/>
                      <a:pt x="18" y="15"/>
                    </a:cubicBezTo>
                    <a:cubicBezTo>
                      <a:pt x="18" y="16"/>
                      <a:pt x="19" y="17"/>
                      <a:pt x="19" y="17"/>
                    </a:cubicBezTo>
                    <a:cubicBezTo>
                      <a:pt x="19" y="18"/>
                      <a:pt x="20" y="19"/>
                      <a:pt x="20" y="20"/>
                    </a:cubicBezTo>
                    <a:cubicBezTo>
                      <a:pt x="20" y="22"/>
                      <a:pt x="19" y="23"/>
                      <a:pt x="19" y="24"/>
                    </a:cubicBezTo>
                    <a:cubicBezTo>
                      <a:pt x="18" y="25"/>
                      <a:pt x="17" y="26"/>
                      <a:pt x="16" y="27"/>
                    </a:cubicBezTo>
                    <a:cubicBezTo>
                      <a:pt x="15" y="28"/>
                      <a:pt x="14" y="28"/>
                      <a:pt x="13" y="28"/>
                    </a:cubicBezTo>
                    <a:cubicBezTo>
                      <a:pt x="11" y="29"/>
                      <a:pt x="10" y="29"/>
                      <a:pt x="8" y="29"/>
                    </a:cubicBezTo>
                    <a:cubicBezTo>
                      <a:pt x="7" y="29"/>
                      <a:pt x="5" y="29"/>
                      <a:pt x="4" y="28"/>
                    </a:cubicBezTo>
                    <a:cubicBezTo>
                      <a:pt x="3" y="28"/>
                      <a:pt x="1" y="28"/>
                      <a:pt x="0" y="2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62" name="Freeform 40"/>
              <p:cNvSpPr>
                <a:spLocks/>
              </p:cNvSpPr>
              <p:nvPr/>
            </p:nvSpPr>
            <p:spPr bwMode="auto">
              <a:xfrm>
                <a:off x="2760254" y="3008775"/>
                <a:ext cx="27409" cy="43605"/>
              </a:xfrm>
              <a:custGeom>
                <a:avLst/>
                <a:gdLst>
                  <a:gd name="T0" fmla="*/ 0 w 19"/>
                  <a:gd name="T1" fmla="*/ 27 h 29"/>
                  <a:gd name="T2" fmla="*/ 0 w 19"/>
                  <a:gd name="T3" fmla="*/ 21 h 29"/>
                  <a:gd name="T4" fmla="*/ 4 w 19"/>
                  <a:gd name="T5" fmla="*/ 23 h 29"/>
                  <a:gd name="T6" fmla="*/ 8 w 19"/>
                  <a:gd name="T7" fmla="*/ 24 h 29"/>
                  <a:gd name="T8" fmla="*/ 10 w 19"/>
                  <a:gd name="T9" fmla="*/ 24 h 29"/>
                  <a:gd name="T10" fmla="*/ 11 w 19"/>
                  <a:gd name="T11" fmla="*/ 23 h 29"/>
                  <a:gd name="T12" fmla="*/ 12 w 19"/>
                  <a:gd name="T13" fmla="*/ 22 h 29"/>
                  <a:gd name="T14" fmla="*/ 12 w 19"/>
                  <a:gd name="T15" fmla="*/ 21 h 29"/>
                  <a:gd name="T16" fmla="*/ 12 w 19"/>
                  <a:gd name="T17" fmla="*/ 20 h 29"/>
                  <a:gd name="T18" fmla="*/ 11 w 19"/>
                  <a:gd name="T19" fmla="*/ 18 h 29"/>
                  <a:gd name="T20" fmla="*/ 9 w 19"/>
                  <a:gd name="T21" fmla="*/ 17 h 29"/>
                  <a:gd name="T22" fmla="*/ 6 w 19"/>
                  <a:gd name="T23" fmla="*/ 16 h 29"/>
                  <a:gd name="T24" fmla="*/ 1 w 19"/>
                  <a:gd name="T25" fmla="*/ 13 h 29"/>
                  <a:gd name="T26" fmla="*/ 0 w 19"/>
                  <a:gd name="T27" fmla="*/ 8 h 29"/>
                  <a:gd name="T28" fmla="*/ 1 w 19"/>
                  <a:gd name="T29" fmla="*/ 4 h 29"/>
                  <a:gd name="T30" fmla="*/ 3 w 19"/>
                  <a:gd name="T31" fmla="*/ 2 h 29"/>
                  <a:gd name="T32" fmla="*/ 7 w 19"/>
                  <a:gd name="T33" fmla="*/ 0 h 29"/>
                  <a:gd name="T34" fmla="*/ 11 w 19"/>
                  <a:gd name="T35" fmla="*/ 0 h 29"/>
                  <a:gd name="T36" fmla="*/ 15 w 19"/>
                  <a:gd name="T37" fmla="*/ 0 h 29"/>
                  <a:gd name="T38" fmla="*/ 18 w 19"/>
                  <a:gd name="T39" fmla="*/ 1 h 29"/>
                  <a:gd name="T40" fmla="*/ 18 w 19"/>
                  <a:gd name="T41" fmla="*/ 7 h 29"/>
                  <a:gd name="T42" fmla="*/ 16 w 19"/>
                  <a:gd name="T43" fmla="*/ 6 h 29"/>
                  <a:gd name="T44" fmla="*/ 15 w 19"/>
                  <a:gd name="T45" fmla="*/ 5 h 29"/>
                  <a:gd name="T46" fmla="*/ 13 w 19"/>
                  <a:gd name="T47" fmla="*/ 5 h 29"/>
                  <a:gd name="T48" fmla="*/ 11 w 19"/>
                  <a:gd name="T49" fmla="*/ 5 h 29"/>
                  <a:gd name="T50" fmla="*/ 9 w 19"/>
                  <a:gd name="T51" fmla="*/ 5 h 29"/>
                  <a:gd name="T52" fmla="*/ 8 w 19"/>
                  <a:gd name="T53" fmla="*/ 6 h 29"/>
                  <a:gd name="T54" fmla="*/ 7 w 19"/>
                  <a:gd name="T55" fmla="*/ 6 h 29"/>
                  <a:gd name="T56" fmla="*/ 6 w 19"/>
                  <a:gd name="T57" fmla="*/ 8 h 29"/>
                  <a:gd name="T58" fmla="*/ 7 w 19"/>
                  <a:gd name="T59" fmla="*/ 9 h 29"/>
                  <a:gd name="T60" fmla="*/ 8 w 19"/>
                  <a:gd name="T61" fmla="*/ 10 h 29"/>
                  <a:gd name="T62" fmla="*/ 10 w 19"/>
                  <a:gd name="T63" fmla="*/ 11 h 29"/>
                  <a:gd name="T64" fmla="*/ 12 w 19"/>
                  <a:gd name="T65" fmla="*/ 12 h 29"/>
                  <a:gd name="T66" fmla="*/ 15 w 19"/>
                  <a:gd name="T67" fmla="*/ 13 h 29"/>
                  <a:gd name="T68" fmla="*/ 17 w 19"/>
                  <a:gd name="T69" fmla="*/ 15 h 29"/>
                  <a:gd name="T70" fmla="*/ 19 w 19"/>
                  <a:gd name="T71" fmla="*/ 17 h 29"/>
                  <a:gd name="T72" fmla="*/ 19 w 19"/>
                  <a:gd name="T73" fmla="*/ 20 h 29"/>
                  <a:gd name="T74" fmla="*/ 18 w 19"/>
                  <a:gd name="T75" fmla="*/ 24 h 29"/>
                  <a:gd name="T76" fmla="*/ 16 w 19"/>
                  <a:gd name="T77" fmla="*/ 27 h 29"/>
                  <a:gd name="T78" fmla="*/ 12 w 19"/>
                  <a:gd name="T79" fmla="*/ 28 h 29"/>
                  <a:gd name="T80" fmla="*/ 8 w 19"/>
                  <a:gd name="T81" fmla="*/ 29 h 29"/>
                  <a:gd name="T82" fmla="*/ 4 w 19"/>
                  <a:gd name="T83" fmla="*/ 28 h 29"/>
                  <a:gd name="T84" fmla="*/ 0 w 19"/>
                  <a:gd name="T85"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7"/>
                    </a:moveTo>
                    <a:cubicBezTo>
                      <a:pt x="0" y="21"/>
                      <a:pt x="0" y="21"/>
                      <a:pt x="0" y="21"/>
                    </a:cubicBezTo>
                    <a:cubicBezTo>
                      <a:pt x="1" y="22"/>
                      <a:pt x="2" y="23"/>
                      <a:pt x="4" y="23"/>
                    </a:cubicBezTo>
                    <a:cubicBezTo>
                      <a:pt x="5" y="24"/>
                      <a:pt x="6" y="24"/>
                      <a:pt x="8" y="24"/>
                    </a:cubicBezTo>
                    <a:cubicBezTo>
                      <a:pt x="8" y="24"/>
                      <a:pt x="9" y="24"/>
                      <a:pt x="10" y="24"/>
                    </a:cubicBezTo>
                    <a:cubicBezTo>
                      <a:pt x="10" y="23"/>
                      <a:pt x="11" y="23"/>
                      <a:pt x="11" y="23"/>
                    </a:cubicBezTo>
                    <a:cubicBezTo>
                      <a:pt x="12" y="23"/>
                      <a:pt x="12" y="22"/>
                      <a:pt x="12" y="22"/>
                    </a:cubicBezTo>
                    <a:cubicBezTo>
                      <a:pt x="12" y="22"/>
                      <a:pt x="12" y="21"/>
                      <a:pt x="12" y="21"/>
                    </a:cubicBezTo>
                    <a:cubicBezTo>
                      <a:pt x="12" y="20"/>
                      <a:pt x="12" y="20"/>
                      <a:pt x="12" y="20"/>
                    </a:cubicBezTo>
                    <a:cubicBezTo>
                      <a:pt x="12" y="19"/>
                      <a:pt x="11" y="19"/>
                      <a:pt x="11" y="18"/>
                    </a:cubicBezTo>
                    <a:cubicBezTo>
                      <a:pt x="10" y="18"/>
                      <a:pt x="9" y="18"/>
                      <a:pt x="9" y="17"/>
                    </a:cubicBezTo>
                    <a:cubicBezTo>
                      <a:pt x="8" y="17"/>
                      <a:pt x="7" y="17"/>
                      <a:pt x="6" y="16"/>
                    </a:cubicBezTo>
                    <a:cubicBezTo>
                      <a:pt x="4" y="15"/>
                      <a:pt x="2" y="14"/>
                      <a:pt x="1" y="13"/>
                    </a:cubicBezTo>
                    <a:cubicBezTo>
                      <a:pt x="0" y="12"/>
                      <a:pt x="0" y="10"/>
                      <a:pt x="0" y="8"/>
                    </a:cubicBezTo>
                    <a:cubicBezTo>
                      <a:pt x="0" y="7"/>
                      <a:pt x="0" y="5"/>
                      <a:pt x="1" y="4"/>
                    </a:cubicBezTo>
                    <a:cubicBezTo>
                      <a:pt x="1" y="3"/>
                      <a:pt x="2" y="2"/>
                      <a:pt x="3" y="2"/>
                    </a:cubicBezTo>
                    <a:cubicBezTo>
                      <a:pt x="4" y="1"/>
                      <a:pt x="5" y="1"/>
                      <a:pt x="7" y="0"/>
                    </a:cubicBezTo>
                    <a:cubicBezTo>
                      <a:pt x="8" y="0"/>
                      <a:pt x="9" y="0"/>
                      <a:pt x="11" y="0"/>
                    </a:cubicBezTo>
                    <a:cubicBezTo>
                      <a:pt x="12" y="0"/>
                      <a:pt x="14" y="0"/>
                      <a:pt x="15" y="0"/>
                    </a:cubicBezTo>
                    <a:cubicBezTo>
                      <a:pt x="16" y="0"/>
                      <a:pt x="17" y="0"/>
                      <a:pt x="18" y="1"/>
                    </a:cubicBezTo>
                    <a:cubicBezTo>
                      <a:pt x="18" y="7"/>
                      <a:pt x="18" y="7"/>
                      <a:pt x="18" y="7"/>
                    </a:cubicBezTo>
                    <a:cubicBezTo>
                      <a:pt x="17" y="6"/>
                      <a:pt x="17" y="6"/>
                      <a:pt x="16" y="6"/>
                    </a:cubicBezTo>
                    <a:cubicBezTo>
                      <a:pt x="16" y="6"/>
                      <a:pt x="15" y="5"/>
                      <a:pt x="15" y="5"/>
                    </a:cubicBezTo>
                    <a:cubicBezTo>
                      <a:pt x="14" y="5"/>
                      <a:pt x="13" y="5"/>
                      <a:pt x="13" y="5"/>
                    </a:cubicBezTo>
                    <a:cubicBezTo>
                      <a:pt x="12" y="5"/>
                      <a:pt x="12" y="5"/>
                      <a:pt x="11" y="5"/>
                    </a:cubicBezTo>
                    <a:cubicBezTo>
                      <a:pt x="10" y="5"/>
                      <a:pt x="10" y="5"/>
                      <a:pt x="9" y="5"/>
                    </a:cubicBezTo>
                    <a:cubicBezTo>
                      <a:pt x="9" y="5"/>
                      <a:pt x="8" y="5"/>
                      <a:pt x="8" y="6"/>
                    </a:cubicBezTo>
                    <a:cubicBezTo>
                      <a:pt x="7" y="6"/>
                      <a:pt x="7" y="6"/>
                      <a:pt x="7" y="6"/>
                    </a:cubicBezTo>
                    <a:cubicBezTo>
                      <a:pt x="7" y="7"/>
                      <a:pt x="6" y="7"/>
                      <a:pt x="6" y="8"/>
                    </a:cubicBezTo>
                    <a:cubicBezTo>
                      <a:pt x="6" y="8"/>
                      <a:pt x="7" y="8"/>
                      <a:pt x="7" y="9"/>
                    </a:cubicBezTo>
                    <a:cubicBezTo>
                      <a:pt x="7" y="9"/>
                      <a:pt x="7" y="10"/>
                      <a:pt x="8" y="10"/>
                    </a:cubicBezTo>
                    <a:cubicBezTo>
                      <a:pt x="8" y="10"/>
                      <a:pt x="9" y="11"/>
                      <a:pt x="10" y="11"/>
                    </a:cubicBezTo>
                    <a:cubicBezTo>
                      <a:pt x="10" y="11"/>
                      <a:pt x="11" y="12"/>
                      <a:pt x="12" y="12"/>
                    </a:cubicBezTo>
                    <a:cubicBezTo>
                      <a:pt x="13" y="12"/>
                      <a:pt x="14" y="13"/>
                      <a:pt x="15" y="13"/>
                    </a:cubicBezTo>
                    <a:cubicBezTo>
                      <a:pt x="16" y="14"/>
                      <a:pt x="16" y="14"/>
                      <a:pt x="17" y="15"/>
                    </a:cubicBezTo>
                    <a:cubicBezTo>
                      <a:pt x="18" y="16"/>
                      <a:pt x="18" y="17"/>
                      <a:pt x="19" y="17"/>
                    </a:cubicBezTo>
                    <a:cubicBezTo>
                      <a:pt x="19" y="18"/>
                      <a:pt x="19" y="19"/>
                      <a:pt x="19" y="20"/>
                    </a:cubicBezTo>
                    <a:cubicBezTo>
                      <a:pt x="19" y="22"/>
                      <a:pt x="19" y="23"/>
                      <a:pt x="18" y="24"/>
                    </a:cubicBezTo>
                    <a:cubicBezTo>
                      <a:pt x="18" y="25"/>
                      <a:pt x="17" y="26"/>
                      <a:pt x="16" y="27"/>
                    </a:cubicBezTo>
                    <a:cubicBezTo>
                      <a:pt x="15" y="28"/>
                      <a:pt x="14" y="28"/>
                      <a:pt x="12" y="28"/>
                    </a:cubicBezTo>
                    <a:cubicBezTo>
                      <a:pt x="11" y="29"/>
                      <a:pt x="9" y="29"/>
                      <a:pt x="8" y="29"/>
                    </a:cubicBezTo>
                    <a:cubicBezTo>
                      <a:pt x="6" y="29"/>
                      <a:pt x="5" y="29"/>
                      <a:pt x="4" y="28"/>
                    </a:cubicBezTo>
                    <a:cubicBezTo>
                      <a:pt x="2" y="28"/>
                      <a:pt x="1" y="28"/>
                      <a:pt x="0" y="27"/>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63" name="Freeform 41"/>
              <p:cNvSpPr>
                <a:spLocks noEditPoints="1"/>
              </p:cNvSpPr>
              <p:nvPr/>
            </p:nvSpPr>
            <p:spPr bwMode="auto">
              <a:xfrm>
                <a:off x="2512335" y="3079789"/>
                <a:ext cx="39866" cy="42358"/>
              </a:xfrm>
              <a:custGeom>
                <a:avLst/>
                <a:gdLst>
                  <a:gd name="T0" fmla="*/ 27 w 27"/>
                  <a:gd name="T1" fmla="*/ 28 h 28"/>
                  <a:gd name="T2" fmla="*/ 21 w 27"/>
                  <a:gd name="T3" fmla="*/ 28 h 28"/>
                  <a:gd name="T4" fmla="*/ 19 w 27"/>
                  <a:gd name="T5" fmla="*/ 22 h 28"/>
                  <a:gd name="T6" fmla="*/ 9 w 27"/>
                  <a:gd name="T7" fmla="*/ 22 h 28"/>
                  <a:gd name="T8" fmla="*/ 7 w 27"/>
                  <a:gd name="T9" fmla="*/ 28 h 28"/>
                  <a:gd name="T10" fmla="*/ 0 w 27"/>
                  <a:gd name="T11" fmla="*/ 28 h 28"/>
                  <a:gd name="T12" fmla="*/ 10 w 27"/>
                  <a:gd name="T13" fmla="*/ 0 h 28"/>
                  <a:gd name="T14" fmla="*/ 18 w 27"/>
                  <a:gd name="T15" fmla="*/ 0 h 28"/>
                  <a:gd name="T16" fmla="*/ 27 w 27"/>
                  <a:gd name="T17" fmla="*/ 28 h 28"/>
                  <a:gd name="T18" fmla="*/ 17 w 27"/>
                  <a:gd name="T19" fmla="*/ 17 h 28"/>
                  <a:gd name="T20" fmla="*/ 14 w 27"/>
                  <a:gd name="T21" fmla="*/ 8 h 28"/>
                  <a:gd name="T22" fmla="*/ 14 w 27"/>
                  <a:gd name="T23" fmla="*/ 5 h 28"/>
                  <a:gd name="T24" fmla="*/ 14 w 27"/>
                  <a:gd name="T25" fmla="*/ 5 h 28"/>
                  <a:gd name="T26" fmla="*/ 13 w 27"/>
                  <a:gd name="T27" fmla="*/ 8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2"/>
                      <a:pt x="19" y="22"/>
                      <a:pt x="19" y="22"/>
                    </a:cubicBezTo>
                    <a:cubicBezTo>
                      <a:pt x="9" y="22"/>
                      <a:pt x="9" y="22"/>
                      <a:pt x="9" y="22"/>
                    </a:cubicBezTo>
                    <a:cubicBezTo>
                      <a:pt x="7" y="28"/>
                      <a:pt x="7" y="28"/>
                      <a:pt x="7" y="28"/>
                    </a:cubicBezTo>
                    <a:cubicBezTo>
                      <a:pt x="0" y="28"/>
                      <a:pt x="0" y="28"/>
                      <a:pt x="0" y="28"/>
                    </a:cubicBezTo>
                    <a:cubicBezTo>
                      <a:pt x="10" y="0"/>
                      <a:pt x="10" y="0"/>
                      <a:pt x="10" y="0"/>
                    </a:cubicBezTo>
                    <a:cubicBezTo>
                      <a:pt x="18" y="0"/>
                      <a:pt x="18" y="0"/>
                      <a:pt x="18" y="0"/>
                    </a:cubicBezTo>
                    <a:lnTo>
                      <a:pt x="27" y="28"/>
                    </a:lnTo>
                    <a:close/>
                    <a:moveTo>
                      <a:pt x="17" y="17"/>
                    </a:moveTo>
                    <a:cubicBezTo>
                      <a:pt x="14" y="8"/>
                      <a:pt x="14" y="8"/>
                      <a:pt x="14" y="8"/>
                    </a:cubicBezTo>
                    <a:cubicBezTo>
                      <a:pt x="14" y="7"/>
                      <a:pt x="14" y="6"/>
                      <a:pt x="14" y="5"/>
                    </a:cubicBezTo>
                    <a:cubicBezTo>
                      <a:pt x="14" y="5"/>
                      <a:pt x="14" y="5"/>
                      <a:pt x="14" y="5"/>
                    </a:cubicBezTo>
                    <a:cubicBezTo>
                      <a:pt x="13" y="6"/>
                      <a:pt x="13" y="7"/>
                      <a:pt x="13" y="8"/>
                    </a:cubicBezTo>
                    <a:cubicBezTo>
                      <a:pt x="10" y="17"/>
                      <a:pt x="10" y="17"/>
                      <a:pt x="10" y="17"/>
                    </a:cubicBezTo>
                    <a:lnTo>
                      <a:pt x="17" y="1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64" name="Freeform 42"/>
              <p:cNvSpPr>
                <a:spLocks noEditPoints="1"/>
              </p:cNvSpPr>
              <p:nvPr/>
            </p:nvSpPr>
            <p:spPr bwMode="auto">
              <a:xfrm>
                <a:off x="2558430" y="3079789"/>
                <a:ext cx="31148" cy="42358"/>
              </a:xfrm>
              <a:custGeom>
                <a:avLst/>
                <a:gdLst>
                  <a:gd name="T0" fmla="*/ 6 w 21"/>
                  <a:gd name="T1" fmla="*/ 19 h 28"/>
                  <a:gd name="T2" fmla="*/ 6 w 21"/>
                  <a:gd name="T3" fmla="*/ 28 h 28"/>
                  <a:gd name="T4" fmla="*/ 0 w 21"/>
                  <a:gd name="T5" fmla="*/ 28 h 28"/>
                  <a:gd name="T6" fmla="*/ 0 w 21"/>
                  <a:gd name="T7" fmla="*/ 0 h 28"/>
                  <a:gd name="T8" fmla="*/ 10 w 21"/>
                  <a:gd name="T9" fmla="*/ 0 h 28"/>
                  <a:gd name="T10" fmla="*/ 21 w 21"/>
                  <a:gd name="T11" fmla="*/ 9 h 28"/>
                  <a:gd name="T12" fmla="*/ 17 w 21"/>
                  <a:gd name="T13" fmla="*/ 16 h 28"/>
                  <a:gd name="T14" fmla="*/ 9 w 21"/>
                  <a:gd name="T15" fmla="*/ 19 h 28"/>
                  <a:gd name="T16" fmla="*/ 6 w 21"/>
                  <a:gd name="T17" fmla="*/ 19 h 28"/>
                  <a:gd name="T18" fmla="*/ 6 w 21"/>
                  <a:gd name="T19" fmla="*/ 5 h 28"/>
                  <a:gd name="T20" fmla="*/ 6 w 21"/>
                  <a:gd name="T21" fmla="*/ 14 h 28"/>
                  <a:gd name="T22" fmla="*/ 9 w 21"/>
                  <a:gd name="T23" fmla="*/ 14 h 28"/>
                  <a:gd name="T24" fmla="*/ 14 w 21"/>
                  <a:gd name="T25" fmla="*/ 10 h 28"/>
                  <a:gd name="T26" fmla="*/ 9 w 21"/>
                  <a:gd name="T27" fmla="*/ 5 h 28"/>
                  <a:gd name="T28" fmla="*/ 6 w 21"/>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8">
                    <a:moveTo>
                      <a:pt x="6" y="19"/>
                    </a:moveTo>
                    <a:cubicBezTo>
                      <a:pt x="6" y="28"/>
                      <a:pt x="6" y="28"/>
                      <a:pt x="6" y="28"/>
                    </a:cubicBezTo>
                    <a:cubicBezTo>
                      <a:pt x="0" y="28"/>
                      <a:pt x="0" y="28"/>
                      <a:pt x="0" y="28"/>
                    </a:cubicBezTo>
                    <a:cubicBezTo>
                      <a:pt x="0" y="0"/>
                      <a:pt x="0" y="0"/>
                      <a:pt x="0" y="0"/>
                    </a:cubicBezTo>
                    <a:cubicBezTo>
                      <a:pt x="10" y="0"/>
                      <a:pt x="10" y="0"/>
                      <a:pt x="10" y="0"/>
                    </a:cubicBezTo>
                    <a:cubicBezTo>
                      <a:pt x="17" y="0"/>
                      <a:pt x="21" y="3"/>
                      <a:pt x="21" y="9"/>
                    </a:cubicBezTo>
                    <a:cubicBezTo>
                      <a:pt x="21" y="12"/>
                      <a:pt x="20" y="14"/>
                      <a:pt x="17" y="16"/>
                    </a:cubicBezTo>
                    <a:cubicBezTo>
                      <a:pt x="15" y="18"/>
                      <a:pt x="13" y="19"/>
                      <a:pt x="9" y="19"/>
                    </a:cubicBezTo>
                    <a:lnTo>
                      <a:pt x="6" y="19"/>
                    </a:lnTo>
                    <a:close/>
                    <a:moveTo>
                      <a:pt x="6" y="5"/>
                    </a:moveTo>
                    <a:cubicBezTo>
                      <a:pt x="6" y="14"/>
                      <a:pt x="6" y="14"/>
                      <a:pt x="6" y="14"/>
                    </a:cubicBezTo>
                    <a:cubicBezTo>
                      <a:pt x="9" y="14"/>
                      <a:pt x="9" y="14"/>
                      <a:pt x="9" y="14"/>
                    </a:cubicBezTo>
                    <a:cubicBezTo>
                      <a:pt x="12" y="14"/>
                      <a:pt x="14" y="12"/>
                      <a:pt x="14" y="10"/>
                    </a:cubicBezTo>
                    <a:cubicBezTo>
                      <a:pt x="14" y="7"/>
                      <a:pt x="12" y="5"/>
                      <a:pt x="9" y="5"/>
                    </a:cubicBezTo>
                    <a:lnTo>
                      <a:pt x="6" y="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65" name="Freeform 43"/>
              <p:cNvSpPr>
                <a:spLocks noEditPoints="1"/>
              </p:cNvSpPr>
              <p:nvPr/>
            </p:nvSpPr>
            <p:spPr bwMode="auto">
              <a:xfrm>
                <a:off x="2595804" y="3079789"/>
                <a:ext cx="29901" cy="42358"/>
              </a:xfrm>
              <a:custGeom>
                <a:avLst/>
                <a:gdLst>
                  <a:gd name="T0" fmla="*/ 6 w 20"/>
                  <a:gd name="T1" fmla="*/ 19 h 28"/>
                  <a:gd name="T2" fmla="*/ 6 w 20"/>
                  <a:gd name="T3" fmla="*/ 28 h 28"/>
                  <a:gd name="T4" fmla="*/ 0 w 20"/>
                  <a:gd name="T5" fmla="*/ 28 h 28"/>
                  <a:gd name="T6" fmla="*/ 0 w 20"/>
                  <a:gd name="T7" fmla="*/ 0 h 28"/>
                  <a:gd name="T8" fmla="*/ 10 w 20"/>
                  <a:gd name="T9" fmla="*/ 0 h 28"/>
                  <a:gd name="T10" fmla="*/ 20 w 20"/>
                  <a:gd name="T11" fmla="*/ 9 h 28"/>
                  <a:gd name="T12" fmla="*/ 17 w 20"/>
                  <a:gd name="T13" fmla="*/ 16 h 28"/>
                  <a:gd name="T14" fmla="*/ 9 w 20"/>
                  <a:gd name="T15" fmla="*/ 19 h 28"/>
                  <a:gd name="T16" fmla="*/ 6 w 20"/>
                  <a:gd name="T17" fmla="*/ 19 h 28"/>
                  <a:gd name="T18" fmla="*/ 6 w 20"/>
                  <a:gd name="T19" fmla="*/ 5 h 28"/>
                  <a:gd name="T20" fmla="*/ 6 w 20"/>
                  <a:gd name="T21" fmla="*/ 14 h 28"/>
                  <a:gd name="T22" fmla="*/ 8 w 20"/>
                  <a:gd name="T23" fmla="*/ 14 h 28"/>
                  <a:gd name="T24" fmla="*/ 13 w 20"/>
                  <a:gd name="T25" fmla="*/ 10 h 28"/>
                  <a:gd name="T26" fmla="*/ 8 w 20"/>
                  <a:gd name="T27" fmla="*/ 5 h 28"/>
                  <a:gd name="T28" fmla="*/ 6 w 20"/>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8">
                    <a:moveTo>
                      <a:pt x="6" y="19"/>
                    </a:moveTo>
                    <a:cubicBezTo>
                      <a:pt x="6" y="28"/>
                      <a:pt x="6" y="28"/>
                      <a:pt x="6" y="28"/>
                    </a:cubicBezTo>
                    <a:cubicBezTo>
                      <a:pt x="0" y="28"/>
                      <a:pt x="0" y="28"/>
                      <a:pt x="0" y="28"/>
                    </a:cubicBezTo>
                    <a:cubicBezTo>
                      <a:pt x="0" y="0"/>
                      <a:pt x="0" y="0"/>
                      <a:pt x="0" y="0"/>
                    </a:cubicBezTo>
                    <a:cubicBezTo>
                      <a:pt x="10" y="0"/>
                      <a:pt x="10" y="0"/>
                      <a:pt x="10" y="0"/>
                    </a:cubicBezTo>
                    <a:cubicBezTo>
                      <a:pt x="17" y="0"/>
                      <a:pt x="20" y="3"/>
                      <a:pt x="20" y="9"/>
                    </a:cubicBezTo>
                    <a:cubicBezTo>
                      <a:pt x="20" y="12"/>
                      <a:pt x="19" y="14"/>
                      <a:pt x="17" y="16"/>
                    </a:cubicBezTo>
                    <a:cubicBezTo>
                      <a:pt x="15" y="18"/>
                      <a:pt x="12" y="19"/>
                      <a:pt x="9" y="19"/>
                    </a:cubicBezTo>
                    <a:lnTo>
                      <a:pt x="6" y="19"/>
                    </a:lnTo>
                    <a:close/>
                    <a:moveTo>
                      <a:pt x="6" y="5"/>
                    </a:moveTo>
                    <a:cubicBezTo>
                      <a:pt x="6" y="14"/>
                      <a:pt x="6" y="14"/>
                      <a:pt x="6" y="14"/>
                    </a:cubicBezTo>
                    <a:cubicBezTo>
                      <a:pt x="8" y="14"/>
                      <a:pt x="8" y="14"/>
                      <a:pt x="8" y="14"/>
                    </a:cubicBezTo>
                    <a:cubicBezTo>
                      <a:pt x="12" y="14"/>
                      <a:pt x="13" y="12"/>
                      <a:pt x="13" y="10"/>
                    </a:cubicBezTo>
                    <a:cubicBezTo>
                      <a:pt x="13" y="7"/>
                      <a:pt x="12" y="5"/>
                      <a:pt x="8" y="5"/>
                    </a:cubicBezTo>
                    <a:lnTo>
                      <a:pt x="6" y="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66" name="Rectangle 44"/>
              <p:cNvSpPr>
                <a:spLocks noChangeArrowheads="1"/>
              </p:cNvSpPr>
              <p:nvPr/>
            </p:nvSpPr>
            <p:spPr bwMode="auto">
              <a:xfrm>
                <a:off x="2472467" y="3482189"/>
                <a:ext cx="497085" cy="497082"/>
              </a:xfrm>
              <a:prstGeom prst="rect">
                <a:avLst/>
              </a:prstGeom>
              <a:solidFill>
                <a:schemeClr val="bg2">
                  <a:lumMod val="50000"/>
                </a:schemeClr>
              </a:solidFill>
              <a:ln>
                <a:noFill/>
              </a:ln>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67" name="Freeform 45"/>
              <p:cNvSpPr>
                <a:spLocks noEditPoints="1"/>
              </p:cNvSpPr>
              <p:nvPr/>
            </p:nvSpPr>
            <p:spPr bwMode="auto">
              <a:xfrm>
                <a:off x="2512333" y="3756270"/>
                <a:ext cx="107141" cy="185628"/>
              </a:xfrm>
              <a:custGeom>
                <a:avLst/>
                <a:gdLst>
                  <a:gd name="T0" fmla="*/ 69 w 86"/>
                  <a:gd name="T1" fmla="*/ 13 h 149"/>
                  <a:gd name="T2" fmla="*/ 69 w 86"/>
                  <a:gd name="T3" fmla="*/ 0 h 149"/>
                  <a:gd name="T4" fmla="*/ 60 w 86"/>
                  <a:gd name="T5" fmla="*/ 0 h 149"/>
                  <a:gd name="T6" fmla="*/ 60 w 86"/>
                  <a:gd name="T7" fmla="*/ 13 h 149"/>
                  <a:gd name="T8" fmla="*/ 56 w 86"/>
                  <a:gd name="T9" fmla="*/ 13 h 149"/>
                  <a:gd name="T10" fmla="*/ 56 w 86"/>
                  <a:gd name="T11" fmla="*/ 0 h 149"/>
                  <a:gd name="T12" fmla="*/ 47 w 86"/>
                  <a:gd name="T13" fmla="*/ 0 h 149"/>
                  <a:gd name="T14" fmla="*/ 47 w 86"/>
                  <a:gd name="T15" fmla="*/ 13 h 149"/>
                  <a:gd name="T16" fmla="*/ 0 w 86"/>
                  <a:gd name="T17" fmla="*/ 13 h 149"/>
                  <a:gd name="T18" fmla="*/ 0 w 86"/>
                  <a:gd name="T19" fmla="*/ 16 h 149"/>
                  <a:gd name="T20" fmla="*/ 4 w 86"/>
                  <a:gd name="T21" fmla="*/ 16 h 149"/>
                  <a:gd name="T22" fmla="*/ 4 w 86"/>
                  <a:gd name="T23" fmla="*/ 149 h 149"/>
                  <a:gd name="T24" fmla="*/ 29 w 86"/>
                  <a:gd name="T25" fmla="*/ 149 h 149"/>
                  <a:gd name="T26" fmla="*/ 29 w 86"/>
                  <a:gd name="T27" fmla="*/ 128 h 149"/>
                  <a:gd name="T28" fmla="*/ 39 w 86"/>
                  <a:gd name="T29" fmla="*/ 128 h 149"/>
                  <a:gd name="T30" fmla="*/ 39 w 86"/>
                  <a:gd name="T31" fmla="*/ 149 h 149"/>
                  <a:gd name="T32" fmla="*/ 47 w 86"/>
                  <a:gd name="T33" fmla="*/ 149 h 149"/>
                  <a:gd name="T34" fmla="*/ 47 w 86"/>
                  <a:gd name="T35" fmla="*/ 128 h 149"/>
                  <a:gd name="T36" fmla="*/ 57 w 86"/>
                  <a:gd name="T37" fmla="*/ 128 h 149"/>
                  <a:gd name="T38" fmla="*/ 57 w 86"/>
                  <a:gd name="T39" fmla="*/ 149 h 149"/>
                  <a:gd name="T40" fmla="*/ 82 w 86"/>
                  <a:gd name="T41" fmla="*/ 149 h 149"/>
                  <a:gd name="T42" fmla="*/ 82 w 86"/>
                  <a:gd name="T43" fmla="*/ 16 h 149"/>
                  <a:gd name="T44" fmla="*/ 86 w 86"/>
                  <a:gd name="T45" fmla="*/ 16 h 149"/>
                  <a:gd name="T46" fmla="*/ 86 w 86"/>
                  <a:gd name="T47" fmla="*/ 13 h 149"/>
                  <a:gd name="T48" fmla="*/ 69 w 86"/>
                  <a:gd name="T49" fmla="*/ 13 h 149"/>
                  <a:gd name="T50" fmla="*/ 75 w 86"/>
                  <a:gd name="T51" fmla="*/ 122 h 149"/>
                  <a:gd name="T52" fmla="*/ 11 w 86"/>
                  <a:gd name="T53" fmla="*/ 122 h 149"/>
                  <a:gd name="T54" fmla="*/ 11 w 86"/>
                  <a:gd name="T55" fmla="*/ 112 h 149"/>
                  <a:gd name="T56" fmla="*/ 75 w 86"/>
                  <a:gd name="T57" fmla="*/ 112 h 149"/>
                  <a:gd name="T58" fmla="*/ 75 w 86"/>
                  <a:gd name="T59" fmla="*/ 122 h 149"/>
                  <a:gd name="T60" fmla="*/ 75 w 86"/>
                  <a:gd name="T61" fmla="*/ 105 h 149"/>
                  <a:gd name="T62" fmla="*/ 11 w 86"/>
                  <a:gd name="T63" fmla="*/ 105 h 149"/>
                  <a:gd name="T64" fmla="*/ 11 w 86"/>
                  <a:gd name="T65" fmla="*/ 94 h 149"/>
                  <a:gd name="T66" fmla="*/ 75 w 86"/>
                  <a:gd name="T67" fmla="*/ 94 h 149"/>
                  <a:gd name="T68" fmla="*/ 75 w 86"/>
                  <a:gd name="T69" fmla="*/ 105 h 149"/>
                  <a:gd name="T70" fmla="*/ 75 w 86"/>
                  <a:gd name="T71" fmla="*/ 87 h 149"/>
                  <a:gd name="T72" fmla="*/ 11 w 86"/>
                  <a:gd name="T73" fmla="*/ 87 h 149"/>
                  <a:gd name="T74" fmla="*/ 11 w 86"/>
                  <a:gd name="T75" fmla="*/ 77 h 149"/>
                  <a:gd name="T76" fmla="*/ 75 w 86"/>
                  <a:gd name="T77" fmla="*/ 77 h 149"/>
                  <a:gd name="T78" fmla="*/ 75 w 86"/>
                  <a:gd name="T79" fmla="*/ 87 h 149"/>
                  <a:gd name="T80" fmla="*/ 75 w 86"/>
                  <a:gd name="T81" fmla="*/ 69 h 149"/>
                  <a:gd name="T82" fmla="*/ 11 w 86"/>
                  <a:gd name="T83" fmla="*/ 69 h 149"/>
                  <a:gd name="T84" fmla="*/ 11 w 86"/>
                  <a:gd name="T85" fmla="*/ 59 h 149"/>
                  <a:gd name="T86" fmla="*/ 75 w 86"/>
                  <a:gd name="T87" fmla="*/ 59 h 149"/>
                  <a:gd name="T88" fmla="*/ 75 w 86"/>
                  <a:gd name="T89" fmla="*/ 69 h 149"/>
                  <a:gd name="T90" fmla="*/ 75 w 86"/>
                  <a:gd name="T91" fmla="*/ 52 h 149"/>
                  <a:gd name="T92" fmla="*/ 11 w 86"/>
                  <a:gd name="T93" fmla="*/ 52 h 149"/>
                  <a:gd name="T94" fmla="*/ 11 w 86"/>
                  <a:gd name="T95" fmla="*/ 42 h 149"/>
                  <a:gd name="T96" fmla="*/ 75 w 86"/>
                  <a:gd name="T97" fmla="*/ 42 h 149"/>
                  <a:gd name="T98" fmla="*/ 75 w 86"/>
                  <a:gd name="T99" fmla="*/ 52 h 149"/>
                  <a:gd name="T100" fmla="*/ 75 w 86"/>
                  <a:gd name="T101" fmla="*/ 35 h 149"/>
                  <a:gd name="T102" fmla="*/ 11 w 86"/>
                  <a:gd name="T103" fmla="*/ 35 h 149"/>
                  <a:gd name="T104" fmla="*/ 11 w 86"/>
                  <a:gd name="T105" fmla="*/ 24 h 149"/>
                  <a:gd name="T106" fmla="*/ 75 w 86"/>
                  <a:gd name="T107" fmla="*/ 24 h 149"/>
                  <a:gd name="T108" fmla="*/ 75 w 86"/>
                  <a:gd name="T109" fmla="*/ 3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149">
                    <a:moveTo>
                      <a:pt x="69" y="13"/>
                    </a:moveTo>
                    <a:lnTo>
                      <a:pt x="69" y="0"/>
                    </a:lnTo>
                    <a:lnTo>
                      <a:pt x="60" y="0"/>
                    </a:lnTo>
                    <a:lnTo>
                      <a:pt x="60" y="13"/>
                    </a:lnTo>
                    <a:lnTo>
                      <a:pt x="56" y="13"/>
                    </a:lnTo>
                    <a:lnTo>
                      <a:pt x="56" y="0"/>
                    </a:lnTo>
                    <a:lnTo>
                      <a:pt x="47" y="0"/>
                    </a:lnTo>
                    <a:lnTo>
                      <a:pt x="47" y="13"/>
                    </a:lnTo>
                    <a:lnTo>
                      <a:pt x="0" y="13"/>
                    </a:lnTo>
                    <a:lnTo>
                      <a:pt x="0" y="16"/>
                    </a:lnTo>
                    <a:lnTo>
                      <a:pt x="4" y="16"/>
                    </a:lnTo>
                    <a:lnTo>
                      <a:pt x="4" y="149"/>
                    </a:lnTo>
                    <a:lnTo>
                      <a:pt x="29" y="149"/>
                    </a:lnTo>
                    <a:lnTo>
                      <a:pt x="29" y="128"/>
                    </a:lnTo>
                    <a:lnTo>
                      <a:pt x="39" y="128"/>
                    </a:lnTo>
                    <a:lnTo>
                      <a:pt x="39" y="149"/>
                    </a:lnTo>
                    <a:lnTo>
                      <a:pt x="47" y="149"/>
                    </a:lnTo>
                    <a:lnTo>
                      <a:pt x="47" y="128"/>
                    </a:lnTo>
                    <a:lnTo>
                      <a:pt x="57" y="128"/>
                    </a:lnTo>
                    <a:lnTo>
                      <a:pt x="57" y="149"/>
                    </a:lnTo>
                    <a:lnTo>
                      <a:pt x="82" y="149"/>
                    </a:lnTo>
                    <a:lnTo>
                      <a:pt x="82" y="16"/>
                    </a:lnTo>
                    <a:lnTo>
                      <a:pt x="86" y="16"/>
                    </a:lnTo>
                    <a:lnTo>
                      <a:pt x="86" y="13"/>
                    </a:lnTo>
                    <a:lnTo>
                      <a:pt x="69" y="13"/>
                    </a:lnTo>
                    <a:close/>
                    <a:moveTo>
                      <a:pt x="75" y="122"/>
                    </a:moveTo>
                    <a:lnTo>
                      <a:pt x="11" y="122"/>
                    </a:lnTo>
                    <a:lnTo>
                      <a:pt x="11" y="112"/>
                    </a:lnTo>
                    <a:lnTo>
                      <a:pt x="75" y="112"/>
                    </a:lnTo>
                    <a:lnTo>
                      <a:pt x="75" y="122"/>
                    </a:lnTo>
                    <a:close/>
                    <a:moveTo>
                      <a:pt x="75" y="105"/>
                    </a:moveTo>
                    <a:lnTo>
                      <a:pt x="11" y="105"/>
                    </a:lnTo>
                    <a:lnTo>
                      <a:pt x="11" y="94"/>
                    </a:lnTo>
                    <a:lnTo>
                      <a:pt x="75" y="94"/>
                    </a:lnTo>
                    <a:lnTo>
                      <a:pt x="75" y="105"/>
                    </a:lnTo>
                    <a:close/>
                    <a:moveTo>
                      <a:pt x="75" y="87"/>
                    </a:moveTo>
                    <a:lnTo>
                      <a:pt x="11" y="87"/>
                    </a:lnTo>
                    <a:lnTo>
                      <a:pt x="11" y="77"/>
                    </a:lnTo>
                    <a:lnTo>
                      <a:pt x="75" y="77"/>
                    </a:lnTo>
                    <a:lnTo>
                      <a:pt x="75" y="87"/>
                    </a:lnTo>
                    <a:close/>
                    <a:moveTo>
                      <a:pt x="75" y="69"/>
                    </a:moveTo>
                    <a:lnTo>
                      <a:pt x="11" y="69"/>
                    </a:lnTo>
                    <a:lnTo>
                      <a:pt x="11" y="59"/>
                    </a:lnTo>
                    <a:lnTo>
                      <a:pt x="75" y="59"/>
                    </a:lnTo>
                    <a:lnTo>
                      <a:pt x="75" y="69"/>
                    </a:lnTo>
                    <a:close/>
                    <a:moveTo>
                      <a:pt x="75" y="52"/>
                    </a:moveTo>
                    <a:lnTo>
                      <a:pt x="11" y="52"/>
                    </a:lnTo>
                    <a:lnTo>
                      <a:pt x="11" y="42"/>
                    </a:lnTo>
                    <a:lnTo>
                      <a:pt x="75" y="42"/>
                    </a:lnTo>
                    <a:lnTo>
                      <a:pt x="75" y="52"/>
                    </a:lnTo>
                    <a:close/>
                    <a:moveTo>
                      <a:pt x="75" y="35"/>
                    </a:moveTo>
                    <a:lnTo>
                      <a:pt x="11" y="35"/>
                    </a:lnTo>
                    <a:lnTo>
                      <a:pt x="11" y="24"/>
                    </a:lnTo>
                    <a:lnTo>
                      <a:pt x="75" y="24"/>
                    </a:lnTo>
                    <a:lnTo>
                      <a:pt x="75" y="3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68" name="Freeform 46"/>
              <p:cNvSpPr>
                <a:spLocks noEditPoints="1"/>
              </p:cNvSpPr>
              <p:nvPr/>
            </p:nvSpPr>
            <p:spPr bwMode="auto">
              <a:xfrm>
                <a:off x="2517317" y="3527039"/>
                <a:ext cx="31148" cy="41113"/>
              </a:xfrm>
              <a:custGeom>
                <a:avLst/>
                <a:gdLst>
                  <a:gd name="T0" fmla="*/ 0 w 21"/>
                  <a:gd name="T1" fmla="*/ 28 h 28"/>
                  <a:gd name="T2" fmla="*/ 0 w 21"/>
                  <a:gd name="T3" fmla="*/ 0 h 28"/>
                  <a:gd name="T4" fmla="*/ 10 w 21"/>
                  <a:gd name="T5" fmla="*/ 0 h 28"/>
                  <a:gd name="T6" fmla="*/ 17 w 21"/>
                  <a:gd name="T7" fmla="*/ 1 h 28"/>
                  <a:gd name="T8" fmla="*/ 20 w 21"/>
                  <a:gd name="T9" fmla="*/ 6 h 28"/>
                  <a:gd name="T10" fmla="*/ 18 w 21"/>
                  <a:gd name="T11" fmla="*/ 10 h 28"/>
                  <a:gd name="T12" fmla="*/ 14 w 21"/>
                  <a:gd name="T13" fmla="*/ 13 h 28"/>
                  <a:gd name="T14" fmla="*/ 14 w 21"/>
                  <a:gd name="T15" fmla="*/ 13 h 28"/>
                  <a:gd name="T16" fmla="*/ 19 w 21"/>
                  <a:gd name="T17" fmla="*/ 15 h 28"/>
                  <a:gd name="T18" fmla="*/ 21 w 21"/>
                  <a:gd name="T19" fmla="*/ 19 h 28"/>
                  <a:gd name="T20" fmla="*/ 18 w 21"/>
                  <a:gd name="T21" fmla="*/ 26 h 28"/>
                  <a:gd name="T22" fmla="*/ 11 w 21"/>
                  <a:gd name="T23" fmla="*/ 28 h 28"/>
                  <a:gd name="T24" fmla="*/ 0 w 21"/>
                  <a:gd name="T25" fmla="*/ 28 h 28"/>
                  <a:gd name="T26" fmla="*/ 6 w 21"/>
                  <a:gd name="T27" fmla="*/ 4 h 28"/>
                  <a:gd name="T28" fmla="*/ 6 w 21"/>
                  <a:gd name="T29" fmla="*/ 11 h 28"/>
                  <a:gd name="T30" fmla="*/ 9 w 21"/>
                  <a:gd name="T31" fmla="*/ 11 h 28"/>
                  <a:gd name="T32" fmla="*/ 12 w 21"/>
                  <a:gd name="T33" fmla="*/ 10 h 28"/>
                  <a:gd name="T34" fmla="*/ 13 w 21"/>
                  <a:gd name="T35" fmla="*/ 7 h 28"/>
                  <a:gd name="T36" fmla="*/ 9 w 21"/>
                  <a:gd name="T37" fmla="*/ 4 h 28"/>
                  <a:gd name="T38" fmla="*/ 6 w 21"/>
                  <a:gd name="T39" fmla="*/ 4 h 28"/>
                  <a:gd name="T40" fmla="*/ 6 w 21"/>
                  <a:gd name="T41" fmla="*/ 16 h 28"/>
                  <a:gd name="T42" fmla="*/ 6 w 21"/>
                  <a:gd name="T43" fmla="*/ 23 h 28"/>
                  <a:gd name="T44" fmla="*/ 10 w 21"/>
                  <a:gd name="T45" fmla="*/ 23 h 28"/>
                  <a:gd name="T46" fmla="*/ 13 w 21"/>
                  <a:gd name="T47" fmla="*/ 22 h 28"/>
                  <a:gd name="T48" fmla="*/ 14 w 21"/>
                  <a:gd name="T49" fmla="*/ 19 h 28"/>
                  <a:gd name="T50" fmla="*/ 13 w 21"/>
                  <a:gd name="T51" fmla="*/ 17 h 28"/>
                  <a:gd name="T52" fmla="*/ 10 w 21"/>
                  <a:gd name="T53" fmla="*/ 16 h 28"/>
                  <a:gd name="T54" fmla="*/ 6 w 21"/>
                  <a:gd name="T55"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8">
                    <a:moveTo>
                      <a:pt x="0" y="28"/>
                    </a:moveTo>
                    <a:cubicBezTo>
                      <a:pt x="0" y="0"/>
                      <a:pt x="0" y="0"/>
                      <a:pt x="0" y="0"/>
                    </a:cubicBezTo>
                    <a:cubicBezTo>
                      <a:pt x="10" y="0"/>
                      <a:pt x="10" y="0"/>
                      <a:pt x="10" y="0"/>
                    </a:cubicBezTo>
                    <a:cubicBezTo>
                      <a:pt x="13" y="0"/>
                      <a:pt x="16" y="0"/>
                      <a:pt x="17" y="1"/>
                    </a:cubicBezTo>
                    <a:cubicBezTo>
                      <a:pt x="19" y="3"/>
                      <a:pt x="20" y="4"/>
                      <a:pt x="20" y="6"/>
                    </a:cubicBezTo>
                    <a:cubicBezTo>
                      <a:pt x="20" y="8"/>
                      <a:pt x="19" y="9"/>
                      <a:pt x="18" y="10"/>
                    </a:cubicBezTo>
                    <a:cubicBezTo>
                      <a:pt x="17" y="11"/>
                      <a:pt x="16" y="12"/>
                      <a:pt x="14" y="13"/>
                    </a:cubicBezTo>
                    <a:cubicBezTo>
                      <a:pt x="14" y="13"/>
                      <a:pt x="14" y="13"/>
                      <a:pt x="14" y="13"/>
                    </a:cubicBezTo>
                    <a:cubicBezTo>
                      <a:pt x="16" y="13"/>
                      <a:pt x="18" y="14"/>
                      <a:pt x="19" y="15"/>
                    </a:cubicBezTo>
                    <a:cubicBezTo>
                      <a:pt x="20" y="16"/>
                      <a:pt x="21" y="18"/>
                      <a:pt x="21" y="19"/>
                    </a:cubicBezTo>
                    <a:cubicBezTo>
                      <a:pt x="21" y="22"/>
                      <a:pt x="20" y="24"/>
                      <a:pt x="18" y="26"/>
                    </a:cubicBezTo>
                    <a:cubicBezTo>
                      <a:pt x="16" y="27"/>
                      <a:pt x="14" y="28"/>
                      <a:pt x="11" y="28"/>
                    </a:cubicBezTo>
                    <a:lnTo>
                      <a:pt x="0" y="28"/>
                    </a:lnTo>
                    <a:close/>
                    <a:moveTo>
                      <a:pt x="6" y="4"/>
                    </a:moveTo>
                    <a:cubicBezTo>
                      <a:pt x="6" y="11"/>
                      <a:pt x="6" y="11"/>
                      <a:pt x="6" y="11"/>
                    </a:cubicBezTo>
                    <a:cubicBezTo>
                      <a:pt x="9" y="11"/>
                      <a:pt x="9" y="11"/>
                      <a:pt x="9" y="11"/>
                    </a:cubicBezTo>
                    <a:cubicBezTo>
                      <a:pt x="10" y="11"/>
                      <a:pt x="11" y="11"/>
                      <a:pt x="12" y="10"/>
                    </a:cubicBezTo>
                    <a:cubicBezTo>
                      <a:pt x="13" y="9"/>
                      <a:pt x="13" y="9"/>
                      <a:pt x="13" y="7"/>
                    </a:cubicBezTo>
                    <a:cubicBezTo>
                      <a:pt x="13" y="5"/>
                      <a:pt x="12" y="4"/>
                      <a:pt x="9" y="4"/>
                    </a:cubicBezTo>
                    <a:lnTo>
                      <a:pt x="6" y="4"/>
                    </a:lnTo>
                    <a:close/>
                    <a:moveTo>
                      <a:pt x="6" y="16"/>
                    </a:moveTo>
                    <a:cubicBezTo>
                      <a:pt x="6" y="23"/>
                      <a:pt x="6" y="23"/>
                      <a:pt x="6" y="23"/>
                    </a:cubicBezTo>
                    <a:cubicBezTo>
                      <a:pt x="10" y="23"/>
                      <a:pt x="10" y="23"/>
                      <a:pt x="10" y="23"/>
                    </a:cubicBezTo>
                    <a:cubicBezTo>
                      <a:pt x="11" y="23"/>
                      <a:pt x="12" y="23"/>
                      <a:pt x="13" y="22"/>
                    </a:cubicBezTo>
                    <a:cubicBezTo>
                      <a:pt x="14" y="21"/>
                      <a:pt x="14" y="21"/>
                      <a:pt x="14" y="19"/>
                    </a:cubicBezTo>
                    <a:cubicBezTo>
                      <a:pt x="14" y="18"/>
                      <a:pt x="14" y="17"/>
                      <a:pt x="13" y="17"/>
                    </a:cubicBezTo>
                    <a:cubicBezTo>
                      <a:pt x="12" y="16"/>
                      <a:pt x="11" y="16"/>
                      <a:pt x="10" y="16"/>
                    </a:cubicBezTo>
                    <a:lnTo>
                      <a:pt x="6" y="1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69" name="Freeform 47"/>
              <p:cNvSpPr>
                <a:spLocks/>
              </p:cNvSpPr>
              <p:nvPr/>
            </p:nvSpPr>
            <p:spPr bwMode="auto">
              <a:xfrm>
                <a:off x="2554691" y="3527039"/>
                <a:ext cx="33637" cy="41113"/>
              </a:xfrm>
              <a:custGeom>
                <a:avLst/>
                <a:gdLst>
                  <a:gd name="T0" fmla="*/ 23 w 23"/>
                  <a:gd name="T1" fmla="*/ 16 h 28"/>
                  <a:gd name="T2" fmla="*/ 12 w 23"/>
                  <a:gd name="T3" fmla="*/ 28 h 28"/>
                  <a:gd name="T4" fmla="*/ 0 w 23"/>
                  <a:gd name="T5" fmla="*/ 16 h 28"/>
                  <a:gd name="T6" fmla="*/ 0 w 23"/>
                  <a:gd name="T7" fmla="*/ 0 h 28"/>
                  <a:gd name="T8" fmla="*/ 7 w 23"/>
                  <a:gd name="T9" fmla="*/ 0 h 28"/>
                  <a:gd name="T10" fmla="*/ 7 w 23"/>
                  <a:gd name="T11" fmla="*/ 16 h 28"/>
                  <a:gd name="T12" fmla="*/ 12 w 23"/>
                  <a:gd name="T13" fmla="*/ 23 h 28"/>
                  <a:gd name="T14" fmla="*/ 17 w 23"/>
                  <a:gd name="T15" fmla="*/ 16 h 28"/>
                  <a:gd name="T16" fmla="*/ 17 w 23"/>
                  <a:gd name="T17" fmla="*/ 0 h 28"/>
                  <a:gd name="T18" fmla="*/ 23 w 23"/>
                  <a:gd name="T19" fmla="*/ 0 h 28"/>
                  <a:gd name="T20" fmla="*/ 23 w 23"/>
                  <a:gd name="T21"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8">
                    <a:moveTo>
                      <a:pt x="23" y="16"/>
                    </a:moveTo>
                    <a:cubicBezTo>
                      <a:pt x="23" y="24"/>
                      <a:pt x="19" y="28"/>
                      <a:pt x="12" y="28"/>
                    </a:cubicBezTo>
                    <a:cubicBezTo>
                      <a:pt x="4" y="28"/>
                      <a:pt x="0" y="24"/>
                      <a:pt x="0" y="16"/>
                    </a:cubicBezTo>
                    <a:cubicBezTo>
                      <a:pt x="0" y="0"/>
                      <a:pt x="0" y="0"/>
                      <a:pt x="0" y="0"/>
                    </a:cubicBezTo>
                    <a:cubicBezTo>
                      <a:pt x="7" y="0"/>
                      <a:pt x="7" y="0"/>
                      <a:pt x="7" y="0"/>
                    </a:cubicBezTo>
                    <a:cubicBezTo>
                      <a:pt x="7" y="16"/>
                      <a:pt x="7" y="16"/>
                      <a:pt x="7" y="16"/>
                    </a:cubicBezTo>
                    <a:cubicBezTo>
                      <a:pt x="7" y="21"/>
                      <a:pt x="8" y="23"/>
                      <a:pt x="12" y="23"/>
                    </a:cubicBezTo>
                    <a:cubicBezTo>
                      <a:pt x="15" y="23"/>
                      <a:pt x="17" y="21"/>
                      <a:pt x="17" y="16"/>
                    </a:cubicBezTo>
                    <a:cubicBezTo>
                      <a:pt x="17" y="0"/>
                      <a:pt x="17" y="0"/>
                      <a:pt x="17" y="0"/>
                    </a:cubicBezTo>
                    <a:cubicBezTo>
                      <a:pt x="23" y="0"/>
                      <a:pt x="23" y="0"/>
                      <a:pt x="23" y="0"/>
                    </a:cubicBezTo>
                    <a:lnTo>
                      <a:pt x="23" y="1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70" name="Freeform 48"/>
              <p:cNvSpPr>
                <a:spLocks/>
              </p:cNvSpPr>
              <p:nvPr/>
            </p:nvSpPr>
            <p:spPr bwMode="auto">
              <a:xfrm>
                <a:off x="2595804" y="3525790"/>
                <a:ext cx="27409" cy="42358"/>
              </a:xfrm>
              <a:custGeom>
                <a:avLst/>
                <a:gdLst>
                  <a:gd name="T0" fmla="*/ 0 w 19"/>
                  <a:gd name="T1" fmla="*/ 28 h 29"/>
                  <a:gd name="T2" fmla="*/ 0 w 19"/>
                  <a:gd name="T3" fmla="*/ 21 h 29"/>
                  <a:gd name="T4" fmla="*/ 4 w 19"/>
                  <a:gd name="T5" fmla="*/ 24 h 29"/>
                  <a:gd name="T6" fmla="*/ 8 w 19"/>
                  <a:gd name="T7" fmla="*/ 24 h 29"/>
                  <a:gd name="T8" fmla="*/ 10 w 19"/>
                  <a:gd name="T9" fmla="*/ 24 h 29"/>
                  <a:gd name="T10" fmla="*/ 12 w 19"/>
                  <a:gd name="T11" fmla="*/ 24 h 29"/>
                  <a:gd name="T12" fmla="*/ 12 w 19"/>
                  <a:gd name="T13" fmla="*/ 23 h 29"/>
                  <a:gd name="T14" fmla="*/ 13 w 19"/>
                  <a:gd name="T15" fmla="*/ 21 h 29"/>
                  <a:gd name="T16" fmla="*/ 12 w 19"/>
                  <a:gd name="T17" fmla="*/ 20 h 29"/>
                  <a:gd name="T18" fmla="*/ 11 w 19"/>
                  <a:gd name="T19" fmla="*/ 19 h 29"/>
                  <a:gd name="T20" fmla="*/ 9 w 19"/>
                  <a:gd name="T21" fmla="*/ 18 h 29"/>
                  <a:gd name="T22" fmla="*/ 7 w 19"/>
                  <a:gd name="T23" fmla="*/ 17 h 29"/>
                  <a:gd name="T24" fmla="*/ 2 w 19"/>
                  <a:gd name="T25" fmla="*/ 13 h 29"/>
                  <a:gd name="T26" fmla="*/ 0 w 19"/>
                  <a:gd name="T27" fmla="*/ 9 h 29"/>
                  <a:gd name="T28" fmla="*/ 1 w 19"/>
                  <a:gd name="T29" fmla="*/ 5 h 29"/>
                  <a:gd name="T30" fmla="*/ 3 w 19"/>
                  <a:gd name="T31" fmla="*/ 2 h 29"/>
                  <a:gd name="T32" fmla="*/ 7 w 19"/>
                  <a:gd name="T33" fmla="*/ 1 h 29"/>
                  <a:gd name="T34" fmla="*/ 11 w 19"/>
                  <a:gd name="T35" fmla="*/ 0 h 29"/>
                  <a:gd name="T36" fmla="*/ 15 w 19"/>
                  <a:gd name="T37" fmla="*/ 1 h 29"/>
                  <a:gd name="T38" fmla="*/ 18 w 19"/>
                  <a:gd name="T39" fmla="*/ 1 h 29"/>
                  <a:gd name="T40" fmla="*/ 18 w 19"/>
                  <a:gd name="T41" fmla="*/ 7 h 29"/>
                  <a:gd name="T42" fmla="*/ 17 w 19"/>
                  <a:gd name="T43" fmla="*/ 6 h 29"/>
                  <a:gd name="T44" fmla="*/ 15 w 19"/>
                  <a:gd name="T45" fmla="*/ 6 h 29"/>
                  <a:gd name="T46" fmla="*/ 13 w 19"/>
                  <a:gd name="T47" fmla="*/ 5 h 29"/>
                  <a:gd name="T48" fmla="*/ 11 w 19"/>
                  <a:gd name="T49" fmla="*/ 5 h 29"/>
                  <a:gd name="T50" fmla="*/ 10 w 19"/>
                  <a:gd name="T51" fmla="*/ 5 h 29"/>
                  <a:gd name="T52" fmla="*/ 8 w 19"/>
                  <a:gd name="T53" fmla="*/ 6 h 29"/>
                  <a:gd name="T54" fmla="*/ 7 w 19"/>
                  <a:gd name="T55" fmla="*/ 7 h 29"/>
                  <a:gd name="T56" fmla="*/ 7 w 19"/>
                  <a:gd name="T57" fmla="*/ 8 h 29"/>
                  <a:gd name="T58" fmla="*/ 7 w 19"/>
                  <a:gd name="T59" fmla="*/ 9 h 29"/>
                  <a:gd name="T60" fmla="*/ 8 w 19"/>
                  <a:gd name="T61" fmla="*/ 10 h 29"/>
                  <a:gd name="T62" fmla="*/ 10 w 19"/>
                  <a:gd name="T63" fmla="*/ 11 h 29"/>
                  <a:gd name="T64" fmla="*/ 12 w 19"/>
                  <a:gd name="T65" fmla="*/ 12 h 29"/>
                  <a:gd name="T66" fmla="*/ 15 w 19"/>
                  <a:gd name="T67" fmla="*/ 14 h 29"/>
                  <a:gd name="T68" fmla="*/ 17 w 19"/>
                  <a:gd name="T69" fmla="*/ 16 h 29"/>
                  <a:gd name="T70" fmla="*/ 19 w 19"/>
                  <a:gd name="T71" fmla="*/ 18 h 29"/>
                  <a:gd name="T72" fmla="*/ 19 w 19"/>
                  <a:gd name="T73" fmla="*/ 21 h 29"/>
                  <a:gd name="T74" fmla="*/ 18 w 19"/>
                  <a:gd name="T75" fmla="*/ 25 h 29"/>
                  <a:gd name="T76" fmla="*/ 16 w 19"/>
                  <a:gd name="T77" fmla="*/ 27 h 29"/>
                  <a:gd name="T78" fmla="*/ 13 w 19"/>
                  <a:gd name="T79" fmla="*/ 29 h 29"/>
                  <a:gd name="T80" fmla="*/ 8 w 19"/>
                  <a:gd name="T81" fmla="*/ 29 h 29"/>
                  <a:gd name="T82" fmla="*/ 4 w 19"/>
                  <a:gd name="T83" fmla="*/ 29 h 29"/>
                  <a:gd name="T84" fmla="*/ 0 w 19"/>
                  <a:gd name="T85"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8"/>
                    </a:moveTo>
                    <a:cubicBezTo>
                      <a:pt x="0" y="21"/>
                      <a:pt x="0" y="21"/>
                      <a:pt x="0" y="21"/>
                    </a:cubicBezTo>
                    <a:cubicBezTo>
                      <a:pt x="1" y="22"/>
                      <a:pt x="3" y="23"/>
                      <a:pt x="4" y="24"/>
                    </a:cubicBezTo>
                    <a:cubicBezTo>
                      <a:pt x="5" y="24"/>
                      <a:pt x="7" y="24"/>
                      <a:pt x="8" y="24"/>
                    </a:cubicBezTo>
                    <a:cubicBezTo>
                      <a:pt x="9" y="24"/>
                      <a:pt x="9" y="24"/>
                      <a:pt x="10" y="24"/>
                    </a:cubicBezTo>
                    <a:cubicBezTo>
                      <a:pt x="11" y="24"/>
                      <a:pt x="11" y="24"/>
                      <a:pt x="12" y="24"/>
                    </a:cubicBezTo>
                    <a:cubicBezTo>
                      <a:pt x="12" y="23"/>
                      <a:pt x="12" y="23"/>
                      <a:pt x="12" y="23"/>
                    </a:cubicBezTo>
                    <a:cubicBezTo>
                      <a:pt x="13" y="22"/>
                      <a:pt x="13" y="22"/>
                      <a:pt x="13" y="21"/>
                    </a:cubicBezTo>
                    <a:cubicBezTo>
                      <a:pt x="13" y="21"/>
                      <a:pt x="13" y="20"/>
                      <a:pt x="12" y="20"/>
                    </a:cubicBezTo>
                    <a:cubicBezTo>
                      <a:pt x="12" y="20"/>
                      <a:pt x="11" y="19"/>
                      <a:pt x="11" y="19"/>
                    </a:cubicBezTo>
                    <a:cubicBezTo>
                      <a:pt x="10" y="18"/>
                      <a:pt x="10" y="18"/>
                      <a:pt x="9" y="18"/>
                    </a:cubicBezTo>
                    <a:cubicBezTo>
                      <a:pt x="8" y="17"/>
                      <a:pt x="7" y="17"/>
                      <a:pt x="7" y="17"/>
                    </a:cubicBezTo>
                    <a:cubicBezTo>
                      <a:pt x="4" y="16"/>
                      <a:pt x="3" y="15"/>
                      <a:pt x="2" y="13"/>
                    </a:cubicBezTo>
                    <a:cubicBezTo>
                      <a:pt x="1" y="12"/>
                      <a:pt x="0" y="10"/>
                      <a:pt x="0" y="9"/>
                    </a:cubicBezTo>
                    <a:cubicBezTo>
                      <a:pt x="0" y="7"/>
                      <a:pt x="0" y="6"/>
                      <a:pt x="1" y="5"/>
                    </a:cubicBezTo>
                    <a:cubicBezTo>
                      <a:pt x="2" y="4"/>
                      <a:pt x="2" y="3"/>
                      <a:pt x="3" y="2"/>
                    </a:cubicBezTo>
                    <a:cubicBezTo>
                      <a:pt x="4" y="2"/>
                      <a:pt x="6" y="1"/>
                      <a:pt x="7" y="1"/>
                    </a:cubicBezTo>
                    <a:cubicBezTo>
                      <a:pt x="8" y="0"/>
                      <a:pt x="10" y="0"/>
                      <a:pt x="11" y="0"/>
                    </a:cubicBezTo>
                    <a:cubicBezTo>
                      <a:pt x="13" y="0"/>
                      <a:pt x="14" y="0"/>
                      <a:pt x="15" y="1"/>
                    </a:cubicBezTo>
                    <a:cubicBezTo>
                      <a:pt x="16" y="1"/>
                      <a:pt x="17" y="1"/>
                      <a:pt x="18" y="1"/>
                    </a:cubicBezTo>
                    <a:cubicBezTo>
                      <a:pt x="18" y="7"/>
                      <a:pt x="18" y="7"/>
                      <a:pt x="18" y="7"/>
                    </a:cubicBezTo>
                    <a:cubicBezTo>
                      <a:pt x="18" y="7"/>
                      <a:pt x="17" y="7"/>
                      <a:pt x="17" y="6"/>
                    </a:cubicBezTo>
                    <a:cubicBezTo>
                      <a:pt x="16" y="6"/>
                      <a:pt x="15" y="6"/>
                      <a:pt x="15" y="6"/>
                    </a:cubicBezTo>
                    <a:cubicBezTo>
                      <a:pt x="14" y="6"/>
                      <a:pt x="14" y="5"/>
                      <a:pt x="13" y="5"/>
                    </a:cubicBezTo>
                    <a:cubicBezTo>
                      <a:pt x="13" y="5"/>
                      <a:pt x="12" y="5"/>
                      <a:pt x="11" y="5"/>
                    </a:cubicBezTo>
                    <a:cubicBezTo>
                      <a:pt x="11" y="5"/>
                      <a:pt x="10" y="5"/>
                      <a:pt x="10" y="5"/>
                    </a:cubicBezTo>
                    <a:cubicBezTo>
                      <a:pt x="9" y="6"/>
                      <a:pt x="8" y="6"/>
                      <a:pt x="8" y="6"/>
                    </a:cubicBezTo>
                    <a:cubicBezTo>
                      <a:pt x="8" y="6"/>
                      <a:pt x="7" y="7"/>
                      <a:pt x="7" y="7"/>
                    </a:cubicBezTo>
                    <a:cubicBezTo>
                      <a:pt x="7" y="7"/>
                      <a:pt x="7" y="8"/>
                      <a:pt x="7" y="8"/>
                    </a:cubicBezTo>
                    <a:cubicBezTo>
                      <a:pt x="7" y="9"/>
                      <a:pt x="7" y="9"/>
                      <a:pt x="7" y="9"/>
                    </a:cubicBezTo>
                    <a:cubicBezTo>
                      <a:pt x="7" y="10"/>
                      <a:pt x="8" y="10"/>
                      <a:pt x="8" y="10"/>
                    </a:cubicBezTo>
                    <a:cubicBezTo>
                      <a:pt x="9" y="11"/>
                      <a:pt x="9" y="11"/>
                      <a:pt x="10" y="11"/>
                    </a:cubicBezTo>
                    <a:cubicBezTo>
                      <a:pt x="11" y="12"/>
                      <a:pt x="11" y="12"/>
                      <a:pt x="12" y="12"/>
                    </a:cubicBezTo>
                    <a:cubicBezTo>
                      <a:pt x="13" y="13"/>
                      <a:pt x="14" y="13"/>
                      <a:pt x="15" y="14"/>
                    </a:cubicBezTo>
                    <a:cubicBezTo>
                      <a:pt x="16" y="14"/>
                      <a:pt x="17" y="15"/>
                      <a:pt x="17" y="16"/>
                    </a:cubicBezTo>
                    <a:cubicBezTo>
                      <a:pt x="18" y="16"/>
                      <a:pt x="19" y="17"/>
                      <a:pt x="19" y="18"/>
                    </a:cubicBezTo>
                    <a:cubicBezTo>
                      <a:pt x="19" y="19"/>
                      <a:pt x="19" y="20"/>
                      <a:pt x="19" y="21"/>
                    </a:cubicBezTo>
                    <a:cubicBezTo>
                      <a:pt x="19" y="22"/>
                      <a:pt x="19" y="24"/>
                      <a:pt x="18" y="25"/>
                    </a:cubicBezTo>
                    <a:cubicBezTo>
                      <a:pt x="18" y="26"/>
                      <a:pt x="17" y="27"/>
                      <a:pt x="16" y="27"/>
                    </a:cubicBezTo>
                    <a:cubicBezTo>
                      <a:pt x="15" y="28"/>
                      <a:pt x="14" y="29"/>
                      <a:pt x="13" y="29"/>
                    </a:cubicBezTo>
                    <a:cubicBezTo>
                      <a:pt x="11" y="29"/>
                      <a:pt x="10" y="29"/>
                      <a:pt x="8" y="29"/>
                    </a:cubicBezTo>
                    <a:cubicBezTo>
                      <a:pt x="7" y="29"/>
                      <a:pt x="5" y="29"/>
                      <a:pt x="4" y="29"/>
                    </a:cubicBezTo>
                    <a:cubicBezTo>
                      <a:pt x="2" y="29"/>
                      <a:pt x="1" y="28"/>
                      <a:pt x="0"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71" name="Rectangle 49"/>
              <p:cNvSpPr>
                <a:spLocks noChangeArrowheads="1"/>
              </p:cNvSpPr>
              <p:nvPr/>
            </p:nvSpPr>
            <p:spPr bwMode="auto">
              <a:xfrm>
                <a:off x="2630686" y="3527039"/>
                <a:ext cx="8721" cy="411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72" name="Freeform 50"/>
              <p:cNvSpPr>
                <a:spLocks/>
              </p:cNvSpPr>
              <p:nvPr/>
            </p:nvSpPr>
            <p:spPr bwMode="auto">
              <a:xfrm>
                <a:off x="2650622" y="3527039"/>
                <a:ext cx="36129" cy="41113"/>
              </a:xfrm>
              <a:custGeom>
                <a:avLst/>
                <a:gdLst>
                  <a:gd name="T0" fmla="*/ 25 w 25"/>
                  <a:gd name="T1" fmla="*/ 28 h 28"/>
                  <a:gd name="T2" fmla="*/ 19 w 25"/>
                  <a:gd name="T3" fmla="*/ 28 h 28"/>
                  <a:gd name="T4" fmla="*/ 7 w 25"/>
                  <a:gd name="T5" fmla="*/ 10 h 28"/>
                  <a:gd name="T6" fmla="*/ 6 w 25"/>
                  <a:gd name="T7" fmla="*/ 8 h 28"/>
                  <a:gd name="T8" fmla="*/ 6 w 25"/>
                  <a:gd name="T9" fmla="*/ 8 h 28"/>
                  <a:gd name="T10" fmla="*/ 6 w 25"/>
                  <a:gd name="T11" fmla="*/ 12 h 28"/>
                  <a:gd name="T12" fmla="*/ 6 w 25"/>
                  <a:gd name="T13" fmla="*/ 28 h 28"/>
                  <a:gd name="T14" fmla="*/ 0 w 25"/>
                  <a:gd name="T15" fmla="*/ 28 h 28"/>
                  <a:gd name="T16" fmla="*/ 0 w 25"/>
                  <a:gd name="T17" fmla="*/ 0 h 28"/>
                  <a:gd name="T18" fmla="*/ 7 w 25"/>
                  <a:gd name="T19" fmla="*/ 0 h 28"/>
                  <a:gd name="T20" fmla="*/ 18 w 25"/>
                  <a:gd name="T21" fmla="*/ 17 h 28"/>
                  <a:gd name="T22" fmla="*/ 19 w 25"/>
                  <a:gd name="T23" fmla="*/ 19 h 28"/>
                  <a:gd name="T24" fmla="*/ 19 w 25"/>
                  <a:gd name="T25" fmla="*/ 19 h 28"/>
                  <a:gd name="T26" fmla="*/ 19 w 25"/>
                  <a:gd name="T27" fmla="*/ 15 h 28"/>
                  <a:gd name="T28" fmla="*/ 19 w 25"/>
                  <a:gd name="T29" fmla="*/ 0 h 28"/>
                  <a:gd name="T30" fmla="*/ 25 w 25"/>
                  <a:gd name="T31" fmla="*/ 0 h 28"/>
                  <a:gd name="T32" fmla="*/ 25 w 25"/>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8">
                    <a:moveTo>
                      <a:pt x="25" y="28"/>
                    </a:moveTo>
                    <a:cubicBezTo>
                      <a:pt x="19" y="28"/>
                      <a:pt x="19" y="28"/>
                      <a:pt x="19" y="28"/>
                    </a:cubicBezTo>
                    <a:cubicBezTo>
                      <a:pt x="7" y="10"/>
                      <a:pt x="7" y="10"/>
                      <a:pt x="7" y="10"/>
                    </a:cubicBezTo>
                    <a:cubicBezTo>
                      <a:pt x="6" y="9"/>
                      <a:pt x="6" y="8"/>
                      <a:pt x="6" y="8"/>
                    </a:cubicBezTo>
                    <a:cubicBezTo>
                      <a:pt x="6" y="8"/>
                      <a:pt x="6" y="8"/>
                      <a:pt x="6" y="8"/>
                    </a:cubicBezTo>
                    <a:cubicBezTo>
                      <a:pt x="6" y="9"/>
                      <a:pt x="6" y="10"/>
                      <a:pt x="6" y="12"/>
                    </a:cubicBezTo>
                    <a:cubicBezTo>
                      <a:pt x="6" y="28"/>
                      <a:pt x="6" y="28"/>
                      <a:pt x="6" y="28"/>
                    </a:cubicBezTo>
                    <a:cubicBezTo>
                      <a:pt x="0" y="28"/>
                      <a:pt x="0" y="28"/>
                      <a:pt x="0" y="28"/>
                    </a:cubicBezTo>
                    <a:cubicBezTo>
                      <a:pt x="0" y="0"/>
                      <a:pt x="0" y="0"/>
                      <a:pt x="0" y="0"/>
                    </a:cubicBezTo>
                    <a:cubicBezTo>
                      <a:pt x="7" y="0"/>
                      <a:pt x="7" y="0"/>
                      <a:pt x="7" y="0"/>
                    </a:cubicBezTo>
                    <a:cubicBezTo>
                      <a:pt x="18" y="17"/>
                      <a:pt x="18" y="17"/>
                      <a:pt x="18" y="17"/>
                    </a:cubicBezTo>
                    <a:cubicBezTo>
                      <a:pt x="18" y="18"/>
                      <a:pt x="19" y="18"/>
                      <a:pt x="19" y="19"/>
                    </a:cubicBezTo>
                    <a:cubicBezTo>
                      <a:pt x="19" y="19"/>
                      <a:pt x="19" y="19"/>
                      <a:pt x="19" y="19"/>
                    </a:cubicBezTo>
                    <a:cubicBezTo>
                      <a:pt x="19" y="18"/>
                      <a:pt x="19" y="17"/>
                      <a:pt x="19" y="15"/>
                    </a:cubicBezTo>
                    <a:cubicBezTo>
                      <a:pt x="19" y="0"/>
                      <a:pt x="19" y="0"/>
                      <a:pt x="19" y="0"/>
                    </a:cubicBezTo>
                    <a:cubicBezTo>
                      <a:pt x="25" y="0"/>
                      <a:pt x="25" y="0"/>
                      <a:pt x="25" y="0"/>
                    </a:cubicBezTo>
                    <a:lnTo>
                      <a:pt x="25" y="28"/>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73" name="Freeform 51"/>
              <p:cNvSpPr>
                <a:spLocks/>
              </p:cNvSpPr>
              <p:nvPr/>
            </p:nvSpPr>
            <p:spPr bwMode="auto">
              <a:xfrm>
                <a:off x="2696716" y="3527039"/>
                <a:ext cx="24915" cy="41113"/>
              </a:xfrm>
              <a:custGeom>
                <a:avLst/>
                <a:gdLst>
                  <a:gd name="T0" fmla="*/ 20 w 20"/>
                  <a:gd name="T1" fmla="*/ 33 h 33"/>
                  <a:gd name="T2" fmla="*/ 0 w 20"/>
                  <a:gd name="T3" fmla="*/ 33 h 33"/>
                  <a:gd name="T4" fmla="*/ 0 w 20"/>
                  <a:gd name="T5" fmla="*/ 0 h 33"/>
                  <a:gd name="T6" fmla="*/ 20 w 20"/>
                  <a:gd name="T7" fmla="*/ 0 h 33"/>
                  <a:gd name="T8" fmla="*/ 20 w 20"/>
                  <a:gd name="T9" fmla="*/ 6 h 33"/>
                  <a:gd name="T10" fmla="*/ 8 w 20"/>
                  <a:gd name="T11" fmla="*/ 6 h 33"/>
                  <a:gd name="T12" fmla="*/ 8 w 20"/>
                  <a:gd name="T13" fmla="*/ 13 h 33"/>
                  <a:gd name="T14" fmla="*/ 19 w 20"/>
                  <a:gd name="T15" fmla="*/ 13 h 33"/>
                  <a:gd name="T16" fmla="*/ 19 w 20"/>
                  <a:gd name="T17" fmla="*/ 19 h 33"/>
                  <a:gd name="T18" fmla="*/ 8 w 20"/>
                  <a:gd name="T19" fmla="*/ 19 h 33"/>
                  <a:gd name="T20" fmla="*/ 8 w 20"/>
                  <a:gd name="T21" fmla="*/ 27 h 33"/>
                  <a:gd name="T22" fmla="*/ 20 w 20"/>
                  <a:gd name="T23" fmla="*/ 27 h 33"/>
                  <a:gd name="T24" fmla="*/ 20 w 20"/>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33">
                    <a:moveTo>
                      <a:pt x="20" y="33"/>
                    </a:moveTo>
                    <a:lnTo>
                      <a:pt x="0" y="33"/>
                    </a:lnTo>
                    <a:lnTo>
                      <a:pt x="0" y="0"/>
                    </a:lnTo>
                    <a:lnTo>
                      <a:pt x="20" y="0"/>
                    </a:lnTo>
                    <a:lnTo>
                      <a:pt x="20" y="6"/>
                    </a:lnTo>
                    <a:lnTo>
                      <a:pt x="8" y="6"/>
                    </a:lnTo>
                    <a:lnTo>
                      <a:pt x="8" y="13"/>
                    </a:lnTo>
                    <a:lnTo>
                      <a:pt x="19" y="13"/>
                    </a:lnTo>
                    <a:lnTo>
                      <a:pt x="19" y="19"/>
                    </a:lnTo>
                    <a:lnTo>
                      <a:pt x="8" y="19"/>
                    </a:lnTo>
                    <a:lnTo>
                      <a:pt x="8" y="27"/>
                    </a:lnTo>
                    <a:lnTo>
                      <a:pt x="20" y="27"/>
                    </a:lnTo>
                    <a:lnTo>
                      <a:pt x="20" y="3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74" name="Freeform 52"/>
              <p:cNvSpPr>
                <a:spLocks/>
              </p:cNvSpPr>
              <p:nvPr/>
            </p:nvSpPr>
            <p:spPr bwMode="auto">
              <a:xfrm>
                <a:off x="2725370" y="3525790"/>
                <a:ext cx="29901" cy="42358"/>
              </a:xfrm>
              <a:custGeom>
                <a:avLst/>
                <a:gdLst>
                  <a:gd name="T0" fmla="*/ 0 w 20"/>
                  <a:gd name="T1" fmla="*/ 28 h 29"/>
                  <a:gd name="T2" fmla="*/ 0 w 20"/>
                  <a:gd name="T3" fmla="*/ 21 h 29"/>
                  <a:gd name="T4" fmla="*/ 4 w 20"/>
                  <a:gd name="T5" fmla="*/ 24 h 29"/>
                  <a:gd name="T6" fmla="*/ 8 w 20"/>
                  <a:gd name="T7" fmla="*/ 24 h 29"/>
                  <a:gd name="T8" fmla="*/ 10 w 20"/>
                  <a:gd name="T9" fmla="*/ 24 h 29"/>
                  <a:gd name="T10" fmla="*/ 12 w 20"/>
                  <a:gd name="T11" fmla="*/ 24 h 29"/>
                  <a:gd name="T12" fmla="*/ 13 w 20"/>
                  <a:gd name="T13" fmla="*/ 23 h 29"/>
                  <a:gd name="T14" fmla="*/ 13 w 20"/>
                  <a:gd name="T15" fmla="*/ 21 h 29"/>
                  <a:gd name="T16" fmla="*/ 12 w 20"/>
                  <a:gd name="T17" fmla="*/ 20 h 29"/>
                  <a:gd name="T18" fmla="*/ 11 w 20"/>
                  <a:gd name="T19" fmla="*/ 19 h 29"/>
                  <a:gd name="T20" fmla="*/ 9 w 20"/>
                  <a:gd name="T21" fmla="*/ 18 h 29"/>
                  <a:gd name="T22" fmla="*/ 7 w 20"/>
                  <a:gd name="T23" fmla="*/ 17 h 29"/>
                  <a:gd name="T24" fmla="*/ 2 w 20"/>
                  <a:gd name="T25" fmla="*/ 13 h 29"/>
                  <a:gd name="T26" fmla="*/ 0 w 20"/>
                  <a:gd name="T27" fmla="*/ 9 h 29"/>
                  <a:gd name="T28" fmla="*/ 1 w 20"/>
                  <a:gd name="T29" fmla="*/ 5 h 29"/>
                  <a:gd name="T30" fmla="*/ 4 w 20"/>
                  <a:gd name="T31" fmla="*/ 2 h 29"/>
                  <a:gd name="T32" fmla="*/ 7 w 20"/>
                  <a:gd name="T33" fmla="*/ 1 h 29"/>
                  <a:gd name="T34" fmla="*/ 11 w 20"/>
                  <a:gd name="T35" fmla="*/ 0 h 29"/>
                  <a:gd name="T36" fmla="*/ 15 w 20"/>
                  <a:gd name="T37" fmla="*/ 1 h 29"/>
                  <a:gd name="T38" fmla="*/ 18 w 20"/>
                  <a:gd name="T39" fmla="*/ 1 h 29"/>
                  <a:gd name="T40" fmla="*/ 18 w 20"/>
                  <a:gd name="T41" fmla="*/ 7 h 29"/>
                  <a:gd name="T42" fmla="*/ 17 w 20"/>
                  <a:gd name="T43" fmla="*/ 6 h 29"/>
                  <a:gd name="T44" fmla="*/ 15 w 20"/>
                  <a:gd name="T45" fmla="*/ 6 h 29"/>
                  <a:gd name="T46" fmla="*/ 13 w 20"/>
                  <a:gd name="T47" fmla="*/ 5 h 29"/>
                  <a:gd name="T48" fmla="*/ 12 w 20"/>
                  <a:gd name="T49" fmla="*/ 5 h 29"/>
                  <a:gd name="T50" fmla="*/ 10 w 20"/>
                  <a:gd name="T51" fmla="*/ 5 h 29"/>
                  <a:gd name="T52" fmla="*/ 8 w 20"/>
                  <a:gd name="T53" fmla="*/ 6 h 29"/>
                  <a:gd name="T54" fmla="*/ 7 w 20"/>
                  <a:gd name="T55" fmla="*/ 7 h 29"/>
                  <a:gd name="T56" fmla="*/ 7 w 20"/>
                  <a:gd name="T57" fmla="*/ 8 h 29"/>
                  <a:gd name="T58" fmla="*/ 7 w 20"/>
                  <a:gd name="T59" fmla="*/ 9 h 29"/>
                  <a:gd name="T60" fmla="*/ 8 w 20"/>
                  <a:gd name="T61" fmla="*/ 10 h 29"/>
                  <a:gd name="T62" fmla="*/ 10 w 20"/>
                  <a:gd name="T63" fmla="*/ 11 h 29"/>
                  <a:gd name="T64" fmla="*/ 12 w 20"/>
                  <a:gd name="T65" fmla="*/ 12 h 29"/>
                  <a:gd name="T66" fmla="*/ 15 w 20"/>
                  <a:gd name="T67" fmla="*/ 14 h 29"/>
                  <a:gd name="T68" fmla="*/ 18 w 20"/>
                  <a:gd name="T69" fmla="*/ 16 h 29"/>
                  <a:gd name="T70" fmla="*/ 19 w 20"/>
                  <a:gd name="T71" fmla="*/ 18 h 29"/>
                  <a:gd name="T72" fmla="*/ 20 w 20"/>
                  <a:gd name="T73" fmla="*/ 21 h 29"/>
                  <a:gd name="T74" fmla="*/ 19 w 20"/>
                  <a:gd name="T75" fmla="*/ 25 h 29"/>
                  <a:gd name="T76" fmla="*/ 16 w 20"/>
                  <a:gd name="T77" fmla="*/ 27 h 29"/>
                  <a:gd name="T78" fmla="*/ 13 w 20"/>
                  <a:gd name="T79" fmla="*/ 29 h 29"/>
                  <a:gd name="T80" fmla="*/ 8 w 20"/>
                  <a:gd name="T81" fmla="*/ 29 h 29"/>
                  <a:gd name="T82" fmla="*/ 4 w 20"/>
                  <a:gd name="T83" fmla="*/ 29 h 29"/>
                  <a:gd name="T84" fmla="*/ 0 w 20"/>
                  <a:gd name="T85"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 h="29">
                    <a:moveTo>
                      <a:pt x="0" y="28"/>
                    </a:moveTo>
                    <a:cubicBezTo>
                      <a:pt x="0" y="21"/>
                      <a:pt x="0" y="21"/>
                      <a:pt x="0" y="21"/>
                    </a:cubicBezTo>
                    <a:cubicBezTo>
                      <a:pt x="2" y="22"/>
                      <a:pt x="3" y="23"/>
                      <a:pt x="4" y="24"/>
                    </a:cubicBezTo>
                    <a:cubicBezTo>
                      <a:pt x="5" y="24"/>
                      <a:pt x="7" y="24"/>
                      <a:pt x="8" y="24"/>
                    </a:cubicBezTo>
                    <a:cubicBezTo>
                      <a:pt x="9" y="24"/>
                      <a:pt x="10" y="24"/>
                      <a:pt x="10" y="24"/>
                    </a:cubicBezTo>
                    <a:cubicBezTo>
                      <a:pt x="11" y="24"/>
                      <a:pt x="11" y="24"/>
                      <a:pt x="12" y="24"/>
                    </a:cubicBezTo>
                    <a:cubicBezTo>
                      <a:pt x="12" y="23"/>
                      <a:pt x="12" y="23"/>
                      <a:pt x="13" y="23"/>
                    </a:cubicBezTo>
                    <a:cubicBezTo>
                      <a:pt x="13" y="22"/>
                      <a:pt x="13" y="22"/>
                      <a:pt x="13" y="21"/>
                    </a:cubicBezTo>
                    <a:cubicBezTo>
                      <a:pt x="13" y="21"/>
                      <a:pt x="13" y="20"/>
                      <a:pt x="12" y="20"/>
                    </a:cubicBezTo>
                    <a:cubicBezTo>
                      <a:pt x="12" y="20"/>
                      <a:pt x="12" y="19"/>
                      <a:pt x="11" y="19"/>
                    </a:cubicBezTo>
                    <a:cubicBezTo>
                      <a:pt x="11" y="18"/>
                      <a:pt x="10" y="18"/>
                      <a:pt x="9" y="18"/>
                    </a:cubicBezTo>
                    <a:cubicBezTo>
                      <a:pt x="8" y="17"/>
                      <a:pt x="8" y="17"/>
                      <a:pt x="7" y="17"/>
                    </a:cubicBezTo>
                    <a:cubicBezTo>
                      <a:pt x="5" y="16"/>
                      <a:pt x="3" y="15"/>
                      <a:pt x="2" y="13"/>
                    </a:cubicBezTo>
                    <a:cubicBezTo>
                      <a:pt x="1" y="12"/>
                      <a:pt x="0" y="10"/>
                      <a:pt x="0" y="9"/>
                    </a:cubicBezTo>
                    <a:cubicBezTo>
                      <a:pt x="0" y="7"/>
                      <a:pt x="1" y="6"/>
                      <a:pt x="1" y="5"/>
                    </a:cubicBezTo>
                    <a:cubicBezTo>
                      <a:pt x="2" y="4"/>
                      <a:pt x="3" y="3"/>
                      <a:pt x="4" y="2"/>
                    </a:cubicBezTo>
                    <a:cubicBezTo>
                      <a:pt x="5" y="2"/>
                      <a:pt x="6" y="1"/>
                      <a:pt x="7" y="1"/>
                    </a:cubicBezTo>
                    <a:cubicBezTo>
                      <a:pt x="8" y="0"/>
                      <a:pt x="10" y="0"/>
                      <a:pt x="11" y="0"/>
                    </a:cubicBezTo>
                    <a:cubicBezTo>
                      <a:pt x="13" y="0"/>
                      <a:pt x="14" y="0"/>
                      <a:pt x="15" y="1"/>
                    </a:cubicBezTo>
                    <a:cubicBezTo>
                      <a:pt x="16" y="1"/>
                      <a:pt x="17" y="1"/>
                      <a:pt x="18" y="1"/>
                    </a:cubicBezTo>
                    <a:cubicBezTo>
                      <a:pt x="18" y="7"/>
                      <a:pt x="18" y="7"/>
                      <a:pt x="18" y="7"/>
                    </a:cubicBezTo>
                    <a:cubicBezTo>
                      <a:pt x="18" y="7"/>
                      <a:pt x="17" y="7"/>
                      <a:pt x="17" y="6"/>
                    </a:cubicBezTo>
                    <a:cubicBezTo>
                      <a:pt x="16" y="6"/>
                      <a:pt x="16" y="6"/>
                      <a:pt x="15" y="6"/>
                    </a:cubicBezTo>
                    <a:cubicBezTo>
                      <a:pt x="14" y="6"/>
                      <a:pt x="14" y="5"/>
                      <a:pt x="13" y="5"/>
                    </a:cubicBezTo>
                    <a:cubicBezTo>
                      <a:pt x="13" y="5"/>
                      <a:pt x="12" y="5"/>
                      <a:pt x="12" y="5"/>
                    </a:cubicBezTo>
                    <a:cubicBezTo>
                      <a:pt x="11" y="5"/>
                      <a:pt x="10" y="5"/>
                      <a:pt x="10" y="5"/>
                    </a:cubicBezTo>
                    <a:cubicBezTo>
                      <a:pt x="9" y="6"/>
                      <a:pt x="9" y="6"/>
                      <a:pt x="8" y="6"/>
                    </a:cubicBezTo>
                    <a:cubicBezTo>
                      <a:pt x="8" y="6"/>
                      <a:pt x="8" y="7"/>
                      <a:pt x="7" y="7"/>
                    </a:cubicBezTo>
                    <a:cubicBezTo>
                      <a:pt x="7" y="7"/>
                      <a:pt x="7" y="8"/>
                      <a:pt x="7" y="8"/>
                    </a:cubicBezTo>
                    <a:cubicBezTo>
                      <a:pt x="7" y="9"/>
                      <a:pt x="7" y="9"/>
                      <a:pt x="7" y="9"/>
                    </a:cubicBezTo>
                    <a:cubicBezTo>
                      <a:pt x="8" y="10"/>
                      <a:pt x="8" y="10"/>
                      <a:pt x="8" y="10"/>
                    </a:cubicBezTo>
                    <a:cubicBezTo>
                      <a:pt x="9" y="11"/>
                      <a:pt x="9" y="11"/>
                      <a:pt x="10" y="11"/>
                    </a:cubicBezTo>
                    <a:cubicBezTo>
                      <a:pt x="11" y="12"/>
                      <a:pt x="11" y="12"/>
                      <a:pt x="12" y="12"/>
                    </a:cubicBezTo>
                    <a:cubicBezTo>
                      <a:pt x="13" y="13"/>
                      <a:pt x="14" y="13"/>
                      <a:pt x="15" y="14"/>
                    </a:cubicBezTo>
                    <a:cubicBezTo>
                      <a:pt x="16" y="14"/>
                      <a:pt x="17" y="15"/>
                      <a:pt x="18" y="16"/>
                    </a:cubicBezTo>
                    <a:cubicBezTo>
                      <a:pt x="18" y="16"/>
                      <a:pt x="19" y="17"/>
                      <a:pt x="19" y="18"/>
                    </a:cubicBezTo>
                    <a:cubicBezTo>
                      <a:pt x="19" y="19"/>
                      <a:pt x="20" y="20"/>
                      <a:pt x="20" y="21"/>
                    </a:cubicBezTo>
                    <a:cubicBezTo>
                      <a:pt x="20" y="22"/>
                      <a:pt x="19" y="24"/>
                      <a:pt x="19" y="25"/>
                    </a:cubicBezTo>
                    <a:cubicBezTo>
                      <a:pt x="18" y="26"/>
                      <a:pt x="17" y="27"/>
                      <a:pt x="16" y="27"/>
                    </a:cubicBezTo>
                    <a:cubicBezTo>
                      <a:pt x="15" y="28"/>
                      <a:pt x="14" y="29"/>
                      <a:pt x="13" y="29"/>
                    </a:cubicBezTo>
                    <a:cubicBezTo>
                      <a:pt x="11" y="29"/>
                      <a:pt x="10" y="29"/>
                      <a:pt x="8" y="29"/>
                    </a:cubicBezTo>
                    <a:cubicBezTo>
                      <a:pt x="7" y="29"/>
                      <a:pt x="5" y="29"/>
                      <a:pt x="4" y="29"/>
                    </a:cubicBezTo>
                    <a:cubicBezTo>
                      <a:pt x="3" y="29"/>
                      <a:pt x="1" y="28"/>
                      <a:pt x="0"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75" name="Freeform 53"/>
              <p:cNvSpPr>
                <a:spLocks/>
              </p:cNvSpPr>
              <p:nvPr/>
            </p:nvSpPr>
            <p:spPr bwMode="auto">
              <a:xfrm>
                <a:off x="2760252" y="3525790"/>
                <a:ext cx="27409" cy="42358"/>
              </a:xfrm>
              <a:custGeom>
                <a:avLst/>
                <a:gdLst>
                  <a:gd name="T0" fmla="*/ 0 w 19"/>
                  <a:gd name="T1" fmla="*/ 28 h 29"/>
                  <a:gd name="T2" fmla="*/ 0 w 19"/>
                  <a:gd name="T3" fmla="*/ 21 h 29"/>
                  <a:gd name="T4" fmla="*/ 4 w 19"/>
                  <a:gd name="T5" fmla="*/ 24 h 29"/>
                  <a:gd name="T6" fmla="*/ 8 w 19"/>
                  <a:gd name="T7" fmla="*/ 24 h 29"/>
                  <a:gd name="T8" fmla="*/ 10 w 19"/>
                  <a:gd name="T9" fmla="*/ 24 h 29"/>
                  <a:gd name="T10" fmla="*/ 11 w 19"/>
                  <a:gd name="T11" fmla="*/ 24 h 29"/>
                  <a:gd name="T12" fmla="*/ 12 w 19"/>
                  <a:gd name="T13" fmla="*/ 23 h 29"/>
                  <a:gd name="T14" fmla="*/ 12 w 19"/>
                  <a:gd name="T15" fmla="*/ 21 h 29"/>
                  <a:gd name="T16" fmla="*/ 12 w 19"/>
                  <a:gd name="T17" fmla="*/ 20 h 29"/>
                  <a:gd name="T18" fmla="*/ 11 w 19"/>
                  <a:gd name="T19" fmla="*/ 19 h 29"/>
                  <a:gd name="T20" fmla="*/ 9 w 19"/>
                  <a:gd name="T21" fmla="*/ 18 h 29"/>
                  <a:gd name="T22" fmla="*/ 6 w 19"/>
                  <a:gd name="T23" fmla="*/ 17 h 29"/>
                  <a:gd name="T24" fmla="*/ 1 w 19"/>
                  <a:gd name="T25" fmla="*/ 13 h 29"/>
                  <a:gd name="T26" fmla="*/ 0 w 19"/>
                  <a:gd name="T27" fmla="*/ 9 h 29"/>
                  <a:gd name="T28" fmla="*/ 1 w 19"/>
                  <a:gd name="T29" fmla="*/ 5 h 29"/>
                  <a:gd name="T30" fmla="*/ 3 w 19"/>
                  <a:gd name="T31" fmla="*/ 2 h 29"/>
                  <a:gd name="T32" fmla="*/ 7 w 19"/>
                  <a:gd name="T33" fmla="*/ 1 h 29"/>
                  <a:gd name="T34" fmla="*/ 11 w 19"/>
                  <a:gd name="T35" fmla="*/ 0 h 29"/>
                  <a:gd name="T36" fmla="*/ 15 w 19"/>
                  <a:gd name="T37" fmla="*/ 1 h 29"/>
                  <a:gd name="T38" fmla="*/ 18 w 19"/>
                  <a:gd name="T39" fmla="*/ 1 h 29"/>
                  <a:gd name="T40" fmla="*/ 18 w 19"/>
                  <a:gd name="T41" fmla="*/ 7 h 29"/>
                  <a:gd name="T42" fmla="*/ 16 w 19"/>
                  <a:gd name="T43" fmla="*/ 6 h 29"/>
                  <a:gd name="T44" fmla="*/ 15 w 19"/>
                  <a:gd name="T45" fmla="*/ 6 h 29"/>
                  <a:gd name="T46" fmla="*/ 13 w 19"/>
                  <a:gd name="T47" fmla="*/ 5 h 29"/>
                  <a:gd name="T48" fmla="*/ 11 w 19"/>
                  <a:gd name="T49" fmla="*/ 5 h 29"/>
                  <a:gd name="T50" fmla="*/ 9 w 19"/>
                  <a:gd name="T51" fmla="*/ 5 h 29"/>
                  <a:gd name="T52" fmla="*/ 8 w 19"/>
                  <a:gd name="T53" fmla="*/ 6 h 29"/>
                  <a:gd name="T54" fmla="*/ 7 w 19"/>
                  <a:gd name="T55" fmla="*/ 7 h 29"/>
                  <a:gd name="T56" fmla="*/ 6 w 19"/>
                  <a:gd name="T57" fmla="*/ 8 h 29"/>
                  <a:gd name="T58" fmla="*/ 7 w 19"/>
                  <a:gd name="T59" fmla="*/ 9 h 29"/>
                  <a:gd name="T60" fmla="*/ 8 w 19"/>
                  <a:gd name="T61" fmla="*/ 10 h 29"/>
                  <a:gd name="T62" fmla="*/ 10 w 19"/>
                  <a:gd name="T63" fmla="*/ 11 h 29"/>
                  <a:gd name="T64" fmla="*/ 12 w 19"/>
                  <a:gd name="T65" fmla="*/ 12 h 29"/>
                  <a:gd name="T66" fmla="*/ 15 w 19"/>
                  <a:gd name="T67" fmla="*/ 14 h 29"/>
                  <a:gd name="T68" fmla="*/ 17 w 19"/>
                  <a:gd name="T69" fmla="*/ 16 h 29"/>
                  <a:gd name="T70" fmla="*/ 19 w 19"/>
                  <a:gd name="T71" fmla="*/ 18 h 29"/>
                  <a:gd name="T72" fmla="*/ 19 w 19"/>
                  <a:gd name="T73" fmla="*/ 21 h 29"/>
                  <a:gd name="T74" fmla="*/ 18 w 19"/>
                  <a:gd name="T75" fmla="*/ 25 h 29"/>
                  <a:gd name="T76" fmla="*/ 16 w 19"/>
                  <a:gd name="T77" fmla="*/ 27 h 29"/>
                  <a:gd name="T78" fmla="*/ 12 w 19"/>
                  <a:gd name="T79" fmla="*/ 29 h 29"/>
                  <a:gd name="T80" fmla="*/ 8 w 19"/>
                  <a:gd name="T81" fmla="*/ 29 h 29"/>
                  <a:gd name="T82" fmla="*/ 4 w 19"/>
                  <a:gd name="T83" fmla="*/ 29 h 29"/>
                  <a:gd name="T84" fmla="*/ 0 w 19"/>
                  <a:gd name="T85"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 h="29">
                    <a:moveTo>
                      <a:pt x="0" y="28"/>
                    </a:moveTo>
                    <a:cubicBezTo>
                      <a:pt x="0" y="21"/>
                      <a:pt x="0" y="21"/>
                      <a:pt x="0" y="21"/>
                    </a:cubicBezTo>
                    <a:cubicBezTo>
                      <a:pt x="1" y="22"/>
                      <a:pt x="2" y="23"/>
                      <a:pt x="4" y="24"/>
                    </a:cubicBezTo>
                    <a:cubicBezTo>
                      <a:pt x="5" y="24"/>
                      <a:pt x="6" y="24"/>
                      <a:pt x="8" y="24"/>
                    </a:cubicBezTo>
                    <a:cubicBezTo>
                      <a:pt x="8" y="24"/>
                      <a:pt x="9" y="24"/>
                      <a:pt x="10" y="24"/>
                    </a:cubicBezTo>
                    <a:cubicBezTo>
                      <a:pt x="10" y="24"/>
                      <a:pt x="11" y="24"/>
                      <a:pt x="11" y="24"/>
                    </a:cubicBezTo>
                    <a:cubicBezTo>
                      <a:pt x="12" y="23"/>
                      <a:pt x="12" y="23"/>
                      <a:pt x="12" y="23"/>
                    </a:cubicBezTo>
                    <a:cubicBezTo>
                      <a:pt x="12" y="22"/>
                      <a:pt x="12" y="22"/>
                      <a:pt x="12" y="21"/>
                    </a:cubicBezTo>
                    <a:cubicBezTo>
                      <a:pt x="12" y="21"/>
                      <a:pt x="12" y="20"/>
                      <a:pt x="12" y="20"/>
                    </a:cubicBezTo>
                    <a:cubicBezTo>
                      <a:pt x="12" y="20"/>
                      <a:pt x="11" y="19"/>
                      <a:pt x="11" y="19"/>
                    </a:cubicBezTo>
                    <a:cubicBezTo>
                      <a:pt x="10" y="18"/>
                      <a:pt x="9" y="18"/>
                      <a:pt x="9" y="18"/>
                    </a:cubicBezTo>
                    <a:cubicBezTo>
                      <a:pt x="8" y="17"/>
                      <a:pt x="7" y="17"/>
                      <a:pt x="6" y="17"/>
                    </a:cubicBezTo>
                    <a:cubicBezTo>
                      <a:pt x="4" y="16"/>
                      <a:pt x="2" y="15"/>
                      <a:pt x="1" y="13"/>
                    </a:cubicBezTo>
                    <a:cubicBezTo>
                      <a:pt x="0" y="12"/>
                      <a:pt x="0" y="10"/>
                      <a:pt x="0" y="9"/>
                    </a:cubicBezTo>
                    <a:cubicBezTo>
                      <a:pt x="0" y="7"/>
                      <a:pt x="0" y="6"/>
                      <a:pt x="1" y="5"/>
                    </a:cubicBezTo>
                    <a:cubicBezTo>
                      <a:pt x="1" y="4"/>
                      <a:pt x="2" y="3"/>
                      <a:pt x="3" y="2"/>
                    </a:cubicBezTo>
                    <a:cubicBezTo>
                      <a:pt x="4" y="2"/>
                      <a:pt x="5" y="1"/>
                      <a:pt x="7" y="1"/>
                    </a:cubicBezTo>
                    <a:cubicBezTo>
                      <a:pt x="8" y="0"/>
                      <a:pt x="9" y="0"/>
                      <a:pt x="11" y="0"/>
                    </a:cubicBezTo>
                    <a:cubicBezTo>
                      <a:pt x="12" y="0"/>
                      <a:pt x="14" y="0"/>
                      <a:pt x="15" y="1"/>
                    </a:cubicBezTo>
                    <a:cubicBezTo>
                      <a:pt x="16" y="1"/>
                      <a:pt x="17" y="1"/>
                      <a:pt x="18" y="1"/>
                    </a:cubicBezTo>
                    <a:cubicBezTo>
                      <a:pt x="18" y="7"/>
                      <a:pt x="18" y="7"/>
                      <a:pt x="18" y="7"/>
                    </a:cubicBezTo>
                    <a:cubicBezTo>
                      <a:pt x="17" y="7"/>
                      <a:pt x="17" y="7"/>
                      <a:pt x="16" y="6"/>
                    </a:cubicBezTo>
                    <a:cubicBezTo>
                      <a:pt x="16" y="6"/>
                      <a:pt x="15" y="6"/>
                      <a:pt x="15" y="6"/>
                    </a:cubicBezTo>
                    <a:cubicBezTo>
                      <a:pt x="14" y="6"/>
                      <a:pt x="13" y="5"/>
                      <a:pt x="13" y="5"/>
                    </a:cubicBezTo>
                    <a:cubicBezTo>
                      <a:pt x="12" y="5"/>
                      <a:pt x="12" y="5"/>
                      <a:pt x="11" y="5"/>
                    </a:cubicBezTo>
                    <a:cubicBezTo>
                      <a:pt x="10" y="5"/>
                      <a:pt x="10" y="5"/>
                      <a:pt x="9" y="5"/>
                    </a:cubicBezTo>
                    <a:cubicBezTo>
                      <a:pt x="9" y="6"/>
                      <a:pt x="8" y="6"/>
                      <a:pt x="8" y="6"/>
                    </a:cubicBezTo>
                    <a:cubicBezTo>
                      <a:pt x="7" y="6"/>
                      <a:pt x="7" y="7"/>
                      <a:pt x="7" y="7"/>
                    </a:cubicBezTo>
                    <a:cubicBezTo>
                      <a:pt x="7" y="7"/>
                      <a:pt x="6" y="8"/>
                      <a:pt x="6" y="8"/>
                    </a:cubicBezTo>
                    <a:cubicBezTo>
                      <a:pt x="6" y="9"/>
                      <a:pt x="7" y="9"/>
                      <a:pt x="7" y="9"/>
                    </a:cubicBezTo>
                    <a:cubicBezTo>
                      <a:pt x="7" y="10"/>
                      <a:pt x="7" y="10"/>
                      <a:pt x="8" y="10"/>
                    </a:cubicBezTo>
                    <a:cubicBezTo>
                      <a:pt x="8" y="11"/>
                      <a:pt x="9" y="11"/>
                      <a:pt x="10" y="11"/>
                    </a:cubicBezTo>
                    <a:cubicBezTo>
                      <a:pt x="10" y="12"/>
                      <a:pt x="11" y="12"/>
                      <a:pt x="12" y="12"/>
                    </a:cubicBezTo>
                    <a:cubicBezTo>
                      <a:pt x="13" y="13"/>
                      <a:pt x="14" y="13"/>
                      <a:pt x="15" y="14"/>
                    </a:cubicBezTo>
                    <a:cubicBezTo>
                      <a:pt x="16" y="14"/>
                      <a:pt x="16" y="15"/>
                      <a:pt x="17" y="16"/>
                    </a:cubicBezTo>
                    <a:cubicBezTo>
                      <a:pt x="18" y="16"/>
                      <a:pt x="18" y="17"/>
                      <a:pt x="19" y="18"/>
                    </a:cubicBezTo>
                    <a:cubicBezTo>
                      <a:pt x="19" y="19"/>
                      <a:pt x="19" y="20"/>
                      <a:pt x="19" y="21"/>
                    </a:cubicBezTo>
                    <a:cubicBezTo>
                      <a:pt x="19" y="22"/>
                      <a:pt x="19" y="24"/>
                      <a:pt x="18" y="25"/>
                    </a:cubicBezTo>
                    <a:cubicBezTo>
                      <a:pt x="18" y="26"/>
                      <a:pt x="17" y="27"/>
                      <a:pt x="16" y="27"/>
                    </a:cubicBezTo>
                    <a:cubicBezTo>
                      <a:pt x="15" y="28"/>
                      <a:pt x="14" y="29"/>
                      <a:pt x="12" y="29"/>
                    </a:cubicBezTo>
                    <a:cubicBezTo>
                      <a:pt x="11" y="29"/>
                      <a:pt x="9" y="29"/>
                      <a:pt x="8" y="29"/>
                    </a:cubicBezTo>
                    <a:cubicBezTo>
                      <a:pt x="6" y="29"/>
                      <a:pt x="5" y="29"/>
                      <a:pt x="4" y="29"/>
                    </a:cubicBezTo>
                    <a:cubicBezTo>
                      <a:pt x="2" y="29"/>
                      <a:pt x="1" y="28"/>
                      <a:pt x="0" y="28"/>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76" name="Freeform 54"/>
              <p:cNvSpPr>
                <a:spLocks noEditPoints="1"/>
              </p:cNvSpPr>
              <p:nvPr/>
            </p:nvSpPr>
            <p:spPr bwMode="auto">
              <a:xfrm>
                <a:off x="2512333" y="3598051"/>
                <a:ext cx="39866" cy="41113"/>
              </a:xfrm>
              <a:custGeom>
                <a:avLst/>
                <a:gdLst>
                  <a:gd name="T0" fmla="*/ 27 w 27"/>
                  <a:gd name="T1" fmla="*/ 28 h 28"/>
                  <a:gd name="T2" fmla="*/ 21 w 27"/>
                  <a:gd name="T3" fmla="*/ 28 h 28"/>
                  <a:gd name="T4" fmla="*/ 19 w 27"/>
                  <a:gd name="T5" fmla="*/ 22 h 28"/>
                  <a:gd name="T6" fmla="*/ 9 w 27"/>
                  <a:gd name="T7" fmla="*/ 22 h 28"/>
                  <a:gd name="T8" fmla="*/ 7 w 27"/>
                  <a:gd name="T9" fmla="*/ 28 h 28"/>
                  <a:gd name="T10" fmla="*/ 0 w 27"/>
                  <a:gd name="T11" fmla="*/ 28 h 28"/>
                  <a:gd name="T12" fmla="*/ 10 w 27"/>
                  <a:gd name="T13" fmla="*/ 0 h 28"/>
                  <a:gd name="T14" fmla="*/ 18 w 27"/>
                  <a:gd name="T15" fmla="*/ 0 h 28"/>
                  <a:gd name="T16" fmla="*/ 27 w 27"/>
                  <a:gd name="T17" fmla="*/ 28 h 28"/>
                  <a:gd name="T18" fmla="*/ 17 w 27"/>
                  <a:gd name="T19" fmla="*/ 17 h 28"/>
                  <a:gd name="T20" fmla="*/ 14 w 27"/>
                  <a:gd name="T21" fmla="*/ 7 h 28"/>
                  <a:gd name="T22" fmla="*/ 14 w 27"/>
                  <a:gd name="T23" fmla="*/ 5 h 28"/>
                  <a:gd name="T24" fmla="*/ 14 w 27"/>
                  <a:gd name="T25" fmla="*/ 5 h 28"/>
                  <a:gd name="T26" fmla="*/ 13 w 27"/>
                  <a:gd name="T27" fmla="*/ 7 h 28"/>
                  <a:gd name="T28" fmla="*/ 10 w 27"/>
                  <a:gd name="T29" fmla="*/ 17 h 28"/>
                  <a:gd name="T30" fmla="*/ 17 w 27"/>
                  <a:gd name="T31"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8">
                    <a:moveTo>
                      <a:pt x="27" y="28"/>
                    </a:moveTo>
                    <a:cubicBezTo>
                      <a:pt x="21" y="28"/>
                      <a:pt x="21" y="28"/>
                      <a:pt x="21" y="28"/>
                    </a:cubicBezTo>
                    <a:cubicBezTo>
                      <a:pt x="19" y="22"/>
                      <a:pt x="19" y="22"/>
                      <a:pt x="19" y="22"/>
                    </a:cubicBezTo>
                    <a:cubicBezTo>
                      <a:pt x="9" y="22"/>
                      <a:pt x="9" y="22"/>
                      <a:pt x="9" y="22"/>
                    </a:cubicBezTo>
                    <a:cubicBezTo>
                      <a:pt x="7" y="28"/>
                      <a:pt x="7" y="28"/>
                      <a:pt x="7" y="28"/>
                    </a:cubicBezTo>
                    <a:cubicBezTo>
                      <a:pt x="0" y="28"/>
                      <a:pt x="0" y="28"/>
                      <a:pt x="0" y="28"/>
                    </a:cubicBezTo>
                    <a:cubicBezTo>
                      <a:pt x="10" y="0"/>
                      <a:pt x="10" y="0"/>
                      <a:pt x="10" y="0"/>
                    </a:cubicBezTo>
                    <a:cubicBezTo>
                      <a:pt x="18" y="0"/>
                      <a:pt x="18" y="0"/>
                      <a:pt x="18" y="0"/>
                    </a:cubicBezTo>
                    <a:lnTo>
                      <a:pt x="27" y="28"/>
                    </a:lnTo>
                    <a:close/>
                    <a:moveTo>
                      <a:pt x="17" y="17"/>
                    </a:moveTo>
                    <a:cubicBezTo>
                      <a:pt x="14" y="7"/>
                      <a:pt x="14" y="7"/>
                      <a:pt x="14" y="7"/>
                    </a:cubicBezTo>
                    <a:cubicBezTo>
                      <a:pt x="14" y="7"/>
                      <a:pt x="14" y="6"/>
                      <a:pt x="14" y="5"/>
                    </a:cubicBezTo>
                    <a:cubicBezTo>
                      <a:pt x="14" y="5"/>
                      <a:pt x="14" y="5"/>
                      <a:pt x="14" y="5"/>
                    </a:cubicBezTo>
                    <a:cubicBezTo>
                      <a:pt x="13" y="6"/>
                      <a:pt x="13" y="7"/>
                      <a:pt x="13" y="7"/>
                    </a:cubicBezTo>
                    <a:cubicBezTo>
                      <a:pt x="10" y="17"/>
                      <a:pt x="10" y="17"/>
                      <a:pt x="10" y="17"/>
                    </a:cubicBezTo>
                    <a:lnTo>
                      <a:pt x="17" y="17"/>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77" name="Freeform 55"/>
              <p:cNvSpPr>
                <a:spLocks noEditPoints="1"/>
              </p:cNvSpPr>
              <p:nvPr/>
            </p:nvSpPr>
            <p:spPr bwMode="auto">
              <a:xfrm>
                <a:off x="2558432" y="3598051"/>
                <a:ext cx="31148" cy="41113"/>
              </a:xfrm>
              <a:custGeom>
                <a:avLst/>
                <a:gdLst>
                  <a:gd name="T0" fmla="*/ 6 w 21"/>
                  <a:gd name="T1" fmla="*/ 18 h 28"/>
                  <a:gd name="T2" fmla="*/ 6 w 21"/>
                  <a:gd name="T3" fmla="*/ 28 h 28"/>
                  <a:gd name="T4" fmla="*/ 0 w 21"/>
                  <a:gd name="T5" fmla="*/ 28 h 28"/>
                  <a:gd name="T6" fmla="*/ 0 w 21"/>
                  <a:gd name="T7" fmla="*/ 0 h 28"/>
                  <a:gd name="T8" fmla="*/ 10 w 21"/>
                  <a:gd name="T9" fmla="*/ 0 h 28"/>
                  <a:gd name="T10" fmla="*/ 21 w 21"/>
                  <a:gd name="T11" fmla="*/ 9 h 28"/>
                  <a:gd name="T12" fmla="*/ 17 w 21"/>
                  <a:gd name="T13" fmla="*/ 16 h 28"/>
                  <a:gd name="T14" fmla="*/ 9 w 21"/>
                  <a:gd name="T15" fmla="*/ 18 h 28"/>
                  <a:gd name="T16" fmla="*/ 6 w 21"/>
                  <a:gd name="T17" fmla="*/ 18 h 28"/>
                  <a:gd name="T18" fmla="*/ 6 w 21"/>
                  <a:gd name="T19" fmla="*/ 5 h 28"/>
                  <a:gd name="T20" fmla="*/ 6 w 21"/>
                  <a:gd name="T21" fmla="*/ 13 h 28"/>
                  <a:gd name="T22" fmla="*/ 9 w 21"/>
                  <a:gd name="T23" fmla="*/ 13 h 28"/>
                  <a:gd name="T24" fmla="*/ 14 w 21"/>
                  <a:gd name="T25" fmla="*/ 9 h 28"/>
                  <a:gd name="T26" fmla="*/ 9 w 21"/>
                  <a:gd name="T27" fmla="*/ 5 h 28"/>
                  <a:gd name="T28" fmla="*/ 6 w 21"/>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8">
                    <a:moveTo>
                      <a:pt x="6" y="18"/>
                    </a:moveTo>
                    <a:cubicBezTo>
                      <a:pt x="6" y="28"/>
                      <a:pt x="6" y="28"/>
                      <a:pt x="6" y="28"/>
                    </a:cubicBezTo>
                    <a:cubicBezTo>
                      <a:pt x="0" y="28"/>
                      <a:pt x="0" y="28"/>
                      <a:pt x="0" y="28"/>
                    </a:cubicBezTo>
                    <a:cubicBezTo>
                      <a:pt x="0" y="0"/>
                      <a:pt x="0" y="0"/>
                      <a:pt x="0" y="0"/>
                    </a:cubicBezTo>
                    <a:cubicBezTo>
                      <a:pt x="10" y="0"/>
                      <a:pt x="10" y="0"/>
                      <a:pt x="10" y="0"/>
                    </a:cubicBezTo>
                    <a:cubicBezTo>
                      <a:pt x="17" y="0"/>
                      <a:pt x="21" y="3"/>
                      <a:pt x="21" y="9"/>
                    </a:cubicBezTo>
                    <a:cubicBezTo>
                      <a:pt x="21" y="12"/>
                      <a:pt x="20" y="14"/>
                      <a:pt x="17" y="16"/>
                    </a:cubicBezTo>
                    <a:cubicBezTo>
                      <a:pt x="15" y="17"/>
                      <a:pt x="13" y="18"/>
                      <a:pt x="9" y="18"/>
                    </a:cubicBezTo>
                    <a:lnTo>
                      <a:pt x="6" y="18"/>
                    </a:lnTo>
                    <a:close/>
                    <a:moveTo>
                      <a:pt x="6" y="5"/>
                    </a:moveTo>
                    <a:cubicBezTo>
                      <a:pt x="6" y="13"/>
                      <a:pt x="6" y="13"/>
                      <a:pt x="6" y="13"/>
                    </a:cubicBezTo>
                    <a:cubicBezTo>
                      <a:pt x="9" y="13"/>
                      <a:pt x="9" y="13"/>
                      <a:pt x="9" y="13"/>
                    </a:cubicBezTo>
                    <a:cubicBezTo>
                      <a:pt x="12" y="13"/>
                      <a:pt x="14" y="12"/>
                      <a:pt x="14" y="9"/>
                    </a:cubicBezTo>
                    <a:cubicBezTo>
                      <a:pt x="14" y="6"/>
                      <a:pt x="12" y="5"/>
                      <a:pt x="9" y="5"/>
                    </a:cubicBezTo>
                    <a:lnTo>
                      <a:pt x="6" y="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78" name="Freeform 56"/>
              <p:cNvSpPr>
                <a:spLocks noEditPoints="1"/>
              </p:cNvSpPr>
              <p:nvPr/>
            </p:nvSpPr>
            <p:spPr bwMode="auto">
              <a:xfrm>
                <a:off x="2595806" y="3598051"/>
                <a:ext cx="29901" cy="41113"/>
              </a:xfrm>
              <a:custGeom>
                <a:avLst/>
                <a:gdLst>
                  <a:gd name="T0" fmla="*/ 6 w 20"/>
                  <a:gd name="T1" fmla="*/ 18 h 28"/>
                  <a:gd name="T2" fmla="*/ 6 w 20"/>
                  <a:gd name="T3" fmla="*/ 28 h 28"/>
                  <a:gd name="T4" fmla="*/ 0 w 20"/>
                  <a:gd name="T5" fmla="*/ 28 h 28"/>
                  <a:gd name="T6" fmla="*/ 0 w 20"/>
                  <a:gd name="T7" fmla="*/ 0 h 28"/>
                  <a:gd name="T8" fmla="*/ 10 w 20"/>
                  <a:gd name="T9" fmla="*/ 0 h 28"/>
                  <a:gd name="T10" fmla="*/ 20 w 20"/>
                  <a:gd name="T11" fmla="*/ 9 h 28"/>
                  <a:gd name="T12" fmla="*/ 17 w 20"/>
                  <a:gd name="T13" fmla="*/ 16 h 28"/>
                  <a:gd name="T14" fmla="*/ 9 w 20"/>
                  <a:gd name="T15" fmla="*/ 18 h 28"/>
                  <a:gd name="T16" fmla="*/ 6 w 20"/>
                  <a:gd name="T17" fmla="*/ 18 h 28"/>
                  <a:gd name="T18" fmla="*/ 6 w 20"/>
                  <a:gd name="T19" fmla="*/ 5 h 28"/>
                  <a:gd name="T20" fmla="*/ 6 w 20"/>
                  <a:gd name="T21" fmla="*/ 13 h 28"/>
                  <a:gd name="T22" fmla="*/ 8 w 20"/>
                  <a:gd name="T23" fmla="*/ 13 h 28"/>
                  <a:gd name="T24" fmla="*/ 13 w 20"/>
                  <a:gd name="T25" fmla="*/ 9 h 28"/>
                  <a:gd name="T26" fmla="*/ 8 w 20"/>
                  <a:gd name="T27" fmla="*/ 5 h 28"/>
                  <a:gd name="T28" fmla="*/ 6 w 20"/>
                  <a:gd name="T2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8">
                    <a:moveTo>
                      <a:pt x="6" y="18"/>
                    </a:moveTo>
                    <a:cubicBezTo>
                      <a:pt x="6" y="28"/>
                      <a:pt x="6" y="28"/>
                      <a:pt x="6" y="28"/>
                    </a:cubicBezTo>
                    <a:cubicBezTo>
                      <a:pt x="0" y="28"/>
                      <a:pt x="0" y="28"/>
                      <a:pt x="0" y="28"/>
                    </a:cubicBezTo>
                    <a:cubicBezTo>
                      <a:pt x="0" y="0"/>
                      <a:pt x="0" y="0"/>
                      <a:pt x="0" y="0"/>
                    </a:cubicBezTo>
                    <a:cubicBezTo>
                      <a:pt x="10" y="0"/>
                      <a:pt x="10" y="0"/>
                      <a:pt x="10" y="0"/>
                    </a:cubicBezTo>
                    <a:cubicBezTo>
                      <a:pt x="17" y="0"/>
                      <a:pt x="20" y="3"/>
                      <a:pt x="20" y="9"/>
                    </a:cubicBezTo>
                    <a:cubicBezTo>
                      <a:pt x="20" y="12"/>
                      <a:pt x="19" y="14"/>
                      <a:pt x="17" y="16"/>
                    </a:cubicBezTo>
                    <a:cubicBezTo>
                      <a:pt x="15" y="17"/>
                      <a:pt x="12" y="18"/>
                      <a:pt x="9" y="18"/>
                    </a:cubicBezTo>
                    <a:lnTo>
                      <a:pt x="6" y="18"/>
                    </a:lnTo>
                    <a:close/>
                    <a:moveTo>
                      <a:pt x="6" y="5"/>
                    </a:moveTo>
                    <a:cubicBezTo>
                      <a:pt x="6" y="13"/>
                      <a:pt x="6" y="13"/>
                      <a:pt x="6" y="13"/>
                    </a:cubicBezTo>
                    <a:cubicBezTo>
                      <a:pt x="8" y="13"/>
                      <a:pt x="8" y="13"/>
                      <a:pt x="8" y="13"/>
                    </a:cubicBezTo>
                    <a:cubicBezTo>
                      <a:pt x="12" y="13"/>
                      <a:pt x="13" y="12"/>
                      <a:pt x="13" y="9"/>
                    </a:cubicBezTo>
                    <a:cubicBezTo>
                      <a:pt x="13" y="6"/>
                      <a:pt x="12" y="5"/>
                      <a:pt x="8" y="5"/>
                    </a:cubicBezTo>
                    <a:lnTo>
                      <a:pt x="6" y="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79" name="Rectangle 57"/>
              <p:cNvSpPr>
                <a:spLocks noChangeArrowheads="1"/>
              </p:cNvSpPr>
              <p:nvPr/>
            </p:nvSpPr>
            <p:spPr bwMode="auto">
              <a:xfrm>
                <a:off x="2985748" y="2966417"/>
                <a:ext cx="241690" cy="241690"/>
              </a:xfrm>
              <a:prstGeom prst="rect">
                <a:avLst/>
              </a:prstGeom>
              <a:solidFill>
                <a:schemeClr val="bg2">
                  <a:lumMod val="60000"/>
                  <a:lumOff val="40000"/>
                </a:schemeClr>
              </a:solidFill>
              <a:ln>
                <a:noFill/>
              </a:ln>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80" name="Freeform 58"/>
              <p:cNvSpPr>
                <a:spLocks noEditPoints="1"/>
              </p:cNvSpPr>
              <p:nvPr/>
            </p:nvSpPr>
            <p:spPr bwMode="auto">
              <a:xfrm>
                <a:off x="3070464" y="3024971"/>
                <a:ext cx="72259" cy="123337"/>
              </a:xfrm>
              <a:custGeom>
                <a:avLst/>
                <a:gdLst>
                  <a:gd name="T0" fmla="*/ 46 w 58"/>
                  <a:gd name="T1" fmla="*/ 9 h 99"/>
                  <a:gd name="T2" fmla="*/ 46 w 58"/>
                  <a:gd name="T3" fmla="*/ 0 h 99"/>
                  <a:gd name="T4" fmla="*/ 40 w 58"/>
                  <a:gd name="T5" fmla="*/ 0 h 99"/>
                  <a:gd name="T6" fmla="*/ 40 w 58"/>
                  <a:gd name="T7" fmla="*/ 9 h 99"/>
                  <a:gd name="T8" fmla="*/ 38 w 58"/>
                  <a:gd name="T9" fmla="*/ 9 h 99"/>
                  <a:gd name="T10" fmla="*/ 38 w 58"/>
                  <a:gd name="T11" fmla="*/ 0 h 99"/>
                  <a:gd name="T12" fmla="*/ 32 w 58"/>
                  <a:gd name="T13" fmla="*/ 0 h 99"/>
                  <a:gd name="T14" fmla="*/ 32 w 58"/>
                  <a:gd name="T15" fmla="*/ 9 h 99"/>
                  <a:gd name="T16" fmla="*/ 0 w 58"/>
                  <a:gd name="T17" fmla="*/ 9 h 99"/>
                  <a:gd name="T18" fmla="*/ 0 w 58"/>
                  <a:gd name="T19" fmla="*/ 11 h 99"/>
                  <a:gd name="T20" fmla="*/ 2 w 58"/>
                  <a:gd name="T21" fmla="*/ 11 h 99"/>
                  <a:gd name="T22" fmla="*/ 2 w 58"/>
                  <a:gd name="T23" fmla="*/ 99 h 99"/>
                  <a:gd name="T24" fmla="*/ 20 w 58"/>
                  <a:gd name="T25" fmla="*/ 99 h 99"/>
                  <a:gd name="T26" fmla="*/ 20 w 58"/>
                  <a:gd name="T27" fmla="*/ 86 h 99"/>
                  <a:gd name="T28" fmla="*/ 26 w 58"/>
                  <a:gd name="T29" fmla="*/ 86 h 99"/>
                  <a:gd name="T30" fmla="*/ 26 w 58"/>
                  <a:gd name="T31" fmla="*/ 99 h 99"/>
                  <a:gd name="T32" fmla="*/ 32 w 58"/>
                  <a:gd name="T33" fmla="*/ 99 h 99"/>
                  <a:gd name="T34" fmla="*/ 32 w 58"/>
                  <a:gd name="T35" fmla="*/ 86 h 99"/>
                  <a:gd name="T36" fmla="*/ 38 w 58"/>
                  <a:gd name="T37" fmla="*/ 86 h 99"/>
                  <a:gd name="T38" fmla="*/ 38 w 58"/>
                  <a:gd name="T39" fmla="*/ 99 h 99"/>
                  <a:gd name="T40" fmla="*/ 55 w 58"/>
                  <a:gd name="T41" fmla="*/ 99 h 99"/>
                  <a:gd name="T42" fmla="*/ 55 w 58"/>
                  <a:gd name="T43" fmla="*/ 11 h 99"/>
                  <a:gd name="T44" fmla="*/ 58 w 58"/>
                  <a:gd name="T45" fmla="*/ 11 h 99"/>
                  <a:gd name="T46" fmla="*/ 58 w 58"/>
                  <a:gd name="T47" fmla="*/ 9 h 99"/>
                  <a:gd name="T48" fmla="*/ 46 w 58"/>
                  <a:gd name="T49" fmla="*/ 9 h 99"/>
                  <a:gd name="T50" fmla="*/ 50 w 58"/>
                  <a:gd name="T51" fmla="*/ 82 h 99"/>
                  <a:gd name="T52" fmla="*/ 8 w 58"/>
                  <a:gd name="T53" fmla="*/ 82 h 99"/>
                  <a:gd name="T54" fmla="*/ 8 w 58"/>
                  <a:gd name="T55" fmla="*/ 75 h 99"/>
                  <a:gd name="T56" fmla="*/ 50 w 58"/>
                  <a:gd name="T57" fmla="*/ 75 h 99"/>
                  <a:gd name="T58" fmla="*/ 50 w 58"/>
                  <a:gd name="T59" fmla="*/ 82 h 99"/>
                  <a:gd name="T60" fmla="*/ 50 w 58"/>
                  <a:gd name="T61" fmla="*/ 71 h 99"/>
                  <a:gd name="T62" fmla="*/ 8 w 58"/>
                  <a:gd name="T63" fmla="*/ 71 h 99"/>
                  <a:gd name="T64" fmla="*/ 8 w 58"/>
                  <a:gd name="T65" fmla="*/ 63 h 99"/>
                  <a:gd name="T66" fmla="*/ 50 w 58"/>
                  <a:gd name="T67" fmla="*/ 63 h 99"/>
                  <a:gd name="T68" fmla="*/ 50 w 58"/>
                  <a:gd name="T69" fmla="*/ 71 h 99"/>
                  <a:gd name="T70" fmla="*/ 50 w 58"/>
                  <a:gd name="T71" fmla="*/ 59 h 99"/>
                  <a:gd name="T72" fmla="*/ 8 w 58"/>
                  <a:gd name="T73" fmla="*/ 59 h 99"/>
                  <a:gd name="T74" fmla="*/ 8 w 58"/>
                  <a:gd name="T75" fmla="*/ 52 h 99"/>
                  <a:gd name="T76" fmla="*/ 50 w 58"/>
                  <a:gd name="T77" fmla="*/ 52 h 99"/>
                  <a:gd name="T78" fmla="*/ 50 w 58"/>
                  <a:gd name="T79" fmla="*/ 59 h 99"/>
                  <a:gd name="T80" fmla="*/ 50 w 58"/>
                  <a:gd name="T81" fmla="*/ 47 h 99"/>
                  <a:gd name="T82" fmla="*/ 8 w 58"/>
                  <a:gd name="T83" fmla="*/ 47 h 99"/>
                  <a:gd name="T84" fmla="*/ 8 w 58"/>
                  <a:gd name="T85" fmla="*/ 40 h 99"/>
                  <a:gd name="T86" fmla="*/ 50 w 58"/>
                  <a:gd name="T87" fmla="*/ 40 h 99"/>
                  <a:gd name="T88" fmla="*/ 50 w 58"/>
                  <a:gd name="T89" fmla="*/ 47 h 99"/>
                  <a:gd name="T90" fmla="*/ 50 w 58"/>
                  <a:gd name="T91" fmla="*/ 35 h 99"/>
                  <a:gd name="T92" fmla="*/ 8 w 58"/>
                  <a:gd name="T93" fmla="*/ 35 h 99"/>
                  <a:gd name="T94" fmla="*/ 8 w 58"/>
                  <a:gd name="T95" fmla="*/ 28 h 99"/>
                  <a:gd name="T96" fmla="*/ 50 w 58"/>
                  <a:gd name="T97" fmla="*/ 28 h 99"/>
                  <a:gd name="T98" fmla="*/ 50 w 58"/>
                  <a:gd name="T99" fmla="*/ 35 h 99"/>
                  <a:gd name="T100" fmla="*/ 50 w 58"/>
                  <a:gd name="T101" fmla="*/ 23 h 99"/>
                  <a:gd name="T102" fmla="*/ 8 w 58"/>
                  <a:gd name="T103" fmla="*/ 23 h 99"/>
                  <a:gd name="T104" fmla="*/ 8 w 58"/>
                  <a:gd name="T105" fmla="*/ 16 h 99"/>
                  <a:gd name="T106" fmla="*/ 50 w 58"/>
                  <a:gd name="T107" fmla="*/ 16 h 99"/>
                  <a:gd name="T108" fmla="*/ 50 w 58"/>
                  <a:gd name="T109" fmla="*/ 2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99">
                    <a:moveTo>
                      <a:pt x="46" y="9"/>
                    </a:moveTo>
                    <a:lnTo>
                      <a:pt x="46" y="0"/>
                    </a:lnTo>
                    <a:lnTo>
                      <a:pt x="40" y="0"/>
                    </a:lnTo>
                    <a:lnTo>
                      <a:pt x="40" y="9"/>
                    </a:lnTo>
                    <a:lnTo>
                      <a:pt x="38" y="9"/>
                    </a:lnTo>
                    <a:lnTo>
                      <a:pt x="38" y="0"/>
                    </a:lnTo>
                    <a:lnTo>
                      <a:pt x="32" y="0"/>
                    </a:lnTo>
                    <a:lnTo>
                      <a:pt x="32" y="9"/>
                    </a:lnTo>
                    <a:lnTo>
                      <a:pt x="0" y="9"/>
                    </a:lnTo>
                    <a:lnTo>
                      <a:pt x="0" y="11"/>
                    </a:lnTo>
                    <a:lnTo>
                      <a:pt x="2" y="11"/>
                    </a:lnTo>
                    <a:lnTo>
                      <a:pt x="2" y="99"/>
                    </a:lnTo>
                    <a:lnTo>
                      <a:pt x="20" y="99"/>
                    </a:lnTo>
                    <a:lnTo>
                      <a:pt x="20" y="86"/>
                    </a:lnTo>
                    <a:lnTo>
                      <a:pt x="26" y="86"/>
                    </a:lnTo>
                    <a:lnTo>
                      <a:pt x="26" y="99"/>
                    </a:lnTo>
                    <a:lnTo>
                      <a:pt x="32" y="99"/>
                    </a:lnTo>
                    <a:lnTo>
                      <a:pt x="32" y="86"/>
                    </a:lnTo>
                    <a:lnTo>
                      <a:pt x="38" y="86"/>
                    </a:lnTo>
                    <a:lnTo>
                      <a:pt x="38" y="99"/>
                    </a:lnTo>
                    <a:lnTo>
                      <a:pt x="55" y="99"/>
                    </a:lnTo>
                    <a:lnTo>
                      <a:pt x="55" y="11"/>
                    </a:lnTo>
                    <a:lnTo>
                      <a:pt x="58" y="11"/>
                    </a:lnTo>
                    <a:lnTo>
                      <a:pt x="58" y="9"/>
                    </a:lnTo>
                    <a:lnTo>
                      <a:pt x="46" y="9"/>
                    </a:lnTo>
                    <a:close/>
                    <a:moveTo>
                      <a:pt x="50" y="82"/>
                    </a:moveTo>
                    <a:lnTo>
                      <a:pt x="8" y="82"/>
                    </a:lnTo>
                    <a:lnTo>
                      <a:pt x="8" y="75"/>
                    </a:lnTo>
                    <a:lnTo>
                      <a:pt x="50" y="75"/>
                    </a:lnTo>
                    <a:lnTo>
                      <a:pt x="50" y="82"/>
                    </a:lnTo>
                    <a:close/>
                    <a:moveTo>
                      <a:pt x="50" y="71"/>
                    </a:moveTo>
                    <a:lnTo>
                      <a:pt x="8" y="71"/>
                    </a:lnTo>
                    <a:lnTo>
                      <a:pt x="8" y="63"/>
                    </a:lnTo>
                    <a:lnTo>
                      <a:pt x="50" y="63"/>
                    </a:lnTo>
                    <a:lnTo>
                      <a:pt x="50" y="71"/>
                    </a:lnTo>
                    <a:close/>
                    <a:moveTo>
                      <a:pt x="50" y="59"/>
                    </a:moveTo>
                    <a:lnTo>
                      <a:pt x="8" y="59"/>
                    </a:lnTo>
                    <a:lnTo>
                      <a:pt x="8" y="52"/>
                    </a:lnTo>
                    <a:lnTo>
                      <a:pt x="50" y="52"/>
                    </a:lnTo>
                    <a:lnTo>
                      <a:pt x="50" y="59"/>
                    </a:lnTo>
                    <a:close/>
                    <a:moveTo>
                      <a:pt x="50" y="47"/>
                    </a:moveTo>
                    <a:lnTo>
                      <a:pt x="8" y="47"/>
                    </a:lnTo>
                    <a:lnTo>
                      <a:pt x="8" y="40"/>
                    </a:lnTo>
                    <a:lnTo>
                      <a:pt x="50" y="40"/>
                    </a:lnTo>
                    <a:lnTo>
                      <a:pt x="50" y="47"/>
                    </a:lnTo>
                    <a:close/>
                    <a:moveTo>
                      <a:pt x="50" y="35"/>
                    </a:moveTo>
                    <a:lnTo>
                      <a:pt x="8" y="35"/>
                    </a:lnTo>
                    <a:lnTo>
                      <a:pt x="8" y="28"/>
                    </a:lnTo>
                    <a:lnTo>
                      <a:pt x="50" y="28"/>
                    </a:lnTo>
                    <a:lnTo>
                      <a:pt x="50" y="35"/>
                    </a:lnTo>
                    <a:close/>
                    <a:moveTo>
                      <a:pt x="50" y="23"/>
                    </a:moveTo>
                    <a:lnTo>
                      <a:pt x="8" y="23"/>
                    </a:lnTo>
                    <a:lnTo>
                      <a:pt x="8" y="16"/>
                    </a:lnTo>
                    <a:lnTo>
                      <a:pt x="50" y="16"/>
                    </a:lnTo>
                    <a:lnTo>
                      <a:pt x="50" y="23"/>
                    </a:lnTo>
                    <a:close/>
                  </a:path>
                </a:pathLst>
              </a:custGeom>
              <a:solidFill>
                <a:schemeClr val="bg2">
                  <a:lumMod val="75000"/>
                </a:schemeClr>
              </a:solidFill>
              <a:ln>
                <a:noFill/>
              </a:ln>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81" name="Rectangle 59"/>
              <p:cNvSpPr>
                <a:spLocks noChangeArrowheads="1"/>
              </p:cNvSpPr>
              <p:nvPr/>
            </p:nvSpPr>
            <p:spPr bwMode="auto">
              <a:xfrm>
                <a:off x="2985748" y="3225548"/>
                <a:ext cx="241690" cy="239198"/>
              </a:xfrm>
              <a:prstGeom prst="rect">
                <a:avLst/>
              </a:prstGeom>
              <a:solidFill>
                <a:schemeClr val="bg2">
                  <a:lumMod val="60000"/>
                  <a:lumOff val="40000"/>
                </a:schemeClr>
              </a:solidFill>
              <a:ln>
                <a:noFill/>
              </a:ln>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82" name="Freeform 60"/>
              <p:cNvSpPr>
                <a:spLocks noEditPoints="1"/>
              </p:cNvSpPr>
              <p:nvPr/>
            </p:nvSpPr>
            <p:spPr bwMode="auto">
              <a:xfrm>
                <a:off x="3070464" y="3282857"/>
                <a:ext cx="72259" cy="123337"/>
              </a:xfrm>
              <a:custGeom>
                <a:avLst/>
                <a:gdLst>
                  <a:gd name="T0" fmla="*/ 46 w 58"/>
                  <a:gd name="T1" fmla="*/ 8 h 99"/>
                  <a:gd name="T2" fmla="*/ 46 w 58"/>
                  <a:gd name="T3" fmla="*/ 0 h 99"/>
                  <a:gd name="T4" fmla="*/ 40 w 58"/>
                  <a:gd name="T5" fmla="*/ 0 h 99"/>
                  <a:gd name="T6" fmla="*/ 40 w 58"/>
                  <a:gd name="T7" fmla="*/ 8 h 99"/>
                  <a:gd name="T8" fmla="*/ 38 w 58"/>
                  <a:gd name="T9" fmla="*/ 8 h 99"/>
                  <a:gd name="T10" fmla="*/ 38 w 58"/>
                  <a:gd name="T11" fmla="*/ 0 h 99"/>
                  <a:gd name="T12" fmla="*/ 32 w 58"/>
                  <a:gd name="T13" fmla="*/ 0 h 99"/>
                  <a:gd name="T14" fmla="*/ 32 w 58"/>
                  <a:gd name="T15" fmla="*/ 8 h 99"/>
                  <a:gd name="T16" fmla="*/ 0 w 58"/>
                  <a:gd name="T17" fmla="*/ 8 h 99"/>
                  <a:gd name="T18" fmla="*/ 0 w 58"/>
                  <a:gd name="T19" fmla="*/ 11 h 99"/>
                  <a:gd name="T20" fmla="*/ 2 w 58"/>
                  <a:gd name="T21" fmla="*/ 11 h 99"/>
                  <a:gd name="T22" fmla="*/ 2 w 58"/>
                  <a:gd name="T23" fmla="*/ 99 h 99"/>
                  <a:gd name="T24" fmla="*/ 20 w 58"/>
                  <a:gd name="T25" fmla="*/ 99 h 99"/>
                  <a:gd name="T26" fmla="*/ 20 w 58"/>
                  <a:gd name="T27" fmla="*/ 86 h 99"/>
                  <a:gd name="T28" fmla="*/ 26 w 58"/>
                  <a:gd name="T29" fmla="*/ 86 h 99"/>
                  <a:gd name="T30" fmla="*/ 26 w 58"/>
                  <a:gd name="T31" fmla="*/ 99 h 99"/>
                  <a:gd name="T32" fmla="*/ 32 w 58"/>
                  <a:gd name="T33" fmla="*/ 99 h 99"/>
                  <a:gd name="T34" fmla="*/ 32 w 58"/>
                  <a:gd name="T35" fmla="*/ 86 h 99"/>
                  <a:gd name="T36" fmla="*/ 38 w 58"/>
                  <a:gd name="T37" fmla="*/ 86 h 99"/>
                  <a:gd name="T38" fmla="*/ 38 w 58"/>
                  <a:gd name="T39" fmla="*/ 99 h 99"/>
                  <a:gd name="T40" fmla="*/ 55 w 58"/>
                  <a:gd name="T41" fmla="*/ 99 h 99"/>
                  <a:gd name="T42" fmla="*/ 55 w 58"/>
                  <a:gd name="T43" fmla="*/ 11 h 99"/>
                  <a:gd name="T44" fmla="*/ 58 w 58"/>
                  <a:gd name="T45" fmla="*/ 11 h 99"/>
                  <a:gd name="T46" fmla="*/ 58 w 58"/>
                  <a:gd name="T47" fmla="*/ 8 h 99"/>
                  <a:gd name="T48" fmla="*/ 46 w 58"/>
                  <a:gd name="T49" fmla="*/ 8 h 99"/>
                  <a:gd name="T50" fmla="*/ 50 w 58"/>
                  <a:gd name="T51" fmla="*/ 82 h 99"/>
                  <a:gd name="T52" fmla="*/ 8 w 58"/>
                  <a:gd name="T53" fmla="*/ 82 h 99"/>
                  <a:gd name="T54" fmla="*/ 8 w 58"/>
                  <a:gd name="T55" fmla="*/ 75 h 99"/>
                  <a:gd name="T56" fmla="*/ 50 w 58"/>
                  <a:gd name="T57" fmla="*/ 75 h 99"/>
                  <a:gd name="T58" fmla="*/ 50 w 58"/>
                  <a:gd name="T59" fmla="*/ 82 h 99"/>
                  <a:gd name="T60" fmla="*/ 50 w 58"/>
                  <a:gd name="T61" fmla="*/ 70 h 99"/>
                  <a:gd name="T62" fmla="*/ 8 w 58"/>
                  <a:gd name="T63" fmla="*/ 70 h 99"/>
                  <a:gd name="T64" fmla="*/ 8 w 58"/>
                  <a:gd name="T65" fmla="*/ 63 h 99"/>
                  <a:gd name="T66" fmla="*/ 50 w 58"/>
                  <a:gd name="T67" fmla="*/ 63 h 99"/>
                  <a:gd name="T68" fmla="*/ 50 w 58"/>
                  <a:gd name="T69" fmla="*/ 70 h 99"/>
                  <a:gd name="T70" fmla="*/ 50 w 58"/>
                  <a:gd name="T71" fmla="*/ 58 h 99"/>
                  <a:gd name="T72" fmla="*/ 8 w 58"/>
                  <a:gd name="T73" fmla="*/ 58 h 99"/>
                  <a:gd name="T74" fmla="*/ 8 w 58"/>
                  <a:gd name="T75" fmla="*/ 51 h 99"/>
                  <a:gd name="T76" fmla="*/ 50 w 58"/>
                  <a:gd name="T77" fmla="*/ 51 h 99"/>
                  <a:gd name="T78" fmla="*/ 50 w 58"/>
                  <a:gd name="T79" fmla="*/ 58 h 99"/>
                  <a:gd name="T80" fmla="*/ 50 w 58"/>
                  <a:gd name="T81" fmla="*/ 46 h 99"/>
                  <a:gd name="T82" fmla="*/ 8 w 58"/>
                  <a:gd name="T83" fmla="*/ 46 h 99"/>
                  <a:gd name="T84" fmla="*/ 8 w 58"/>
                  <a:gd name="T85" fmla="*/ 39 h 99"/>
                  <a:gd name="T86" fmla="*/ 50 w 58"/>
                  <a:gd name="T87" fmla="*/ 39 h 99"/>
                  <a:gd name="T88" fmla="*/ 50 w 58"/>
                  <a:gd name="T89" fmla="*/ 46 h 99"/>
                  <a:gd name="T90" fmla="*/ 50 w 58"/>
                  <a:gd name="T91" fmla="*/ 35 h 99"/>
                  <a:gd name="T92" fmla="*/ 8 w 58"/>
                  <a:gd name="T93" fmla="*/ 35 h 99"/>
                  <a:gd name="T94" fmla="*/ 8 w 58"/>
                  <a:gd name="T95" fmla="*/ 29 h 99"/>
                  <a:gd name="T96" fmla="*/ 50 w 58"/>
                  <a:gd name="T97" fmla="*/ 29 h 99"/>
                  <a:gd name="T98" fmla="*/ 50 w 58"/>
                  <a:gd name="T99" fmla="*/ 35 h 99"/>
                  <a:gd name="T100" fmla="*/ 50 w 58"/>
                  <a:gd name="T101" fmla="*/ 23 h 99"/>
                  <a:gd name="T102" fmla="*/ 8 w 58"/>
                  <a:gd name="T103" fmla="*/ 23 h 99"/>
                  <a:gd name="T104" fmla="*/ 8 w 58"/>
                  <a:gd name="T105" fmla="*/ 17 h 99"/>
                  <a:gd name="T106" fmla="*/ 50 w 58"/>
                  <a:gd name="T107" fmla="*/ 17 h 99"/>
                  <a:gd name="T108" fmla="*/ 50 w 58"/>
                  <a:gd name="T109" fmla="*/ 2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99">
                    <a:moveTo>
                      <a:pt x="46" y="8"/>
                    </a:moveTo>
                    <a:lnTo>
                      <a:pt x="46" y="0"/>
                    </a:lnTo>
                    <a:lnTo>
                      <a:pt x="40" y="0"/>
                    </a:lnTo>
                    <a:lnTo>
                      <a:pt x="40" y="8"/>
                    </a:lnTo>
                    <a:lnTo>
                      <a:pt x="38" y="8"/>
                    </a:lnTo>
                    <a:lnTo>
                      <a:pt x="38" y="0"/>
                    </a:lnTo>
                    <a:lnTo>
                      <a:pt x="32" y="0"/>
                    </a:lnTo>
                    <a:lnTo>
                      <a:pt x="32" y="8"/>
                    </a:lnTo>
                    <a:lnTo>
                      <a:pt x="0" y="8"/>
                    </a:lnTo>
                    <a:lnTo>
                      <a:pt x="0" y="11"/>
                    </a:lnTo>
                    <a:lnTo>
                      <a:pt x="2" y="11"/>
                    </a:lnTo>
                    <a:lnTo>
                      <a:pt x="2" y="99"/>
                    </a:lnTo>
                    <a:lnTo>
                      <a:pt x="20" y="99"/>
                    </a:lnTo>
                    <a:lnTo>
                      <a:pt x="20" y="86"/>
                    </a:lnTo>
                    <a:lnTo>
                      <a:pt x="26" y="86"/>
                    </a:lnTo>
                    <a:lnTo>
                      <a:pt x="26" y="99"/>
                    </a:lnTo>
                    <a:lnTo>
                      <a:pt x="32" y="99"/>
                    </a:lnTo>
                    <a:lnTo>
                      <a:pt x="32" y="86"/>
                    </a:lnTo>
                    <a:lnTo>
                      <a:pt x="38" y="86"/>
                    </a:lnTo>
                    <a:lnTo>
                      <a:pt x="38" y="99"/>
                    </a:lnTo>
                    <a:lnTo>
                      <a:pt x="55" y="99"/>
                    </a:lnTo>
                    <a:lnTo>
                      <a:pt x="55" y="11"/>
                    </a:lnTo>
                    <a:lnTo>
                      <a:pt x="58" y="11"/>
                    </a:lnTo>
                    <a:lnTo>
                      <a:pt x="58" y="8"/>
                    </a:lnTo>
                    <a:lnTo>
                      <a:pt x="46" y="8"/>
                    </a:lnTo>
                    <a:close/>
                    <a:moveTo>
                      <a:pt x="50" y="82"/>
                    </a:moveTo>
                    <a:lnTo>
                      <a:pt x="8" y="82"/>
                    </a:lnTo>
                    <a:lnTo>
                      <a:pt x="8" y="75"/>
                    </a:lnTo>
                    <a:lnTo>
                      <a:pt x="50" y="75"/>
                    </a:lnTo>
                    <a:lnTo>
                      <a:pt x="50" y="82"/>
                    </a:lnTo>
                    <a:close/>
                    <a:moveTo>
                      <a:pt x="50" y="70"/>
                    </a:moveTo>
                    <a:lnTo>
                      <a:pt x="8" y="70"/>
                    </a:lnTo>
                    <a:lnTo>
                      <a:pt x="8" y="63"/>
                    </a:lnTo>
                    <a:lnTo>
                      <a:pt x="50" y="63"/>
                    </a:lnTo>
                    <a:lnTo>
                      <a:pt x="50" y="70"/>
                    </a:lnTo>
                    <a:close/>
                    <a:moveTo>
                      <a:pt x="50" y="58"/>
                    </a:moveTo>
                    <a:lnTo>
                      <a:pt x="8" y="58"/>
                    </a:lnTo>
                    <a:lnTo>
                      <a:pt x="8" y="51"/>
                    </a:lnTo>
                    <a:lnTo>
                      <a:pt x="50" y="51"/>
                    </a:lnTo>
                    <a:lnTo>
                      <a:pt x="50" y="58"/>
                    </a:lnTo>
                    <a:close/>
                    <a:moveTo>
                      <a:pt x="50" y="46"/>
                    </a:moveTo>
                    <a:lnTo>
                      <a:pt x="8" y="46"/>
                    </a:lnTo>
                    <a:lnTo>
                      <a:pt x="8" y="39"/>
                    </a:lnTo>
                    <a:lnTo>
                      <a:pt x="50" y="39"/>
                    </a:lnTo>
                    <a:lnTo>
                      <a:pt x="50" y="46"/>
                    </a:lnTo>
                    <a:close/>
                    <a:moveTo>
                      <a:pt x="50" y="35"/>
                    </a:moveTo>
                    <a:lnTo>
                      <a:pt x="8" y="35"/>
                    </a:lnTo>
                    <a:lnTo>
                      <a:pt x="8" y="29"/>
                    </a:lnTo>
                    <a:lnTo>
                      <a:pt x="50" y="29"/>
                    </a:lnTo>
                    <a:lnTo>
                      <a:pt x="50" y="35"/>
                    </a:lnTo>
                    <a:close/>
                    <a:moveTo>
                      <a:pt x="50" y="23"/>
                    </a:moveTo>
                    <a:lnTo>
                      <a:pt x="8" y="23"/>
                    </a:lnTo>
                    <a:lnTo>
                      <a:pt x="8" y="17"/>
                    </a:lnTo>
                    <a:lnTo>
                      <a:pt x="50" y="17"/>
                    </a:lnTo>
                    <a:lnTo>
                      <a:pt x="50" y="23"/>
                    </a:lnTo>
                    <a:close/>
                  </a:path>
                </a:pathLst>
              </a:custGeom>
              <a:solidFill>
                <a:schemeClr val="bg2">
                  <a:lumMod val="75000"/>
                </a:schemeClr>
              </a:solidFill>
              <a:ln>
                <a:noFill/>
              </a:ln>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83" name="Rectangle 61"/>
              <p:cNvSpPr>
                <a:spLocks noChangeArrowheads="1"/>
              </p:cNvSpPr>
              <p:nvPr/>
            </p:nvSpPr>
            <p:spPr bwMode="auto">
              <a:xfrm>
                <a:off x="2985748" y="3482189"/>
                <a:ext cx="241690" cy="240445"/>
              </a:xfrm>
              <a:prstGeom prst="rect">
                <a:avLst/>
              </a:prstGeom>
              <a:solidFill>
                <a:schemeClr val="bg2">
                  <a:lumMod val="60000"/>
                  <a:lumOff val="40000"/>
                </a:schemeClr>
              </a:solidFill>
              <a:ln>
                <a:noFill/>
              </a:ln>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84" name="Freeform 62"/>
              <p:cNvSpPr>
                <a:spLocks noEditPoints="1"/>
              </p:cNvSpPr>
              <p:nvPr/>
            </p:nvSpPr>
            <p:spPr bwMode="auto">
              <a:xfrm>
                <a:off x="3070464" y="3540744"/>
                <a:ext cx="72259" cy="123337"/>
              </a:xfrm>
              <a:custGeom>
                <a:avLst/>
                <a:gdLst>
                  <a:gd name="T0" fmla="*/ 46 w 58"/>
                  <a:gd name="T1" fmla="*/ 8 h 99"/>
                  <a:gd name="T2" fmla="*/ 46 w 58"/>
                  <a:gd name="T3" fmla="*/ 0 h 99"/>
                  <a:gd name="T4" fmla="*/ 40 w 58"/>
                  <a:gd name="T5" fmla="*/ 0 h 99"/>
                  <a:gd name="T6" fmla="*/ 40 w 58"/>
                  <a:gd name="T7" fmla="*/ 8 h 99"/>
                  <a:gd name="T8" fmla="*/ 38 w 58"/>
                  <a:gd name="T9" fmla="*/ 8 h 99"/>
                  <a:gd name="T10" fmla="*/ 38 w 58"/>
                  <a:gd name="T11" fmla="*/ 0 h 99"/>
                  <a:gd name="T12" fmla="*/ 32 w 58"/>
                  <a:gd name="T13" fmla="*/ 0 h 99"/>
                  <a:gd name="T14" fmla="*/ 32 w 58"/>
                  <a:gd name="T15" fmla="*/ 8 h 99"/>
                  <a:gd name="T16" fmla="*/ 0 w 58"/>
                  <a:gd name="T17" fmla="*/ 8 h 99"/>
                  <a:gd name="T18" fmla="*/ 0 w 58"/>
                  <a:gd name="T19" fmla="*/ 10 h 99"/>
                  <a:gd name="T20" fmla="*/ 2 w 58"/>
                  <a:gd name="T21" fmla="*/ 10 h 99"/>
                  <a:gd name="T22" fmla="*/ 2 w 58"/>
                  <a:gd name="T23" fmla="*/ 99 h 99"/>
                  <a:gd name="T24" fmla="*/ 20 w 58"/>
                  <a:gd name="T25" fmla="*/ 99 h 99"/>
                  <a:gd name="T26" fmla="*/ 20 w 58"/>
                  <a:gd name="T27" fmla="*/ 86 h 99"/>
                  <a:gd name="T28" fmla="*/ 26 w 58"/>
                  <a:gd name="T29" fmla="*/ 86 h 99"/>
                  <a:gd name="T30" fmla="*/ 26 w 58"/>
                  <a:gd name="T31" fmla="*/ 99 h 99"/>
                  <a:gd name="T32" fmla="*/ 32 w 58"/>
                  <a:gd name="T33" fmla="*/ 99 h 99"/>
                  <a:gd name="T34" fmla="*/ 32 w 58"/>
                  <a:gd name="T35" fmla="*/ 86 h 99"/>
                  <a:gd name="T36" fmla="*/ 38 w 58"/>
                  <a:gd name="T37" fmla="*/ 86 h 99"/>
                  <a:gd name="T38" fmla="*/ 38 w 58"/>
                  <a:gd name="T39" fmla="*/ 99 h 99"/>
                  <a:gd name="T40" fmla="*/ 55 w 58"/>
                  <a:gd name="T41" fmla="*/ 99 h 99"/>
                  <a:gd name="T42" fmla="*/ 55 w 58"/>
                  <a:gd name="T43" fmla="*/ 10 h 99"/>
                  <a:gd name="T44" fmla="*/ 58 w 58"/>
                  <a:gd name="T45" fmla="*/ 10 h 99"/>
                  <a:gd name="T46" fmla="*/ 58 w 58"/>
                  <a:gd name="T47" fmla="*/ 8 h 99"/>
                  <a:gd name="T48" fmla="*/ 46 w 58"/>
                  <a:gd name="T49" fmla="*/ 8 h 99"/>
                  <a:gd name="T50" fmla="*/ 50 w 58"/>
                  <a:gd name="T51" fmla="*/ 82 h 99"/>
                  <a:gd name="T52" fmla="*/ 8 w 58"/>
                  <a:gd name="T53" fmla="*/ 82 h 99"/>
                  <a:gd name="T54" fmla="*/ 8 w 58"/>
                  <a:gd name="T55" fmla="*/ 75 h 99"/>
                  <a:gd name="T56" fmla="*/ 50 w 58"/>
                  <a:gd name="T57" fmla="*/ 75 h 99"/>
                  <a:gd name="T58" fmla="*/ 50 w 58"/>
                  <a:gd name="T59" fmla="*/ 82 h 99"/>
                  <a:gd name="T60" fmla="*/ 50 w 58"/>
                  <a:gd name="T61" fmla="*/ 70 h 99"/>
                  <a:gd name="T62" fmla="*/ 8 w 58"/>
                  <a:gd name="T63" fmla="*/ 70 h 99"/>
                  <a:gd name="T64" fmla="*/ 8 w 58"/>
                  <a:gd name="T65" fmla="*/ 63 h 99"/>
                  <a:gd name="T66" fmla="*/ 50 w 58"/>
                  <a:gd name="T67" fmla="*/ 63 h 99"/>
                  <a:gd name="T68" fmla="*/ 50 w 58"/>
                  <a:gd name="T69" fmla="*/ 70 h 99"/>
                  <a:gd name="T70" fmla="*/ 50 w 58"/>
                  <a:gd name="T71" fmla="*/ 58 h 99"/>
                  <a:gd name="T72" fmla="*/ 8 w 58"/>
                  <a:gd name="T73" fmla="*/ 58 h 99"/>
                  <a:gd name="T74" fmla="*/ 8 w 58"/>
                  <a:gd name="T75" fmla="*/ 52 h 99"/>
                  <a:gd name="T76" fmla="*/ 50 w 58"/>
                  <a:gd name="T77" fmla="*/ 52 h 99"/>
                  <a:gd name="T78" fmla="*/ 50 w 58"/>
                  <a:gd name="T79" fmla="*/ 58 h 99"/>
                  <a:gd name="T80" fmla="*/ 50 w 58"/>
                  <a:gd name="T81" fmla="*/ 46 h 99"/>
                  <a:gd name="T82" fmla="*/ 8 w 58"/>
                  <a:gd name="T83" fmla="*/ 46 h 99"/>
                  <a:gd name="T84" fmla="*/ 8 w 58"/>
                  <a:gd name="T85" fmla="*/ 40 h 99"/>
                  <a:gd name="T86" fmla="*/ 50 w 58"/>
                  <a:gd name="T87" fmla="*/ 40 h 99"/>
                  <a:gd name="T88" fmla="*/ 50 w 58"/>
                  <a:gd name="T89" fmla="*/ 46 h 99"/>
                  <a:gd name="T90" fmla="*/ 50 w 58"/>
                  <a:gd name="T91" fmla="*/ 34 h 99"/>
                  <a:gd name="T92" fmla="*/ 8 w 58"/>
                  <a:gd name="T93" fmla="*/ 34 h 99"/>
                  <a:gd name="T94" fmla="*/ 8 w 58"/>
                  <a:gd name="T95" fmla="*/ 28 h 99"/>
                  <a:gd name="T96" fmla="*/ 50 w 58"/>
                  <a:gd name="T97" fmla="*/ 28 h 99"/>
                  <a:gd name="T98" fmla="*/ 50 w 58"/>
                  <a:gd name="T99" fmla="*/ 34 h 99"/>
                  <a:gd name="T100" fmla="*/ 50 w 58"/>
                  <a:gd name="T101" fmla="*/ 23 h 99"/>
                  <a:gd name="T102" fmla="*/ 8 w 58"/>
                  <a:gd name="T103" fmla="*/ 23 h 99"/>
                  <a:gd name="T104" fmla="*/ 8 w 58"/>
                  <a:gd name="T105" fmla="*/ 16 h 99"/>
                  <a:gd name="T106" fmla="*/ 50 w 58"/>
                  <a:gd name="T107" fmla="*/ 16 h 99"/>
                  <a:gd name="T108" fmla="*/ 50 w 58"/>
                  <a:gd name="T109" fmla="*/ 2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99">
                    <a:moveTo>
                      <a:pt x="46" y="8"/>
                    </a:moveTo>
                    <a:lnTo>
                      <a:pt x="46" y="0"/>
                    </a:lnTo>
                    <a:lnTo>
                      <a:pt x="40" y="0"/>
                    </a:lnTo>
                    <a:lnTo>
                      <a:pt x="40" y="8"/>
                    </a:lnTo>
                    <a:lnTo>
                      <a:pt x="38" y="8"/>
                    </a:lnTo>
                    <a:lnTo>
                      <a:pt x="38" y="0"/>
                    </a:lnTo>
                    <a:lnTo>
                      <a:pt x="32" y="0"/>
                    </a:lnTo>
                    <a:lnTo>
                      <a:pt x="32" y="8"/>
                    </a:lnTo>
                    <a:lnTo>
                      <a:pt x="0" y="8"/>
                    </a:lnTo>
                    <a:lnTo>
                      <a:pt x="0" y="10"/>
                    </a:lnTo>
                    <a:lnTo>
                      <a:pt x="2" y="10"/>
                    </a:lnTo>
                    <a:lnTo>
                      <a:pt x="2" y="99"/>
                    </a:lnTo>
                    <a:lnTo>
                      <a:pt x="20" y="99"/>
                    </a:lnTo>
                    <a:lnTo>
                      <a:pt x="20" y="86"/>
                    </a:lnTo>
                    <a:lnTo>
                      <a:pt x="26" y="86"/>
                    </a:lnTo>
                    <a:lnTo>
                      <a:pt x="26" y="99"/>
                    </a:lnTo>
                    <a:lnTo>
                      <a:pt x="32" y="99"/>
                    </a:lnTo>
                    <a:lnTo>
                      <a:pt x="32" y="86"/>
                    </a:lnTo>
                    <a:lnTo>
                      <a:pt x="38" y="86"/>
                    </a:lnTo>
                    <a:lnTo>
                      <a:pt x="38" y="99"/>
                    </a:lnTo>
                    <a:lnTo>
                      <a:pt x="55" y="99"/>
                    </a:lnTo>
                    <a:lnTo>
                      <a:pt x="55" y="10"/>
                    </a:lnTo>
                    <a:lnTo>
                      <a:pt x="58" y="10"/>
                    </a:lnTo>
                    <a:lnTo>
                      <a:pt x="58" y="8"/>
                    </a:lnTo>
                    <a:lnTo>
                      <a:pt x="46" y="8"/>
                    </a:lnTo>
                    <a:close/>
                    <a:moveTo>
                      <a:pt x="50" y="82"/>
                    </a:moveTo>
                    <a:lnTo>
                      <a:pt x="8" y="82"/>
                    </a:lnTo>
                    <a:lnTo>
                      <a:pt x="8" y="75"/>
                    </a:lnTo>
                    <a:lnTo>
                      <a:pt x="50" y="75"/>
                    </a:lnTo>
                    <a:lnTo>
                      <a:pt x="50" y="82"/>
                    </a:lnTo>
                    <a:close/>
                    <a:moveTo>
                      <a:pt x="50" y="70"/>
                    </a:moveTo>
                    <a:lnTo>
                      <a:pt x="8" y="70"/>
                    </a:lnTo>
                    <a:lnTo>
                      <a:pt x="8" y="63"/>
                    </a:lnTo>
                    <a:lnTo>
                      <a:pt x="50" y="63"/>
                    </a:lnTo>
                    <a:lnTo>
                      <a:pt x="50" y="70"/>
                    </a:lnTo>
                    <a:close/>
                    <a:moveTo>
                      <a:pt x="50" y="58"/>
                    </a:moveTo>
                    <a:lnTo>
                      <a:pt x="8" y="58"/>
                    </a:lnTo>
                    <a:lnTo>
                      <a:pt x="8" y="52"/>
                    </a:lnTo>
                    <a:lnTo>
                      <a:pt x="50" y="52"/>
                    </a:lnTo>
                    <a:lnTo>
                      <a:pt x="50" y="58"/>
                    </a:lnTo>
                    <a:close/>
                    <a:moveTo>
                      <a:pt x="50" y="46"/>
                    </a:moveTo>
                    <a:lnTo>
                      <a:pt x="8" y="46"/>
                    </a:lnTo>
                    <a:lnTo>
                      <a:pt x="8" y="40"/>
                    </a:lnTo>
                    <a:lnTo>
                      <a:pt x="50" y="40"/>
                    </a:lnTo>
                    <a:lnTo>
                      <a:pt x="50" y="46"/>
                    </a:lnTo>
                    <a:close/>
                    <a:moveTo>
                      <a:pt x="50" y="34"/>
                    </a:moveTo>
                    <a:lnTo>
                      <a:pt x="8" y="34"/>
                    </a:lnTo>
                    <a:lnTo>
                      <a:pt x="8" y="28"/>
                    </a:lnTo>
                    <a:lnTo>
                      <a:pt x="50" y="28"/>
                    </a:lnTo>
                    <a:lnTo>
                      <a:pt x="50" y="34"/>
                    </a:lnTo>
                    <a:close/>
                    <a:moveTo>
                      <a:pt x="50" y="23"/>
                    </a:moveTo>
                    <a:lnTo>
                      <a:pt x="8" y="23"/>
                    </a:lnTo>
                    <a:lnTo>
                      <a:pt x="8" y="16"/>
                    </a:lnTo>
                    <a:lnTo>
                      <a:pt x="50" y="16"/>
                    </a:lnTo>
                    <a:lnTo>
                      <a:pt x="50" y="23"/>
                    </a:lnTo>
                    <a:close/>
                  </a:path>
                </a:pathLst>
              </a:custGeom>
              <a:solidFill>
                <a:schemeClr val="bg2">
                  <a:lumMod val="75000"/>
                </a:schemeClr>
              </a:solidFill>
              <a:ln>
                <a:noFill/>
              </a:ln>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85" name="Rectangle 63"/>
              <p:cNvSpPr>
                <a:spLocks noChangeArrowheads="1"/>
              </p:cNvSpPr>
              <p:nvPr/>
            </p:nvSpPr>
            <p:spPr bwMode="auto">
              <a:xfrm>
                <a:off x="2985748" y="3740076"/>
                <a:ext cx="241690" cy="239198"/>
              </a:xfrm>
              <a:prstGeom prst="rect">
                <a:avLst/>
              </a:prstGeom>
              <a:solidFill>
                <a:schemeClr val="bg2">
                  <a:lumMod val="60000"/>
                  <a:lumOff val="40000"/>
                </a:schemeClr>
              </a:solidFill>
              <a:ln>
                <a:noFill/>
              </a:ln>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86" name="Freeform 64"/>
              <p:cNvSpPr>
                <a:spLocks noEditPoints="1"/>
              </p:cNvSpPr>
              <p:nvPr/>
            </p:nvSpPr>
            <p:spPr bwMode="auto">
              <a:xfrm>
                <a:off x="3070464" y="3799872"/>
                <a:ext cx="72259" cy="122092"/>
              </a:xfrm>
              <a:custGeom>
                <a:avLst/>
                <a:gdLst>
                  <a:gd name="T0" fmla="*/ 46 w 58"/>
                  <a:gd name="T1" fmla="*/ 8 h 98"/>
                  <a:gd name="T2" fmla="*/ 46 w 58"/>
                  <a:gd name="T3" fmla="*/ 0 h 98"/>
                  <a:gd name="T4" fmla="*/ 40 w 58"/>
                  <a:gd name="T5" fmla="*/ 0 h 98"/>
                  <a:gd name="T6" fmla="*/ 40 w 58"/>
                  <a:gd name="T7" fmla="*/ 8 h 98"/>
                  <a:gd name="T8" fmla="*/ 38 w 58"/>
                  <a:gd name="T9" fmla="*/ 8 h 98"/>
                  <a:gd name="T10" fmla="*/ 38 w 58"/>
                  <a:gd name="T11" fmla="*/ 0 h 98"/>
                  <a:gd name="T12" fmla="*/ 32 w 58"/>
                  <a:gd name="T13" fmla="*/ 0 h 98"/>
                  <a:gd name="T14" fmla="*/ 32 w 58"/>
                  <a:gd name="T15" fmla="*/ 8 h 98"/>
                  <a:gd name="T16" fmla="*/ 0 w 58"/>
                  <a:gd name="T17" fmla="*/ 8 h 98"/>
                  <a:gd name="T18" fmla="*/ 0 w 58"/>
                  <a:gd name="T19" fmla="*/ 9 h 98"/>
                  <a:gd name="T20" fmla="*/ 2 w 58"/>
                  <a:gd name="T21" fmla="*/ 9 h 98"/>
                  <a:gd name="T22" fmla="*/ 2 w 58"/>
                  <a:gd name="T23" fmla="*/ 98 h 98"/>
                  <a:gd name="T24" fmla="*/ 20 w 58"/>
                  <a:gd name="T25" fmla="*/ 98 h 98"/>
                  <a:gd name="T26" fmla="*/ 20 w 58"/>
                  <a:gd name="T27" fmla="*/ 85 h 98"/>
                  <a:gd name="T28" fmla="*/ 26 w 58"/>
                  <a:gd name="T29" fmla="*/ 85 h 98"/>
                  <a:gd name="T30" fmla="*/ 26 w 58"/>
                  <a:gd name="T31" fmla="*/ 98 h 98"/>
                  <a:gd name="T32" fmla="*/ 32 w 58"/>
                  <a:gd name="T33" fmla="*/ 98 h 98"/>
                  <a:gd name="T34" fmla="*/ 32 w 58"/>
                  <a:gd name="T35" fmla="*/ 85 h 98"/>
                  <a:gd name="T36" fmla="*/ 38 w 58"/>
                  <a:gd name="T37" fmla="*/ 85 h 98"/>
                  <a:gd name="T38" fmla="*/ 38 w 58"/>
                  <a:gd name="T39" fmla="*/ 98 h 98"/>
                  <a:gd name="T40" fmla="*/ 55 w 58"/>
                  <a:gd name="T41" fmla="*/ 98 h 98"/>
                  <a:gd name="T42" fmla="*/ 55 w 58"/>
                  <a:gd name="T43" fmla="*/ 9 h 98"/>
                  <a:gd name="T44" fmla="*/ 58 w 58"/>
                  <a:gd name="T45" fmla="*/ 9 h 98"/>
                  <a:gd name="T46" fmla="*/ 58 w 58"/>
                  <a:gd name="T47" fmla="*/ 8 h 98"/>
                  <a:gd name="T48" fmla="*/ 46 w 58"/>
                  <a:gd name="T49" fmla="*/ 8 h 98"/>
                  <a:gd name="T50" fmla="*/ 50 w 58"/>
                  <a:gd name="T51" fmla="*/ 80 h 98"/>
                  <a:gd name="T52" fmla="*/ 8 w 58"/>
                  <a:gd name="T53" fmla="*/ 80 h 98"/>
                  <a:gd name="T54" fmla="*/ 8 w 58"/>
                  <a:gd name="T55" fmla="*/ 74 h 98"/>
                  <a:gd name="T56" fmla="*/ 50 w 58"/>
                  <a:gd name="T57" fmla="*/ 74 h 98"/>
                  <a:gd name="T58" fmla="*/ 50 w 58"/>
                  <a:gd name="T59" fmla="*/ 80 h 98"/>
                  <a:gd name="T60" fmla="*/ 50 w 58"/>
                  <a:gd name="T61" fmla="*/ 68 h 98"/>
                  <a:gd name="T62" fmla="*/ 8 w 58"/>
                  <a:gd name="T63" fmla="*/ 68 h 98"/>
                  <a:gd name="T64" fmla="*/ 8 w 58"/>
                  <a:gd name="T65" fmla="*/ 62 h 98"/>
                  <a:gd name="T66" fmla="*/ 50 w 58"/>
                  <a:gd name="T67" fmla="*/ 62 h 98"/>
                  <a:gd name="T68" fmla="*/ 50 w 58"/>
                  <a:gd name="T69" fmla="*/ 68 h 98"/>
                  <a:gd name="T70" fmla="*/ 50 w 58"/>
                  <a:gd name="T71" fmla="*/ 57 h 98"/>
                  <a:gd name="T72" fmla="*/ 8 w 58"/>
                  <a:gd name="T73" fmla="*/ 57 h 98"/>
                  <a:gd name="T74" fmla="*/ 8 w 58"/>
                  <a:gd name="T75" fmla="*/ 51 h 98"/>
                  <a:gd name="T76" fmla="*/ 50 w 58"/>
                  <a:gd name="T77" fmla="*/ 51 h 98"/>
                  <a:gd name="T78" fmla="*/ 50 w 58"/>
                  <a:gd name="T79" fmla="*/ 57 h 98"/>
                  <a:gd name="T80" fmla="*/ 50 w 58"/>
                  <a:gd name="T81" fmla="*/ 46 h 98"/>
                  <a:gd name="T82" fmla="*/ 8 w 58"/>
                  <a:gd name="T83" fmla="*/ 46 h 98"/>
                  <a:gd name="T84" fmla="*/ 8 w 58"/>
                  <a:gd name="T85" fmla="*/ 39 h 98"/>
                  <a:gd name="T86" fmla="*/ 50 w 58"/>
                  <a:gd name="T87" fmla="*/ 39 h 98"/>
                  <a:gd name="T88" fmla="*/ 50 w 58"/>
                  <a:gd name="T89" fmla="*/ 46 h 98"/>
                  <a:gd name="T90" fmla="*/ 50 w 58"/>
                  <a:gd name="T91" fmla="*/ 34 h 98"/>
                  <a:gd name="T92" fmla="*/ 8 w 58"/>
                  <a:gd name="T93" fmla="*/ 34 h 98"/>
                  <a:gd name="T94" fmla="*/ 8 w 58"/>
                  <a:gd name="T95" fmla="*/ 27 h 98"/>
                  <a:gd name="T96" fmla="*/ 50 w 58"/>
                  <a:gd name="T97" fmla="*/ 27 h 98"/>
                  <a:gd name="T98" fmla="*/ 50 w 58"/>
                  <a:gd name="T99" fmla="*/ 34 h 98"/>
                  <a:gd name="T100" fmla="*/ 50 w 58"/>
                  <a:gd name="T101" fmla="*/ 22 h 98"/>
                  <a:gd name="T102" fmla="*/ 8 w 58"/>
                  <a:gd name="T103" fmla="*/ 22 h 98"/>
                  <a:gd name="T104" fmla="*/ 8 w 58"/>
                  <a:gd name="T105" fmla="*/ 15 h 98"/>
                  <a:gd name="T106" fmla="*/ 50 w 58"/>
                  <a:gd name="T107" fmla="*/ 15 h 98"/>
                  <a:gd name="T108" fmla="*/ 50 w 58"/>
                  <a:gd name="T109" fmla="*/ 2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 h="98">
                    <a:moveTo>
                      <a:pt x="46" y="8"/>
                    </a:moveTo>
                    <a:lnTo>
                      <a:pt x="46" y="0"/>
                    </a:lnTo>
                    <a:lnTo>
                      <a:pt x="40" y="0"/>
                    </a:lnTo>
                    <a:lnTo>
                      <a:pt x="40" y="8"/>
                    </a:lnTo>
                    <a:lnTo>
                      <a:pt x="38" y="8"/>
                    </a:lnTo>
                    <a:lnTo>
                      <a:pt x="38" y="0"/>
                    </a:lnTo>
                    <a:lnTo>
                      <a:pt x="32" y="0"/>
                    </a:lnTo>
                    <a:lnTo>
                      <a:pt x="32" y="8"/>
                    </a:lnTo>
                    <a:lnTo>
                      <a:pt x="0" y="8"/>
                    </a:lnTo>
                    <a:lnTo>
                      <a:pt x="0" y="9"/>
                    </a:lnTo>
                    <a:lnTo>
                      <a:pt x="2" y="9"/>
                    </a:lnTo>
                    <a:lnTo>
                      <a:pt x="2" y="98"/>
                    </a:lnTo>
                    <a:lnTo>
                      <a:pt x="20" y="98"/>
                    </a:lnTo>
                    <a:lnTo>
                      <a:pt x="20" y="85"/>
                    </a:lnTo>
                    <a:lnTo>
                      <a:pt x="26" y="85"/>
                    </a:lnTo>
                    <a:lnTo>
                      <a:pt x="26" y="98"/>
                    </a:lnTo>
                    <a:lnTo>
                      <a:pt x="32" y="98"/>
                    </a:lnTo>
                    <a:lnTo>
                      <a:pt x="32" y="85"/>
                    </a:lnTo>
                    <a:lnTo>
                      <a:pt x="38" y="85"/>
                    </a:lnTo>
                    <a:lnTo>
                      <a:pt x="38" y="98"/>
                    </a:lnTo>
                    <a:lnTo>
                      <a:pt x="55" y="98"/>
                    </a:lnTo>
                    <a:lnTo>
                      <a:pt x="55" y="9"/>
                    </a:lnTo>
                    <a:lnTo>
                      <a:pt x="58" y="9"/>
                    </a:lnTo>
                    <a:lnTo>
                      <a:pt x="58" y="8"/>
                    </a:lnTo>
                    <a:lnTo>
                      <a:pt x="46" y="8"/>
                    </a:lnTo>
                    <a:close/>
                    <a:moveTo>
                      <a:pt x="50" y="80"/>
                    </a:moveTo>
                    <a:lnTo>
                      <a:pt x="8" y="80"/>
                    </a:lnTo>
                    <a:lnTo>
                      <a:pt x="8" y="74"/>
                    </a:lnTo>
                    <a:lnTo>
                      <a:pt x="50" y="74"/>
                    </a:lnTo>
                    <a:lnTo>
                      <a:pt x="50" y="80"/>
                    </a:lnTo>
                    <a:close/>
                    <a:moveTo>
                      <a:pt x="50" y="68"/>
                    </a:moveTo>
                    <a:lnTo>
                      <a:pt x="8" y="68"/>
                    </a:lnTo>
                    <a:lnTo>
                      <a:pt x="8" y="62"/>
                    </a:lnTo>
                    <a:lnTo>
                      <a:pt x="50" y="62"/>
                    </a:lnTo>
                    <a:lnTo>
                      <a:pt x="50" y="68"/>
                    </a:lnTo>
                    <a:close/>
                    <a:moveTo>
                      <a:pt x="50" y="57"/>
                    </a:moveTo>
                    <a:lnTo>
                      <a:pt x="8" y="57"/>
                    </a:lnTo>
                    <a:lnTo>
                      <a:pt x="8" y="51"/>
                    </a:lnTo>
                    <a:lnTo>
                      <a:pt x="50" y="51"/>
                    </a:lnTo>
                    <a:lnTo>
                      <a:pt x="50" y="57"/>
                    </a:lnTo>
                    <a:close/>
                    <a:moveTo>
                      <a:pt x="50" y="46"/>
                    </a:moveTo>
                    <a:lnTo>
                      <a:pt x="8" y="46"/>
                    </a:lnTo>
                    <a:lnTo>
                      <a:pt x="8" y="39"/>
                    </a:lnTo>
                    <a:lnTo>
                      <a:pt x="50" y="39"/>
                    </a:lnTo>
                    <a:lnTo>
                      <a:pt x="50" y="46"/>
                    </a:lnTo>
                    <a:close/>
                    <a:moveTo>
                      <a:pt x="50" y="34"/>
                    </a:moveTo>
                    <a:lnTo>
                      <a:pt x="8" y="34"/>
                    </a:lnTo>
                    <a:lnTo>
                      <a:pt x="8" y="27"/>
                    </a:lnTo>
                    <a:lnTo>
                      <a:pt x="50" y="27"/>
                    </a:lnTo>
                    <a:lnTo>
                      <a:pt x="50" y="34"/>
                    </a:lnTo>
                    <a:close/>
                    <a:moveTo>
                      <a:pt x="50" y="22"/>
                    </a:moveTo>
                    <a:lnTo>
                      <a:pt x="8" y="22"/>
                    </a:lnTo>
                    <a:lnTo>
                      <a:pt x="8" y="15"/>
                    </a:lnTo>
                    <a:lnTo>
                      <a:pt x="50" y="15"/>
                    </a:lnTo>
                    <a:lnTo>
                      <a:pt x="50" y="22"/>
                    </a:lnTo>
                    <a:close/>
                  </a:path>
                </a:pathLst>
              </a:custGeom>
              <a:solidFill>
                <a:schemeClr val="bg2">
                  <a:lumMod val="75000"/>
                </a:schemeClr>
              </a:solidFill>
              <a:ln>
                <a:noFill/>
              </a:ln>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87" name="Rectangle 10"/>
              <p:cNvSpPr>
                <a:spLocks noChangeArrowheads="1"/>
              </p:cNvSpPr>
              <p:nvPr/>
            </p:nvSpPr>
            <p:spPr bwMode="auto">
              <a:xfrm>
                <a:off x="3328351" y="2684859"/>
                <a:ext cx="41113" cy="27283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88" name="Rectangle 8"/>
              <p:cNvSpPr>
                <a:spLocks noChangeArrowheads="1"/>
              </p:cNvSpPr>
              <p:nvPr/>
            </p:nvSpPr>
            <p:spPr bwMode="auto">
              <a:xfrm>
                <a:off x="3328351" y="3792397"/>
                <a:ext cx="41113" cy="1420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89" name="Rectangle 9"/>
              <p:cNvSpPr>
                <a:spLocks noChangeArrowheads="1"/>
              </p:cNvSpPr>
              <p:nvPr/>
            </p:nvSpPr>
            <p:spPr bwMode="auto">
              <a:xfrm>
                <a:off x="3328351" y="3153290"/>
                <a:ext cx="41113" cy="13828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90" name="Freeform 15"/>
              <p:cNvSpPr>
                <a:spLocks noEditPoints="1"/>
              </p:cNvSpPr>
              <p:nvPr/>
            </p:nvSpPr>
            <p:spPr bwMode="auto">
              <a:xfrm>
                <a:off x="3165148" y="4045299"/>
                <a:ext cx="53570" cy="52325"/>
              </a:xfrm>
              <a:custGeom>
                <a:avLst/>
                <a:gdLst>
                  <a:gd name="T0" fmla="*/ 8 w 13"/>
                  <a:gd name="T1" fmla="*/ 0 h 13"/>
                  <a:gd name="T2" fmla="*/ 3 w 13"/>
                  <a:gd name="T3" fmla="*/ 5 h 13"/>
                  <a:gd name="T4" fmla="*/ 3 w 13"/>
                  <a:gd name="T5" fmla="*/ 8 h 13"/>
                  <a:gd name="T6" fmla="*/ 1 w 13"/>
                  <a:gd name="T7" fmla="*/ 11 h 13"/>
                  <a:gd name="T8" fmla="*/ 1 w 13"/>
                  <a:gd name="T9" fmla="*/ 12 h 13"/>
                  <a:gd name="T10" fmla="*/ 1 w 13"/>
                  <a:gd name="T11" fmla="*/ 13 h 13"/>
                  <a:gd name="T12" fmla="*/ 2 w 13"/>
                  <a:gd name="T13" fmla="*/ 12 h 13"/>
                  <a:gd name="T14" fmla="*/ 5 w 13"/>
                  <a:gd name="T15" fmla="*/ 9 h 13"/>
                  <a:gd name="T16" fmla="*/ 8 w 13"/>
                  <a:gd name="T17" fmla="*/ 10 h 13"/>
                  <a:gd name="T18" fmla="*/ 13 w 13"/>
                  <a:gd name="T19" fmla="*/ 5 h 13"/>
                  <a:gd name="T20" fmla="*/ 8 w 13"/>
                  <a:gd name="T21" fmla="*/ 0 h 13"/>
                  <a:gd name="T22" fmla="*/ 8 w 13"/>
                  <a:gd name="T23" fmla="*/ 8 h 13"/>
                  <a:gd name="T24" fmla="*/ 6 w 13"/>
                  <a:gd name="T25" fmla="*/ 7 h 13"/>
                  <a:gd name="T26" fmla="*/ 6 w 13"/>
                  <a:gd name="T27" fmla="*/ 7 h 13"/>
                  <a:gd name="T28" fmla="*/ 6 w 13"/>
                  <a:gd name="T29" fmla="*/ 7 h 13"/>
                  <a:gd name="T30" fmla="*/ 5 w 13"/>
                  <a:gd name="T31" fmla="*/ 5 h 13"/>
                  <a:gd name="T32" fmla="*/ 8 w 13"/>
                  <a:gd name="T33" fmla="*/ 2 h 13"/>
                  <a:gd name="T34" fmla="*/ 10 w 13"/>
                  <a:gd name="T35" fmla="*/ 5 h 13"/>
                  <a:gd name="T36" fmla="*/ 8 w 13"/>
                  <a:gd name="T3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13">
                    <a:moveTo>
                      <a:pt x="8" y="0"/>
                    </a:moveTo>
                    <a:cubicBezTo>
                      <a:pt x="5" y="0"/>
                      <a:pt x="3" y="2"/>
                      <a:pt x="3" y="5"/>
                    </a:cubicBezTo>
                    <a:cubicBezTo>
                      <a:pt x="3" y="6"/>
                      <a:pt x="3" y="7"/>
                      <a:pt x="3" y="8"/>
                    </a:cubicBezTo>
                    <a:cubicBezTo>
                      <a:pt x="1" y="11"/>
                      <a:pt x="1" y="11"/>
                      <a:pt x="1" y="11"/>
                    </a:cubicBezTo>
                    <a:cubicBezTo>
                      <a:pt x="0" y="11"/>
                      <a:pt x="0" y="12"/>
                      <a:pt x="1" y="12"/>
                    </a:cubicBezTo>
                    <a:cubicBezTo>
                      <a:pt x="1" y="12"/>
                      <a:pt x="1" y="13"/>
                      <a:pt x="1" y="13"/>
                    </a:cubicBezTo>
                    <a:cubicBezTo>
                      <a:pt x="2" y="13"/>
                      <a:pt x="2" y="12"/>
                      <a:pt x="2" y="12"/>
                    </a:cubicBezTo>
                    <a:cubicBezTo>
                      <a:pt x="5" y="9"/>
                      <a:pt x="5" y="9"/>
                      <a:pt x="5" y="9"/>
                    </a:cubicBezTo>
                    <a:cubicBezTo>
                      <a:pt x="6" y="10"/>
                      <a:pt x="7" y="10"/>
                      <a:pt x="8" y="10"/>
                    </a:cubicBezTo>
                    <a:cubicBezTo>
                      <a:pt x="10" y="10"/>
                      <a:pt x="13" y="8"/>
                      <a:pt x="13" y="5"/>
                    </a:cubicBezTo>
                    <a:cubicBezTo>
                      <a:pt x="13" y="2"/>
                      <a:pt x="10" y="0"/>
                      <a:pt x="8" y="0"/>
                    </a:cubicBezTo>
                    <a:close/>
                    <a:moveTo>
                      <a:pt x="8" y="8"/>
                    </a:moveTo>
                    <a:cubicBezTo>
                      <a:pt x="7" y="8"/>
                      <a:pt x="6" y="7"/>
                      <a:pt x="6" y="7"/>
                    </a:cubicBezTo>
                    <a:cubicBezTo>
                      <a:pt x="6" y="7"/>
                      <a:pt x="6" y="7"/>
                      <a:pt x="6" y="7"/>
                    </a:cubicBezTo>
                    <a:cubicBezTo>
                      <a:pt x="6" y="7"/>
                      <a:pt x="6" y="7"/>
                      <a:pt x="6" y="7"/>
                    </a:cubicBezTo>
                    <a:cubicBezTo>
                      <a:pt x="5" y="6"/>
                      <a:pt x="5" y="6"/>
                      <a:pt x="5" y="5"/>
                    </a:cubicBezTo>
                    <a:cubicBezTo>
                      <a:pt x="5" y="4"/>
                      <a:pt x="6" y="2"/>
                      <a:pt x="8" y="2"/>
                    </a:cubicBezTo>
                    <a:cubicBezTo>
                      <a:pt x="9" y="2"/>
                      <a:pt x="10" y="4"/>
                      <a:pt x="10" y="5"/>
                    </a:cubicBezTo>
                    <a:cubicBezTo>
                      <a:pt x="10" y="7"/>
                      <a:pt x="9" y="8"/>
                      <a:pt x="8" y="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91" name="Freeform 21"/>
              <p:cNvSpPr>
                <a:spLocks/>
              </p:cNvSpPr>
              <p:nvPr/>
            </p:nvSpPr>
            <p:spPr bwMode="auto">
              <a:xfrm>
                <a:off x="3104104" y="3092244"/>
                <a:ext cx="437286" cy="468428"/>
              </a:xfrm>
              <a:custGeom>
                <a:avLst/>
                <a:gdLst>
                  <a:gd name="T0" fmla="*/ 10 w 107"/>
                  <a:gd name="T1" fmla="*/ 19 h 115"/>
                  <a:gd name="T2" fmla="*/ 10 w 107"/>
                  <a:gd name="T3" fmla="*/ 57 h 115"/>
                  <a:gd name="T4" fmla="*/ 58 w 107"/>
                  <a:gd name="T5" fmla="*/ 105 h 115"/>
                  <a:gd name="T6" fmla="*/ 96 w 107"/>
                  <a:gd name="T7" fmla="*/ 105 h 115"/>
                  <a:gd name="T8" fmla="*/ 96 w 107"/>
                  <a:gd name="T9" fmla="*/ 67 h 115"/>
                  <a:gd name="T10" fmla="*/ 29 w 107"/>
                  <a:gd name="T11" fmla="*/ 0 h 115"/>
                  <a:gd name="T12" fmla="*/ 10 w 107"/>
                  <a:gd name="T13" fmla="*/ 19 h 115"/>
                </a:gdLst>
                <a:ahLst/>
                <a:cxnLst>
                  <a:cxn ang="0">
                    <a:pos x="T0" y="T1"/>
                  </a:cxn>
                  <a:cxn ang="0">
                    <a:pos x="T2" y="T3"/>
                  </a:cxn>
                  <a:cxn ang="0">
                    <a:pos x="T4" y="T5"/>
                  </a:cxn>
                  <a:cxn ang="0">
                    <a:pos x="T6" y="T7"/>
                  </a:cxn>
                  <a:cxn ang="0">
                    <a:pos x="T8" y="T9"/>
                  </a:cxn>
                  <a:cxn ang="0">
                    <a:pos x="T10" y="T11"/>
                  </a:cxn>
                  <a:cxn ang="0">
                    <a:pos x="T12" y="T13"/>
                  </a:cxn>
                </a:cxnLst>
                <a:rect l="0" t="0" r="r" b="b"/>
                <a:pathLst>
                  <a:path w="107" h="115">
                    <a:moveTo>
                      <a:pt x="10" y="19"/>
                    </a:moveTo>
                    <a:cubicBezTo>
                      <a:pt x="0" y="29"/>
                      <a:pt x="0" y="46"/>
                      <a:pt x="10" y="57"/>
                    </a:cubicBezTo>
                    <a:cubicBezTo>
                      <a:pt x="58" y="105"/>
                      <a:pt x="58" y="105"/>
                      <a:pt x="58" y="105"/>
                    </a:cubicBezTo>
                    <a:cubicBezTo>
                      <a:pt x="69" y="115"/>
                      <a:pt x="86" y="115"/>
                      <a:pt x="96" y="105"/>
                    </a:cubicBezTo>
                    <a:cubicBezTo>
                      <a:pt x="107" y="94"/>
                      <a:pt x="107" y="77"/>
                      <a:pt x="96" y="67"/>
                    </a:cubicBezTo>
                    <a:cubicBezTo>
                      <a:pt x="29" y="0"/>
                      <a:pt x="29" y="0"/>
                      <a:pt x="29" y="0"/>
                    </a:cubicBezTo>
                    <a:lnTo>
                      <a:pt x="10" y="19"/>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92" name="Freeform 22"/>
              <p:cNvSpPr>
                <a:spLocks/>
              </p:cNvSpPr>
              <p:nvPr/>
            </p:nvSpPr>
            <p:spPr bwMode="auto">
              <a:xfrm>
                <a:off x="3271041" y="3304036"/>
                <a:ext cx="270344" cy="671499"/>
              </a:xfrm>
              <a:custGeom>
                <a:avLst/>
                <a:gdLst>
                  <a:gd name="T0" fmla="*/ 66 w 66"/>
                  <a:gd name="T1" fmla="*/ 124 h 165"/>
                  <a:gd name="T2" fmla="*/ 33 w 66"/>
                  <a:gd name="T3" fmla="*/ 157 h 165"/>
                  <a:gd name="T4" fmla="*/ 33 w 66"/>
                  <a:gd name="T5" fmla="*/ 157 h 165"/>
                  <a:gd name="T6" fmla="*/ 0 w 66"/>
                  <a:gd name="T7" fmla="*/ 146 h 165"/>
                  <a:gd name="T8" fmla="*/ 0 w 66"/>
                  <a:gd name="T9" fmla="*/ 18 h 165"/>
                  <a:gd name="T10" fmla="*/ 33 w 66"/>
                  <a:gd name="T11" fmla="*/ 7 h 165"/>
                  <a:gd name="T12" fmla="*/ 33 w 66"/>
                  <a:gd name="T13" fmla="*/ 7 h 165"/>
                  <a:gd name="T14" fmla="*/ 66 w 66"/>
                  <a:gd name="T15" fmla="*/ 40 h 165"/>
                  <a:gd name="T16" fmla="*/ 66 w 66"/>
                  <a:gd name="T17" fmla="*/ 12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65">
                    <a:moveTo>
                      <a:pt x="66" y="124"/>
                    </a:moveTo>
                    <a:cubicBezTo>
                      <a:pt x="66" y="142"/>
                      <a:pt x="51" y="157"/>
                      <a:pt x="33" y="157"/>
                    </a:cubicBezTo>
                    <a:cubicBezTo>
                      <a:pt x="33" y="157"/>
                      <a:pt x="33" y="157"/>
                      <a:pt x="33" y="157"/>
                    </a:cubicBezTo>
                    <a:cubicBezTo>
                      <a:pt x="15" y="157"/>
                      <a:pt x="0" y="165"/>
                      <a:pt x="0" y="146"/>
                    </a:cubicBezTo>
                    <a:cubicBezTo>
                      <a:pt x="0" y="18"/>
                      <a:pt x="0" y="18"/>
                      <a:pt x="0" y="18"/>
                    </a:cubicBezTo>
                    <a:cubicBezTo>
                      <a:pt x="0" y="0"/>
                      <a:pt x="15" y="7"/>
                      <a:pt x="33" y="7"/>
                    </a:cubicBezTo>
                    <a:cubicBezTo>
                      <a:pt x="33" y="7"/>
                      <a:pt x="33" y="7"/>
                      <a:pt x="33" y="7"/>
                    </a:cubicBezTo>
                    <a:cubicBezTo>
                      <a:pt x="51" y="7"/>
                      <a:pt x="66" y="22"/>
                      <a:pt x="66" y="40"/>
                    </a:cubicBezTo>
                    <a:lnTo>
                      <a:pt x="66" y="124"/>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93" name="Freeform 24"/>
              <p:cNvSpPr>
                <a:spLocks/>
              </p:cNvSpPr>
              <p:nvPr/>
            </p:nvSpPr>
            <p:spPr bwMode="auto">
              <a:xfrm>
                <a:off x="3197538" y="3092244"/>
                <a:ext cx="127074" cy="102157"/>
              </a:xfrm>
              <a:custGeom>
                <a:avLst/>
                <a:gdLst>
                  <a:gd name="T0" fmla="*/ 6 w 31"/>
                  <a:gd name="T1" fmla="*/ 0 h 25"/>
                  <a:gd name="T2" fmla="*/ 0 w 31"/>
                  <a:gd name="T3" fmla="*/ 7 h 25"/>
                  <a:gd name="T4" fmla="*/ 10 w 31"/>
                  <a:gd name="T5" fmla="*/ 17 h 25"/>
                  <a:gd name="T6" fmla="*/ 31 w 31"/>
                  <a:gd name="T7" fmla="*/ 24 h 25"/>
                  <a:gd name="T8" fmla="*/ 6 w 31"/>
                  <a:gd name="T9" fmla="*/ 0 h 25"/>
                </a:gdLst>
                <a:ahLst/>
                <a:cxnLst>
                  <a:cxn ang="0">
                    <a:pos x="T0" y="T1"/>
                  </a:cxn>
                  <a:cxn ang="0">
                    <a:pos x="T2" y="T3"/>
                  </a:cxn>
                  <a:cxn ang="0">
                    <a:pos x="T4" y="T5"/>
                  </a:cxn>
                  <a:cxn ang="0">
                    <a:pos x="T6" y="T7"/>
                  </a:cxn>
                  <a:cxn ang="0">
                    <a:pos x="T8" y="T9"/>
                  </a:cxn>
                </a:cxnLst>
                <a:rect l="0" t="0" r="r" b="b"/>
                <a:pathLst>
                  <a:path w="31" h="25">
                    <a:moveTo>
                      <a:pt x="6" y="0"/>
                    </a:moveTo>
                    <a:cubicBezTo>
                      <a:pt x="0" y="7"/>
                      <a:pt x="0" y="7"/>
                      <a:pt x="0" y="7"/>
                    </a:cubicBezTo>
                    <a:cubicBezTo>
                      <a:pt x="10" y="17"/>
                      <a:pt x="10" y="17"/>
                      <a:pt x="10" y="17"/>
                    </a:cubicBezTo>
                    <a:cubicBezTo>
                      <a:pt x="16" y="23"/>
                      <a:pt x="23" y="25"/>
                      <a:pt x="31" y="24"/>
                    </a:cubicBezTo>
                    <a:lnTo>
                      <a:pt x="6" y="0"/>
                    </a:lnTo>
                    <a:close/>
                  </a:path>
                </a:pathLst>
              </a:custGeom>
              <a:solidFill>
                <a:srgbClr val="E5D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defTabSz="878569">
                  <a:defRPr/>
                </a:pPr>
                <a:endParaRPr lang="en-US" sz="1729" kern="0">
                  <a:solidFill>
                    <a:sysClr val="windowText" lastClr="000000"/>
                  </a:solidFill>
                  <a:latin typeface="Segoe UI"/>
                </a:endParaRPr>
              </a:p>
            </p:txBody>
          </p:sp>
          <p:sp>
            <p:nvSpPr>
              <p:cNvPr id="194" name="Freeform 291"/>
              <p:cNvSpPr>
                <a:spLocks/>
              </p:cNvSpPr>
              <p:nvPr/>
            </p:nvSpPr>
            <p:spPr bwMode="auto">
              <a:xfrm>
                <a:off x="2928439" y="3760009"/>
                <a:ext cx="441020" cy="1075935"/>
              </a:xfrm>
              <a:custGeom>
                <a:avLst/>
                <a:gdLst>
                  <a:gd name="connsiteX0" fmla="*/ 441021 w 441021"/>
                  <a:gd name="connsiteY0" fmla="*/ 0 h 1075936"/>
                  <a:gd name="connsiteX1" fmla="*/ 441021 w 441021"/>
                  <a:gd name="connsiteY1" fmla="*/ 947125 h 1075936"/>
                  <a:gd name="connsiteX2" fmla="*/ 423095 w 441021"/>
                  <a:gd name="connsiteY2" fmla="*/ 963417 h 1075936"/>
                  <a:gd name="connsiteX3" fmla="*/ 288193 w 441021"/>
                  <a:gd name="connsiteY3" fmla="*/ 1064295 h 1075936"/>
                  <a:gd name="connsiteX4" fmla="*/ 269032 w 441021"/>
                  <a:gd name="connsiteY4" fmla="*/ 1075936 h 1075936"/>
                  <a:gd name="connsiteX5" fmla="*/ 265302 w 441021"/>
                  <a:gd name="connsiteY5" fmla="*/ 1073816 h 1075936"/>
                  <a:gd name="connsiteX6" fmla="*/ 0 w 441021"/>
                  <a:gd name="connsiteY6" fmla="*/ 578062 h 1075936"/>
                  <a:gd name="connsiteX7" fmla="*/ 441021 w 441021"/>
                  <a:gd name="connsiteY7" fmla="*/ 0 h 10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021" h="1075936">
                    <a:moveTo>
                      <a:pt x="441021" y="0"/>
                    </a:moveTo>
                    <a:lnTo>
                      <a:pt x="441021" y="947125"/>
                    </a:lnTo>
                    <a:lnTo>
                      <a:pt x="423095" y="963417"/>
                    </a:lnTo>
                    <a:cubicBezTo>
                      <a:pt x="379822" y="999129"/>
                      <a:pt x="334806" y="1032804"/>
                      <a:pt x="288193" y="1064295"/>
                    </a:cubicBezTo>
                    <a:lnTo>
                      <a:pt x="269032" y="1075936"/>
                    </a:lnTo>
                    <a:lnTo>
                      <a:pt x="265302" y="1073816"/>
                    </a:lnTo>
                    <a:cubicBezTo>
                      <a:pt x="105661" y="965811"/>
                      <a:pt x="0" y="785675"/>
                      <a:pt x="0" y="578062"/>
                    </a:cubicBezTo>
                    <a:cubicBezTo>
                      <a:pt x="0" y="305314"/>
                      <a:pt x="187842" y="73276"/>
                      <a:pt x="441021" y="0"/>
                    </a:cubicBez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noAutofit/>
              </a:bodyPr>
              <a:lstStyle/>
              <a:p>
                <a:pPr defTabSz="878569">
                  <a:defRPr/>
                </a:pPr>
                <a:endParaRPr lang="en-US" sz="1729" kern="0">
                  <a:solidFill>
                    <a:sysClr val="windowText" lastClr="000000"/>
                  </a:solidFill>
                  <a:latin typeface="Segoe UI"/>
                </a:endParaRPr>
              </a:p>
            </p:txBody>
          </p:sp>
        </p:grpSp>
      </p:grpSp>
      <p:grpSp>
        <p:nvGrpSpPr>
          <p:cNvPr id="7" name="Group 6"/>
          <p:cNvGrpSpPr/>
          <p:nvPr/>
        </p:nvGrpSpPr>
        <p:grpSpPr>
          <a:xfrm>
            <a:off x="269240" y="1586848"/>
            <a:ext cx="11663622" cy="4800666"/>
            <a:chOff x="274638" y="1618171"/>
            <a:chExt cx="11897502" cy="4896929"/>
          </a:xfrm>
        </p:grpSpPr>
        <p:sp>
          <p:nvSpPr>
            <p:cNvPr id="242" name="Rectangle 241"/>
            <p:cNvSpPr/>
            <p:nvPr/>
          </p:nvSpPr>
          <p:spPr bwMode="auto">
            <a:xfrm>
              <a:off x="274638" y="1618171"/>
              <a:ext cx="3931920" cy="16002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a:solidFill>
                  <a:srgbClr val="505050"/>
                </a:solidFill>
                <a:latin typeface="Segoe UI Light"/>
                <a:ea typeface="Segoe UI" pitchFamily="34" charset="0"/>
                <a:cs typeface="Segoe UI" pitchFamily="34" charset="0"/>
              </a:endParaRPr>
            </a:p>
          </p:txBody>
        </p:sp>
        <p:sp>
          <p:nvSpPr>
            <p:cNvPr id="243" name="Rectangle 242"/>
            <p:cNvSpPr/>
            <p:nvPr/>
          </p:nvSpPr>
          <p:spPr bwMode="auto">
            <a:xfrm>
              <a:off x="8240220" y="1618171"/>
              <a:ext cx="3931920" cy="16002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a:solidFill>
                  <a:srgbClr val="505050"/>
                </a:solidFill>
                <a:latin typeface="Segoe UI Light"/>
                <a:ea typeface="Segoe UI" pitchFamily="34" charset="0"/>
                <a:cs typeface="Segoe UI" pitchFamily="34" charset="0"/>
              </a:endParaRPr>
            </a:p>
          </p:txBody>
        </p:sp>
        <p:sp>
          <p:nvSpPr>
            <p:cNvPr id="244" name="Rectangle 243"/>
            <p:cNvSpPr/>
            <p:nvPr/>
          </p:nvSpPr>
          <p:spPr bwMode="auto">
            <a:xfrm>
              <a:off x="4257429" y="3268980"/>
              <a:ext cx="3931920" cy="16002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a:solidFill>
                  <a:srgbClr val="505050"/>
                </a:solidFill>
                <a:latin typeface="Segoe UI Light"/>
                <a:ea typeface="Segoe UI" pitchFamily="34" charset="0"/>
                <a:cs typeface="Segoe UI" pitchFamily="34" charset="0"/>
              </a:endParaRPr>
            </a:p>
          </p:txBody>
        </p:sp>
        <p:sp>
          <p:nvSpPr>
            <p:cNvPr id="245" name="Rectangle 244"/>
            <p:cNvSpPr/>
            <p:nvPr/>
          </p:nvSpPr>
          <p:spPr bwMode="auto">
            <a:xfrm>
              <a:off x="8240220" y="3268980"/>
              <a:ext cx="3931920" cy="16002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a:solidFill>
                  <a:srgbClr val="505050"/>
                </a:solidFill>
                <a:latin typeface="Segoe UI Light"/>
                <a:ea typeface="Segoe UI" pitchFamily="34" charset="0"/>
                <a:cs typeface="Segoe UI" pitchFamily="34" charset="0"/>
              </a:endParaRPr>
            </a:p>
          </p:txBody>
        </p:sp>
        <p:sp>
          <p:nvSpPr>
            <p:cNvPr id="246" name="Rectangle 245"/>
            <p:cNvSpPr/>
            <p:nvPr/>
          </p:nvSpPr>
          <p:spPr bwMode="auto">
            <a:xfrm>
              <a:off x="8240220" y="4914900"/>
              <a:ext cx="3931920" cy="16002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2353" dirty="0">
                <a:solidFill>
                  <a:srgbClr val="505050"/>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4178493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additive="base">
                                        <p:cTn id="7" dur="1000" fill="hold"/>
                                        <p:tgtEl>
                                          <p:spTgt spid="118"/>
                                        </p:tgtEl>
                                        <p:attrNameLst>
                                          <p:attrName>ppt_x</p:attrName>
                                        </p:attrNameLst>
                                      </p:cBhvr>
                                      <p:tavLst>
                                        <p:tav tm="0">
                                          <p:val>
                                            <p:strVal val="#ppt_x"/>
                                          </p:val>
                                        </p:tav>
                                        <p:tav tm="100000">
                                          <p:val>
                                            <p:strVal val="#ppt_x"/>
                                          </p:val>
                                        </p:tav>
                                      </p:tavLst>
                                    </p:anim>
                                    <p:anim calcmode="lin" valueType="num">
                                      <p:cBhvr additive="base">
                                        <p:cTn id="8" dur="1000" fill="hold"/>
                                        <p:tgtEl>
                                          <p:spTgt spid="11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19"/>
                                        </p:tgtEl>
                                        <p:attrNameLst>
                                          <p:attrName>style.visibility</p:attrName>
                                        </p:attrNameLst>
                                      </p:cBhvr>
                                      <p:to>
                                        <p:strVal val="visible"/>
                                      </p:to>
                                    </p:set>
                                    <p:anim calcmode="lin" valueType="num">
                                      <p:cBhvr additive="base">
                                        <p:cTn id="11" dur="1000" fill="hold"/>
                                        <p:tgtEl>
                                          <p:spTgt spid="119"/>
                                        </p:tgtEl>
                                        <p:attrNameLst>
                                          <p:attrName>ppt_x</p:attrName>
                                        </p:attrNameLst>
                                      </p:cBhvr>
                                      <p:tavLst>
                                        <p:tav tm="0">
                                          <p:val>
                                            <p:strVal val="#ppt_x"/>
                                          </p:val>
                                        </p:tav>
                                        <p:tav tm="100000">
                                          <p:val>
                                            <p:strVal val="#ppt_x"/>
                                          </p:val>
                                        </p:tav>
                                      </p:tavLst>
                                    </p:anim>
                                    <p:anim calcmode="lin" valueType="num">
                                      <p:cBhvr additive="base">
                                        <p:cTn id="12" dur="1000" fill="hold"/>
                                        <p:tgtEl>
                                          <p:spTgt spid="11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0"/>
                                        </p:tgtEl>
                                        <p:attrNameLst>
                                          <p:attrName>style.visibility</p:attrName>
                                        </p:attrNameLst>
                                      </p:cBhvr>
                                      <p:to>
                                        <p:strVal val="visible"/>
                                      </p:to>
                                    </p:set>
                                    <p:anim calcmode="lin" valueType="num">
                                      <p:cBhvr additive="base">
                                        <p:cTn id="15" dur="1000" fill="hold"/>
                                        <p:tgtEl>
                                          <p:spTgt spid="120"/>
                                        </p:tgtEl>
                                        <p:attrNameLst>
                                          <p:attrName>ppt_x</p:attrName>
                                        </p:attrNameLst>
                                      </p:cBhvr>
                                      <p:tavLst>
                                        <p:tav tm="0">
                                          <p:val>
                                            <p:strVal val="#ppt_x"/>
                                          </p:val>
                                        </p:tav>
                                        <p:tav tm="100000">
                                          <p:val>
                                            <p:strVal val="#ppt_x"/>
                                          </p:val>
                                        </p:tav>
                                      </p:tavLst>
                                    </p:anim>
                                    <p:anim calcmode="lin" valueType="num">
                                      <p:cBhvr additive="base">
                                        <p:cTn id="16" dur="1000" fill="hold"/>
                                        <p:tgtEl>
                                          <p:spTgt spid="120"/>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236"/>
                                        </p:tgtEl>
                                        <p:attrNameLst>
                                          <p:attrName>style.visibility</p:attrName>
                                        </p:attrNameLst>
                                      </p:cBhvr>
                                      <p:to>
                                        <p:strVal val="visible"/>
                                      </p:to>
                                    </p:set>
                                    <p:anim calcmode="lin" valueType="num">
                                      <p:cBhvr additive="base">
                                        <p:cTn id="23" dur="1000" fill="hold"/>
                                        <p:tgtEl>
                                          <p:spTgt spid="236"/>
                                        </p:tgtEl>
                                        <p:attrNameLst>
                                          <p:attrName>ppt_x</p:attrName>
                                        </p:attrNameLst>
                                      </p:cBhvr>
                                      <p:tavLst>
                                        <p:tav tm="0">
                                          <p:val>
                                            <p:strVal val="#ppt_x"/>
                                          </p:val>
                                        </p:tav>
                                        <p:tav tm="100000">
                                          <p:val>
                                            <p:strVal val="#ppt_x"/>
                                          </p:val>
                                        </p:tav>
                                      </p:tavLst>
                                    </p:anim>
                                    <p:anim calcmode="lin" valueType="num">
                                      <p:cBhvr additive="base">
                                        <p:cTn id="24" dur="1000" fill="hold"/>
                                        <p:tgtEl>
                                          <p:spTgt spid="236"/>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237"/>
                                        </p:tgtEl>
                                        <p:attrNameLst>
                                          <p:attrName>style.visibility</p:attrName>
                                        </p:attrNameLst>
                                      </p:cBhvr>
                                      <p:to>
                                        <p:strVal val="visible"/>
                                      </p:to>
                                    </p:set>
                                    <p:anim calcmode="lin" valueType="num">
                                      <p:cBhvr additive="base">
                                        <p:cTn id="27" dur="1000" fill="hold"/>
                                        <p:tgtEl>
                                          <p:spTgt spid="237"/>
                                        </p:tgtEl>
                                        <p:attrNameLst>
                                          <p:attrName>ppt_x</p:attrName>
                                        </p:attrNameLst>
                                      </p:cBhvr>
                                      <p:tavLst>
                                        <p:tav tm="0">
                                          <p:val>
                                            <p:strVal val="#ppt_x"/>
                                          </p:val>
                                        </p:tav>
                                        <p:tav tm="100000">
                                          <p:val>
                                            <p:strVal val="#ppt_x"/>
                                          </p:val>
                                        </p:tav>
                                      </p:tavLst>
                                    </p:anim>
                                    <p:anim calcmode="lin" valueType="num">
                                      <p:cBhvr additive="base">
                                        <p:cTn id="28" dur="1000" fill="hold"/>
                                        <p:tgtEl>
                                          <p:spTgt spid="237"/>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0"/>
                                  </p:stCondLst>
                                  <p:childTnLst>
                                    <p:set>
                                      <p:cBhvr>
                                        <p:cTn id="30" dur="1" fill="hold">
                                          <p:stCondLst>
                                            <p:cond delay="0"/>
                                          </p:stCondLst>
                                        </p:cTn>
                                        <p:tgtEl>
                                          <p:spTgt spid="238"/>
                                        </p:tgtEl>
                                        <p:attrNameLst>
                                          <p:attrName>style.visibility</p:attrName>
                                        </p:attrNameLst>
                                      </p:cBhvr>
                                      <p:to>
                                        <p:strVal val="visible"/>
                                      </p:to>
                                    </p:set>
                                    <p:anim calcmode="lin" valueType="num">
                                      <p:cBhvr additive="base">
                                        <p:cTn id="31" dur="1000" fill="hold"/>
                                        <p:tgtEl>
                                          <p:spTgt spid="238"/>
                                        </p:tgtEl>
                                        <p:attrNameLst>
                                          <p:attrName>ppt_x</p:attrName>
                                        </p:attrNameLst>
                                      </p:cBhvr>
                                      <p:tavLst>
                                        <p:tav tm="0">
                                          <p:val>
                                            <p:strVal val="#ppt_x"/>
                                          </p:val>
                                        </p:tav>
                                        <p:tav tm="100000">
                                          <p:val>
                                            <p:strVal val="#ppt_x"/>
                                          </p:val>
                                        </p:tav>
                                      </p:tavLst>
                                    </p:anim>
                                    <p:anim calcmode="lin" valueType="num">
                                      <p:cBhvr additive="base">
                                        <p:cTn id="32" dur="1000" fill="hold"/>
                                        <p:tgtEl>
                                          <p:spTgt spid="238"/>
                                        </p:tgtEl>
                                        <p:attrNameLst>
                                          <p:attrName>ppt_y</p:attrName>
                                        </p:attrNameLst>
                                      </p:cBhvr>
                                      <p:tavLst>
                                        <p:tav tm="0">
                                          <p:val>
                                            <p:strVal val="1+#ppt_h/2"/>
                                          </p:val>
                                        </p:tav>
                                        <p:tav tm="100000">
                                          <p:val>
                                            <p:strVal val="#ppt_y"/>
                                          </p:val>
                                        </p:tav>
                                      </p:tavLst>
                                    </p:anim>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2" presetClass="entr" presetSubtype="4" decel="100000" fill="hold" grpId="0" nodeType="withEffect">
                                  <p:stCondLst>
                                    <p:cond delay="0"/>
                                  </p:stCondLst>
                                  <p:childTnLst>
                                    <p:set>
                                      <p:cBhvr>
                                        <p:cTn id="38" dur="1" fill="hold">
                                          <p:stCondLst>
                                            <p:cond delay="0"/>
                                          </p:stCondLst>
                                        </p:cTn>
                                        <p:tgtEl>
                                          <p:spTgt spid="239"/>
                                        </p:tgtEl>
                                        <p:attrNameLst>
                                          <p:attrName>style.visibility</p:attrName>
                                        </p:attrNameLst>
                                      </p:cBhvr>
                                      <p:to>
                                        <p:strVal val="visible"/>
                                      </p:to>
                                    </p:set>
                                    <p:anim calcmode="lin" valueType="num">
                                      <p:cBhvr additive="base">
                                        <p:cTn id="39" dur="1000" fill="hold"/>
                                        <p:tgtEl>
                                          <p:spTgt spid="239"/>
                                        </p:tgtEl>
                                        <p:attrNameLst>
                                          <p:attrName>ppt_x</p:attrName>
                                        </p:attrNameLst>
                                      </p:cBhvr>
                                      <p:tavLst>
                                        <p:tav tm="0">
                                          <p:val>
                                            <p:strVal val="#ppt_x"/>
                                          </p:val>
                                        </p:tav>
                                        <p:tav tm="100000">
                                          <p:val>
                                            <p:strVal val="#ppt_x"/>
                                          </p:val>
                                        </p:tav>
                                      </p:tavLst>
                                    </p:anim>
                                    <p:anim calcmode="lin" valueType="num">
                                      <p:cBhvr additive="base">
                                        <p:cTn id="40" dur="1000" fill="hold"/>
                                        <p:tgtEl>
                                          <p:spTgt spid="239"/>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40"/>
                                        </p:tgtEl>
                                        <p:attrNameLst>
                                          <p:attrName>style.visibility</p:attrName>
                                        </p:attrNameLst>
                                      </p:cBhvr>
                                      <p:to>
                                        <p:strVal val="visible"/>
                                      </p:to>
                                    </p:set>
                                    <p:anim calcmode="lin" valueType="num">
                                      <p:cBhvr additive="base">
                                        <p:cTn id="43" dur="1000" fill="hold"/>
                                        <p:tgtEl>
                                          <p:spTgt spid="240"/>
                                        </p:tgtEl>
                                        <p:attrNameLst>
                                          <p:attrName>ppt_x</p:attrName>
                                        </p:attrNameLst>
                                      </p:cBhvr>
                                      <p:tavLst>
                                        <p:tav tm="0">
                                          <p:val>
                                            <p:strVal val="#ppt_x"/>
                                          </p:val>
                                        </p:tav>
                                        <p:tav tm="100000">
                                          <p:val>
                                            <p:strVal val="#ppt_x"/>
                                          </p:val>
                                        </p:tav>
                                      </p:tavLst>
                                    </p:anim>
                                    <p:anim calcmode="lin" valueType="num">
                                      <p:cBhvr additive="base">
                                        <p:cTn id="44" dur="1000" fill="hold"/>
                                        <p:tgtEl>
                                          <p:spTgt spid="240"/>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0"/>
                                  </p:stCondLst>
                                  <p:childTnLst>
                                    <p:set>
                                      <p:cBhvr>
                                        <p:cTn id="46" dur="1" fill="hold">
                                          <p:stCondLst>
                                            <p:cond delay="0"/>
                                          </p:stCondLst>
                                        </p:cTn>
                                        <p:tgtEl>
                                          <p:spTgt spid="241"/>
                                        </p:tgtEl>
                                        <p:attrNameLst>
                                          <p:attrName>style.visibility</p:attrName>
                                        </p:attrNameLst>
                                      </p:cBhvr>
                                      <p:to>
                                        <p:strVal val="visible"/>
                                      </p:to>
                                    </p:set>
                                    <p:anim calcmode="lin" valueType="num">
                                      <p:cBhvr additive="base">
                                        <p:cTn id="47" dur="1000" fill="hold"/>
                                        <p:tgtEl>
                                          <p:spTgt spid="241"/>
                                        </p:tgtEl>
                                        <p:attrNameLst>
                                          <p:attrName>ppt_x</p:attrName>
                                        </p:attrNameLst>
                                      </p:cBhvr>
                                      <p:tavLst>
                                        <p:tav tm="0">
                                          <p:val>
                                            <p:strVal val="#ppt_x"/>
                                          </p:val>
                                        </p:tav>
                                        <p:tav tm="100000">
                                          <p:val>
                                            <p:strVal val="#ppt_x"/>
                                          </p:val>
                                        </p:tav>
                                      </p:tavLst>
                                    </p:anim>
                                    <p:anim calcmode="lin" valueType="num">
                                      <p:cBhvr additive="base">
                                        <p:cTn id="48" dur="1000" fill="hold"/>
                                        <p:tgtEl>
                                          <p:spTgt spid="241"/>
                                        </p:tgtEl>
                                        <p:attrNameLst>
                                          <p:attrName>ppt_y</p:attrName>
                                        </p:attrNameLst>
                                      </p:cBhvr>
                                      <p:tavLst>
                                        <p:tav tm="0">
                                          <p:val>
                                            <p:strVal val="1+#ppt_h/2"/>
                                          </p:val>
                                        </p:tav>
                                        <p:tav tm="100000">
                                          <p:val>
                                            <p:strVal val="#ppt_y"/>
                                          </p:val>
                                        </p:tav>
                                      </p:tavLst>
                                    </p:anim>
                                  </p:childTnLst>
                                </p:cTn>
                              </p:par>
                            </p:childTnLst>
                          </p:cTn>
                        </p:par>
                        <p:par>
                          <p:cTn id="49" fill="hold">
                            <p:stCondLst>
                              <p:cond delay="3000"/>
                            </p:stCondLst>
                            <p:childTnLst>
                              <p:par>
                                <p:cTn id="50" presetID="10" presetClass="entr" presetSubtype="0" fill="hold" nodeType="after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19" presetClass="emph" presetSubtype="0" fill="hold" grpId="1" nodeType="clickEffect">
                                  <p:stCondLst>
                                    <p:cond delay="0"/>
                                  </p:stCondLst>
                                  <p:childTnLst>
                                    <p:animClr clrSpc="rgb" dir="cw">
                                      <p:cBhvr override="childStyle">
                                        <p:cTn id="56" dur="1000" fill="hold"/>
                                        <p:tgtEl>
                                          <p:spTgt spid="119"/>
                                        </p:tgtEl>
                                        <p:attrNameLst>
                                          <p:attrName>style.color</p:attrName>
                                        </p:attrNameLst>
                                      </p:cBhvr>
                                      <p:to>
                                        <a:srgbClr val="D83B01"/>
                                      </p:to>
                                    </p:animClr>
                                    <p:animClr clrSpc="rgb" dir="cw">
                                      <p:cBhvr>
                                        <p:cTn id="57" dur="1000" fill="hold"/>
                                        <p:tgtEl>
                                          <p:spTgt spid="119"/>
                                        </p:tgtEl>
                                        <p:attrNameLst>
                                          <p:attrName>fillcolor</p:attrName>
                                        </p:attrNameLst>
                                      </p:cBhvr>
                                      <p:to>
                                        <a:srgbClr val="D83B01"/>
                                      </p:to>
                                    </p:animClr>
                                    <p:set>
                                      <p:cBhvr>
                                        <p:cTn id="58" dur="1000" fill="hold"/>
                                        <p:tgtEl>
                                          <p:spTgt spid="119"/>
                                        </p:tgtEl>
                                        <p:attrNameLst>
                                          <p:attrName>fill.type</p:attrName>
                                        </p:attrNameLst>
                                      </p:cBhvr>
                                      <p:to>
                                        <p:strVal val="solid"/>
                                      </p:to>
                                    </p:set>
                                    <p:set>
                                      <p:cBhvr>
                                        <p:cTn id="59" dur="1000" fill="hold"/>
                                        <p:tgtEl>
                                          <p:spTgt spid="119"/>
                                        </p:tgtEl>
                                        <p:attrNameLst>
                                          <p:attrName>fill.on</p:attrName>
                                        </p:attrNameLst>
                                      </p:cBhvr>
                                      <p:to>
                                        <p:strVal val="true"/>
                                      </p:to>
                                    </p:set>
                                  </p:childTnLst>
                                </p:cTn>
                              </p:par>
                              <p:par>
                                <p:cTn id="60" presetID="19" presetClass="emph" presetSubtype="0" fill="hold" grpId="1" nodeType="withEffect">
                                  <p:stCondLst>
                                    <p:cond delay="0"/>
                                  </p:stCondLst>
                                  <p:childTnLst>
                                    <p:animClr clrSpc="rgb" dir="cw">
                                      <p:cBhvr override="childStyle">
                                        <p:cTn id="61" dur="1000" fill="hold"/>
                                        <p:tgtEl>
                                          <p:spTgt spid="236"/>
                                        </p:tgtEl>
                                        <p:attrNameLst>
                                          <p:attrName>style.color</p:attrName>
                                        </p:attrNameLst>
                                      </p:cBhvr>
                                      <p:to>
                                        <a:srgbClr val="D83B01"/>
                                      </p:to>
                                    </p:animClr>
                                    <p:animClr clrSpc="rgb" dir="cw">
                                      <p:cBhvr>
                                        <p:cTn id="62" dur="1000" fill="hold"/>
                                        <p:tgtEl>
                                          <p:spTgt spid="236"/>
                                        </p:tgtEl>
                                        <p:attrNameLst>
                                          <p:attrName>fillcolor</p:attrName>
                                        </p:attrNameLst>
                                      </p:cBhvr>
                                      <p:to>
                                        <a:srgbClr val="D83B01"/>
                                      </p:to>
                                    </p:animClr>
                                    <p:set>
                                      <p:cBhvr>
                                        <p:cTn id="63" dur="1000" fill="hold"/>
                                        <p:tgtEl>
                                          <p:spTgt spid="236"/>
                                        </p:tgtEl>
                                        <p:attrNameLst>
                                          <p:attrName>fill.type</p:attrName>
                                        </p:attrNameLst>
                                      </p:cBhvr>
                                      <p:to>
                                        <p:strVal val="solid"/>
                                      </p:to>
                                    </p:set>
                                    <p:set>
                                      <p:cBhvr>
                                        <p:cTn id="64" dur="1000" fill="hold"/>
                                        <p:tgtEl>
                                          <p:spTgt spid="236"/>
                                        </p:tgtEl>
                                        <p:attrNameLst>
                                          <p:attrName>fill.on</p:attrName>
                                        </p:attrNameLst>
                                      </p:cBhvr>
                                      <p:to>
                                        <p:strVal val="true"/>
                                      </p:to>
                                    </p:set>
                                  </p:childTnLst>
                                </p:cTn>
                              </p:par>
                              <p:par>
                                <p:cTn id="65" presetID="19" presetClass="emph" presetSubtype="0" fill="hold" grpId="1" nodeType="withEffect">
                                  <p:stCondLst>
                                    <p:cond delay="0"/>
                                  </p:stCondLst>
                                  <p:childTnLst>
                                    <p:animClr clrSpc="rgb" dir="cw">
                                      <p:cBhvr override="childStyle">
                                        <p:cTn id="66" dur="1000" fill="hold"/>
                                        <p:tgtEl>
                                          <p:spTgt spid="239"/>
                                        </p:tgtEl>
                                        <p:attrNameLst>
                                          <p:attrName>style.color</p:attrName>
                                        </p:attrNameLst>
                                      </p:cBhvr>
                                      <p:to>
                                        <a:srgbClr val="D83B01"/>
                                      </p:to>
                                    </p:animClr>
                                    <p:animClr clrSpc="rgb" dir="cw">
                                      <p:cBhvr>
                                        <p:cTn id="67" dur="1000" fill="hold"/>
                                        <p:tgtEl>
                                          <p:spTgt spid="239"/>
                                        </p:tgtEl>
                                        <p:attrNameLst>
                                          <p:attrName>fillcolor</p:attrName>
                                        </p:attrNameLst>
                                      </p:cBhvr>
                                      <p:to>
                                        <a:srgbClr val="D83B01"/>
                                      </p:to>
                                    </p:animClr>
                                    <p:set>
                                      <p:cBhvr>
                                        <p:cTn id="68" dur="1000" fill="hold"/>
                                        <p:tgtEl>
                                          <p:spTgt spid="239"/>
                                        </p:tgtEl>
                                        <p:attrNameLst>
                                          <p:attrName>fill.type</p:attrName>
                                        </p:attrNameLst>
                                      </p:cBhvr>
                                      <p:to>
                                        <p:strVal val="solid"/>
                                      </p:to>
                                    </p:set>
                                    <p:set>
                                      <p:cBhvr>
                                        <p:cTn id="69" dur="1000" fill="hold"/>
                                        <p:tgtEl>
                                          <p:spTgt spid="239"/>
                                        </p:tgtEl>
                                        <p:attrNameLst>
                                          <p:attrName>fill.on</p:attrName>
                                        </p:attrNameLst>
                                      </p:cBhvr>
                                      <p:to>
                                        <p:strVal val="true"/>
                                      </p:to>
                                    </p:set>
                                  </p:childTnLst>
                                </p:cTn>
                              </p:par>
                              <p:par>
                                <p:cTn id="70" presetID="3" presetClass="emph" presetSubtype="2" fill="hold" grpId="2" nodeType="withEffect">
                                  <p:stCondLst>
                                    <p:cond delay="0"/>
                                  </p:stCondLst>
                                  <p:childTnLst>
                                    <p:animClr clrSpc="rgb" dir="cw">
                                      <p:cBhvr override="childStyle">
                                        <p:cTn id="71" dur="1000" fill="hold"/>
                                        <p:tgtEl>
                                          <p:spTgt spid="119"/>
                                        </p:tgtEl>
                                        <p:attrNameLst>
                                          <p:attrName>style.color</p:attrName>
                                        </p:attrNameLst>
                                      </p:cBhvr>
                                      <p:to>
                                        <a:srgbClr val="FFFFFF"/>
                                      </p:to>
                                    </p:animClr>
                                  </p:childTnLst>
                                </p:cTn>
                              </p:par>
                              <p:par>
                                <p:cTn id="72" presetID="3" presetClass="emph" presetSubtype="2" fill="hold" grpId="2" nodeType="withEffect">
                                  <p:stCondLst>
                                    <p:cond delay="0"/>
                                  </p:stCondLst>
                                  <p:childTnLst>
                                    <p:animClr clrSpc="rgb" dir="cw">
                                      <p:cBhvr override="childStyle">
                                        <p:cTn id="73" dur="1000" fill="hold"/>
                                        <p:tgtEl>
                                          <p:spTgt spid="236"/>
                                        </p:tgtEl>
                                        <p:attrNameLst>
                                          <p:attrName>style.color</p:attrName>
                                        </p:attrNameLst>
                                      </p:cBhvr>
                                      <p:to>
                                        <a:srgbClr val="FFFFFF"/>
                                      </p:to>
                                    </p:animClr>
                                  </p:childTnLst>
                                </p:cTn>
                              </p:par>
                              <p:par>
                                <p:cTn id="74" presetID="3" presetClass="emph" presetSubtype="2" fill="hold" grpId="2" nodeType="withEffect">
                                  <p:stCondLst>
                                    <p:cond delay="0"/>
                                  </p:stCondLst>
                                  <p:childTnLst>
                                    <p:animClr clrSpc="rgb" dir="cw">
                                      <p:cBhvr override="childStyle">
                                        <p:cTn id="75" dur="1000" fill="hold"/>
                                        <p:tgtEl>
                                          <p:spTgt spid="239"/>
                                        </p:tgtEl>
                                        <p:attrNameLst>
                                          <p:attrName>style.color</p:attrName>
                                        </p:attrNameLst>
                                      </p:cBhvr>
                                      <p:to>
                                        <a:srgbClr val="FFFFFF"/>
                                      </p:to>
                                    </p:animClr>
                                  </p:childTnLst>
                                </p:cTn>
                              </p:par>
                              <p:par>
                                <p:cTn id="76" presetID="10" presetClass="entr" presetSubtype="0" fill="hold" nodeType="withEffect">
                                  <p:stCondLst>
                                    <p:cond delay="75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19" grpId="0" animBg="1"/>
      <p:bldP spid="119" grpId="1" animBg="1"/>
      <p:bldP spid="119" grpId="2" animBg="1"/>
      <p:bldP spid="120" grpId="0" animBg="1"/>
      <p:bldP spid="236" grpId="0" animBg="1"/>
      <p:bldP spid="236" grpId="1" animBg="1"/>
      <p:bldP spid="236" grpId="2" animBg="1"/>
      <p:bldP spid="237" grpId="0" animBg="1"/>
      <p:bldP spid="238" grpId="0" animBg="1"/>
      <p:bldP spid="239" grpId="0" animBg="1"/>
      <p:bldP spid="239" grpId="1" animBg="1"/>
      <p:bldP spid="239" grpId="2" animBg="1"/>
      <p:bldP spid="240" grpId="0" animBg="1"/>
      <p:bldP spid="24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127" y="168281"/>
            <a:ext cx="11655840" cy="899537"/>
          </a:xfrm>
        </p:spPr>
        <p:txBody>
          <a:bodyPr/>
          <a:lstStyle/>
          <a:p>
            <a:r>
              <a:rPr lang="en-US" sz="4313" dirty="0"/>
              <a:t>Backup, archive, </a:t>
            </a:r>
            <a:br>
              <a:rPr lang="en-US" sz="4313" dirty="0"/>
            </a:br>
            <a:r>
              <a:rPr lang="en-US" sz="4313" dirty="0"/>
              <a:t>and disaster recovery</a:t>
            </a:r>
          </a:p>
        </p:txBody>
      </p:sp>
      <p:grpSp>
        <p:nvGrpSpPr>
          <p:cNvPr id="178" name="Group 177" hidden="1"/>
          <p:cNvGrpSpPr/>
          <p:nvPr/>
        </p:nvGrpSpPr>
        <p:grpSpPr>
          <a:xfrm>
            <a:off x="6450669" y="291547"/>
            <a:ext cx="5472093" cy="358570"/>
            <a:chOff x="6259660" y="296897"/>
            <a:chExt cx="5581820" cy="365760"/>
          </a:xfrm>
        </p:grpSpPr>
        <p:sp>
          <p:nvSpPr>
            <p:cNvPr id="179" name="Freeform 6"/>
            <p:cNvSpPr/>
            <p:nvPr/>
          </p:nvSpPr>
          <p:spPr>
            <a:xfrm>
              <a:off x="6259660" y="296897"/>
              <a:ext cx="1828800" cy="365760"/>
            </a:xfrm>
            <a:prstGeom prst="rect">
              <a:avLst/>
            </a:prstGeom>
            <a:solidFill>
              <a:schemeClr val="accent2"/>
            </a:solidFill>
            <a:ln w="17145" cap="flat" cmpd="sng" algn="ctr">
              <a:noFill/>
              <a:prstDash val="solid"/>
            </a:ln>
            <a:effectLst/>
          </p:spPr>
          <p:txBody>
            <a:bodyPr spcFirstLastPara="0" vert="horz" wrap="square" lIns="35285" tIns="35285" rIns="35285" bIns="35285" numCol="1" spcCol="1270" anchor="ctr" anchorCtr="0">
              <a:noAutofit/>
            </a:bodyPr>
            <a:lstStyle/>
            <a:p>
              <a:pPr algn="ctr" defTabSz="311090">
                <a:lnSpc>
                  <a:spcPct val="90000"/>
                </a:lnSpc>
                <a:spcBef>
                  <a:spcPct val="0"/>
                </a:spcBef>
                <a:spcAft>
                  <a:spcPct val="35000"/>
                </a:spcAft>
                <a:defRPr/>
              </a:pPr>
              <a:r>
                <a:rPr lang="en-US" sz="1176" kern="0" dirty="0">
                  <a:gradFill>
                    <a:gsLst>
                      <a:gs pos="1250">
                        <a:srgbClr val="FFFFFF"/>
                      </a:gs>
                      <a:gs pos="100000">
                        <a:srgbClr val="FFFFFF"/>
                      </a:gs>
                    </a:gsLst>
                    <a:lin ang="5400000" scaled="0"/>
                  </a:gradFill>
                  <a:latin typeface="Segoe UI"/>
                </a:rPr>
                <a:t>Backup + Archive + DR</a:t>
              </a:r>
            </a:p>
          </p:txBody>
        </p:sp>
        <p:sp>
          <p:nvSpPr>
            <p:cNvPr id="180" name="Freeform 7"/>
            <p:cNvSpPr/>
            <p:nvPr/>
          </p:nvSpPr>
          <p:spPr>
            <a:xfrm>
              <a:off x="8138160" y="296897"/>
              <a:ext cx="1828800" cy="365760"/>
            </a:xfrm>
            <a:prstGeom prst="rect">
              <a:avLst/>
            </a:prstGeom>
            <a:solidFill>
              <a:schemeClr val="accent1"/>
            </a:solidFill>
            <a:ln w="17145" cap="flat" cmpd="sng" algn="ctr">
              <a:noFill/>
              <a:prstDash val="solid"/>
            </a:ln>
            <a:effectLst/>
          </p:spPr>
          <p:txBody>
            <a:bodyPr spcFirstLastPara="0" vert="horz" wrap="square" lIns="35285" tIns="35285" rIns="35285" bIns="35285" numCol="1" spcCol="1270" anchor="ctr" anchorCtr="0">
              <a:noAutofit/>
            </a:bodyPr>
            <a:lstStyle/>
            <a:p>
              <a:pPr algn="ctr" defTabSz="311090">
                <a:lnSpc>
                  <a:spcPct val="90000"/>
                </a:lnSpc>
                <a:spcBef>
                  <a:spcPct val="0"/>
                </a:spcBef>
                <a:spcAft>
                  <a:spcPct val="35000"/>
                </a:spcAft>
                <a:defRPr/>
              </a:pPr>
              <a:r>
                <a:rPr lang="en-US" sz="1176" kern="0" dirty="0">
                  <a:gradFill>
                    <a:gsLst>
                      <a:gs pos="1250">
                        <a:srgbClr val="FFFFFF"/>
                      </a:gs>
                      <a:gs pos="100000">
                        <a:srgbClr val="FFFFFF"/>
                      </a:gs>
                    </a:gsLst>
                    <a:lin ang="5400000" scaled="0"/>
                  </a:gradFill>
                  <a:latin typeface="Segoe UI"/>
                </a:rPr>
                <a:t>Dev/test</a:t>
              </a:r>
            </a:p>
          </p:txBody>
        </p:sp>
        <p:sp>
          <p:nvSpPr>
            <p:cNvPr id="181" name="Freeform 8"/>
            <p:cNvSpPr/>
            <p:nvPr/>
          </p:nvSpPr>
          <p:spPr>
            <a:xfrm>
              <a:off x="10012680" y="296897"/>
              <a:ext cx="1828800" cy="365760"/>
            </a:xfrm>
            <a:prstGeom prst="rect">
              <a:avLst/>
            </a:prstGeom>
            <a:solidFill>
              <a:schemeClr val="accent1"/>
            </a:solidFill>
            <a:ln w="17145" cap="flat" cmpd="sng" algn="ctr">
              <a:noFill/>
              <a:prstDash val="solid"/>
            </a:ln>
            <a:effectLst/>
          </p:spPr>
          <p:txBody>
            <a:bodyPr spcFirstLastPara="0" vert="horz" wrap="square" lIns="35285" tIns="35285" rIns="35285" bIns="35285" numCol="1" spcCol="1270" anchor="ctr" anchorCtr="0">
              <a:noAutofit/>
            </a:bodyPr>
            <a:lstStyle/>
            <a:p>
              <a:pPr algn="ctr" defTabSz="311090">
                <a:lnSpc>
                  <a:spcPct val="90000"/>
                </a:lnSpc>
                <a:spcBef>
                  <a:spcPct val="0"/>
                </a:spcBef>
                <a:spcAft>
                  <a:spcPct val="35000"/>
                </a:spcAft>
                <a:defRPr/>
              </a:pPr>
              <a:r>
                <a:rPr lang="en-US" sz="1176" kern="0" dirty="0">
                  <a:gradFill>
                    <a:gsLst>
                      <a:gs pos="1250">
                        <a:srgbClr val="FFFFFF"/>
                      </a:gs>
                      <a:gs pos="100000">
                        <a:srgbClr val="FFFFFF"/>
                      </a:gs>
                    </a:gsLst>
                    <a:lin ang="5400000" scaled="0"/>
                  </a:gradFill>
                  <a:latin typeface="Segoe UI"/>
                </a:rPr>
                <a:t>LOB apps</a:t>
              </a:r>
            </a:p>
          </p:txBody>
        </p:sp>
      </p:grpSp>
      <p:grpSp>
        <p:nvGrpSpPr>
          <p:cNvPr id="8" name="Group 7"/>
          <p:cNvGrpSpPr/>
          <p:nvPr/>
        </p:nvGrpSpPr>
        <p:grpSpPr>
          <a:xfrm>
            <a:off x="269241" y="3831913"/>
            <a:ext cx="7708941" cy="2701813"/>
            <a:chOff x="274639" y="3963552"/>
            <a:chExt cx="7863521" cy="2755990"/>
          </a:xfrm>
        </p:grpSpPr>
        <p:sp>
          <p:nvSpPr>
            <p:cNvPr id="161" name="Freeform 7"/>
            <p:cNvSpPr>
              <a:spLocks noChangeAspect="1" noEditPoints="1"/>
            </p:cNvSpPr>
            <p:nvPr/>
          </p:nvSpPr>
          <p:spPr bwMode="auto">
            <a:xfrm>
              <a:off x="457199" y="4054992"/>
              <a:ext cx="1052496" cy="822960"/>
            </a:xfrm>
            <a:custGeom>
              <a:avLst/>
              <a:gdLst>
                <a:gd name="T0" fmla="*/ 2382 w 2499"/>
                <a:gd name="T1" fmla="*/ 648 h 1954"/>
                <a:gd name="T2" fmla="*/ 2251 w 2499"/>
                <a:gd name="T3" fmla="*/ 514 h 1954"/>
                <a:gd name="T4" fmla="*/ 2119 w 2499"/>
                <a:gd name="T5" fmla="*/ 478 h 1954"/>
                <a:gd name="T6" fmla="*/ 2048 w 2499"/>
                <a:gd name="T7" fmla="*/ 571 h 1954"/>
                <a:gd name="T8" fmla="*/ 2165 w 2499"/>
                <a:gd name="T9" fmla="*/ 742 h 1954"/>
                <a:gd name="T10" fmla="*/ 2005 w 2499"/>
                <a:gd name="T11" fmla="*/ 699 h 1954"/>
                <a:gd name="T12" fmla="*/ 1707 w 2499"/>
                <a:gd name="T13" fmla="*/ 484 h 1954"/>
                <a:gd name="T14" fmla="*/ 1402 w 2499"/>
                <a:gd name="T15" fmla="*/ 687 h 1954"/>
                <a:gd name="T16" fmla="*/ 1171 w 2499"/>
                <a:gd name="T17" fmla="*/ 629 h 1954"/>
                <a:gd name="T18" fmla="*/ 1022 w 2499"/>
                <a:gd name="T19" fmla="*/ 441 h 1954"/>
                <a:gd name="T20" fmla="*/ 806 w 2499"/>
                <a:gd name="T21" fmla="*/ 270 h 1954"/>
                <a:gd name="T22" fmla="*/ 394 w 2499"/>
                <a:gd name="T23" fmla="*/ 223 h 1954"/>
                <a:gd name="T24" fmla="*/ 500 w 2499"/>
                <a:gd name="T25" fmla="*/ 495 h 1954"/>
                <a:gd name="T26" fmla="*/ 261 w 2499"/>
                <a:gd name="T27" fmla="*/ 792 h 1954"/>
                <a:gd name="T28" fmla="*/ 54 w 2499"/>
                <a:gd name="T29" fmla="*/ 865 h 1954"/>
                <a:gd name="T30" fmla="*/ 0 w 2499"/>
                <a:gd name="T31" fmla="*/ 949 h 1954"/>
                <a:gd name="T32" fmla="*/ 116 w 2499"/>
                <a:gd name="T33" fmla="*/ 1284 h 1954"/>
                <a:gd name="T34" fmla="*/ 315 w 2499"/>
                <a:gd name="T35" fmla="*/ 1367 h 1954"/>
                <a:gd name="T36" fmla="*/ 492 w 2499"/>
                <a:gd name="T37" fmla="*/ 1875 h 1954"/>
                <a:gd name="T38" fmla="*/ 537 w 2499"/>
                <a:gd name="T39" fmla="*/ 1953 h 1954"/>
                <a:gd name="T40" fmla="*/ 887 w 2499"/>
                <a:gd name="T41" fmla="*/ 1871 h 1954"/>
                <a:gd name="T42" fmla="*/ 1207 w 2499"/>
                <a:gd name="T43" fmla="*/ 1765 h 1954"/>
                <a:gd name="T44" fmla="*/ 1412 w 2499"/>
                <a:gd name="T45" fmla="*/ 1897 h 1954"/>
                <a:gd name="T46" fmla="*/ 1737 w 2499"/>
                <a:gd name="T47" fmla="*/ 1954 h 1954"/>
                <a:gd name="T48" fmla="*/ 1854 w 2499"/>
                <a:gd name="T49" fmla="*/ 1720 h 1954"/>
                <a:gd name="T50" fmla="*/ 2076 w 2499"/>
                <a:gd name="T51" fmla="*/ 1272 h 1954"/>
                <a:gd name="T52" fmla="*/ 2110 w 2499"/>
                <a:gd name="T53" fmla="*/ 926 h 1954"/>
                <a:gd name="T54" fmla="*/ 2277 w 2499"/>
                <a:gd name="T55" fmla="*/ 793 h 1954"/>
                <a:gd name="T56" fmla="*/ 2443 w 2499"/>
                <a:gd name="T57" fmla="*/ 719 h 1954"/>
                <a:gd name="T58" fmla="*/ 2478 w 2499"/>
                <a:gd name="T59" fmla="*/ 602 h 1954"/>
                <a:gd name="T60" fmla="*/ 539 w 2499"/>
                <a:gd name="T61" fmla="*/ 787 h 1954"/>
                <a:gd name="T62" fmla="*/ 552 w 2499"/>
                <a:gd name="T63" fmla="*/ 695 h 1954"/>
                <a:gd name="T64" fmla="*/ 645 w 2499"/>
                <a:gd name="T65" fmla="*/ 682 h 1954"/>
                <a:gd name="T66" fmla="*/ 684 w 2499"/>
                <a:gd name="T67" fmla="*/ 767 h 1954"/>
                <a:gd name="T68" fmla="*/ 607 w 2499"/>
                <a:gd name="T69" fmla="*/ 829 h 1954"/>
                <a:gd name="T70" fmla="*/ 2161 w 2499"/>
                <a:gd name="T71" fmla="*/ 567 h 1954"/>
                <a:gd name="T72" fmla="*/ 2219 w 2499"/>
                <a:gd name="T73" fmla="*/ 664 h 1954"/>
                <a:gd name="T74" fmla="*/ 1310 w 2499"/>
                <a:gd name="T75" fmla="*/ 7 h 1954"/>
                <a:gd name="T76" fmla="*/ 1132 w 2499"/>
                <a:gd name="T77" fmla="*/ 114 h 1954"/>
                <a:gd name="T78" fmla="*/ 1061 w 2499"/>
                <a:gd name="T79" fmla="*/ 313 h 1954"/>
                <a:gd name="T80" fmla="*/ 1123 w 2499"/>
                <a:gd name="T81" fmla="*/ 500 h 1954"/>
                <a:gd name="T82" fmla="*/ 1296 w 2499"/>
                <a:gd name="T83" fmla="*/ 616 h 1954"/>
                <a:gd name="T84" fmla="*/ 1496 w 2499"/>
                <a:gd name="T85" fmla="*/ 601 h 1954"/>
                <a:gd name="T86" fmla="*/ 1648 w 2499"/>
                <a:gd name="T87" fmla="*/ 462 h 1954"/>
                <a:gd name="T88" fmla="*/ 1683 w 2499"/>
                <a:gd name="T89" fmla="*/ 265 h 1954"/>
                <a:gd name="T90" fmla="*/ 1584 w 2499"/>
                <a:gd name="T91" fmla="*/ 81 h 1954"/>
                <a:gd name="T92" fmla="*/ 1390 w 2499"/>
                <a:gd name="T93" fmla="*/ 0 h 1954"/>
                <a:gd name="T94" fmla="*/ 1431 w 2499"/>
                <a:gd name="T95" fmla="*/ 223 h 1954"/>
                <a:gd name="T96" fmla="*/ 1329 w 2499"/>
                <a:gd name="T97" fmla="*/ 221 h 1954"/>
                <a:gd name="T98" fmla="*/ 1408 w 2499"/>
                <a:gd name="T99" fmla="*/ 293 h 1954"/>
                <a:gd name="T100" fmla="*/ 1484 w 2499"/>
                <a:gd name="T101" fmla="*/ 402 h 1954"/>
                <a:gd name="T102" fmla="*/ 1399 w 2499"/>
                <a:gd name="T103" fmla="*/ 536 h 1954"/>
                <a:gd name="T104" fmla="*/ 1343 w 2499"/>
                <a:gd name="T105" fmla="*/ 518 h 1954"/>
                <a:gd name="T106" fmla="*/ 1253 w 2499"/>
                <a:gd name="T107" fmla="*/ 402 h 1954"/>
                <a:gd name="T108" fmla="*/ 1313 w 2499"/>
                <a:gd name="T109" fmla="*/ 401 h 1954"/>
                <a:gd name="T110" fmla="*/ 1408 w 2499"/>
                <a:gd name="T111" fmla="*/ 422 h 1954"/>
                <a:gd name="T112" fmla="*/ 1367 w 2499"/>
                <a:gd name="T113" fmla="*/ 346 h 1954"/>
                <a:gd name="T114" fmla="*/ 1262 w 2499"/>
                <a:gd name="T115" fmla="*/ 245 h 1954"/>
                <a:gd name="T116" fmla="*/ 1343 w 2499"/>
                <a:gd name="T117" fmla="*/ 106 h 1954"/>
                <a:gd name="T118" fmla="*/ 1402 w 2499"/>
                <a:gd name="T119" fmla="*/ 100 h 1954"/>
                <a:gd name="T120" fmla="*/ 1494 w 2499"/>
                <a:gd name="T121" fmla="*/ 215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99" h="1954">
                  <a:moveTo>
                    <a:pt x="2478" y="602"/>
                  </a:moveTo>
                  <a:lnTo>
                    <a:pt x="2478" y="602"/>
                  </a:lnTo>
                  <a:lnTo>
                    <a:pt x="2469" y="598"/>
                  </a:lnTo>
                  <a:lnTo>
                    <a:pt x="2461" y="595"/>
                  </a:lnTo>
                  <a:lnTo>
                    <a:pt x="2452" y="594"/>
                  </a:lnTo>
                  <a:lnTo>
                    <a:pt x="2443" y="595"/>
                  </a:lnTo>
                  <a:lnTo>
                    <a:pt x="2435" y="598"/>
                  </a:lnTo>
                  <a:lnTo>
                    <a:pt x="2427" y="602"/>
                  </a:lnTo>
                  <a:lnTo>
                    <a:pt x="2419" y="608"/>
                  </a:lnTo>
                  <a:lnTo>
                    <a:pt x="2413" y="615"/>
                  </a:lnTo>
                  <a:lnTo>
                    <a:pt x="2413" y="615"/>
                  </a:lnTo>
                  <a:lnTo>
                    <a:pt x="2404" y="627"/>
                  </a:lnTo>
                  <a:lnTo>
                    <a:pt x="2393" y="639"/>
                  </a:lnTo>
                  <a:lnTo>
                    <a:pt x="2382" y="648"/>
                  </a:lnTo>
                  <a:lnTo>
                    <a:pt x="2371" y="656"/>
                  </a:lnTo>
                  <a:lnTo>
                    <a:pt x="2360" y="662"/>
                  </a:lnTo>
                  <a:lnTo>
                    <a:pt x="2348" y="668"/>
                  </a:lnTo>
                  <a:lnTo>
                    <a:pt x="2337" y="671"/>
                  </a:lnTo>
                  <a:lnTo>
                    <a:pt x="2325" y="673"/>
                  </a:lnTo>
                  <a:lnTo>
                    <a:pt x="2325" y="673"/>
                  </a:lnTo>
                  <a:lnTo>
                    <a:pt x="2324" y="654"/>
                  </a:lnTo>
                  <a:lnTo>
                    <a:pt x="2321" y="633"/>
                  </a:lnTo>
                  <a:lnTo>
                    <a:pt x="2315" y="613"/>
                  </a:lnTo>
                  <a:lnTo>
                    <a:pt x="2306" y="592"/>
                  </a:lnTo>
                  <a:lnTo>
                    <a:pt x="2296" y="571"/>
                  </a:lnTo>
                  <a:lnTo>
                    <a:pt x="2283" y="552"/>
                  </a:lnTo>
                  <a:lnTo>
                    <a:pt x="2268" y="532"/>
                  </a:lnTo>
                  <a:lnTo>
                    <a:pt x="2251" y="514"/>
                  </a:lnTo>
                  <a:lnTo>
                    <a:pt x="2251" y="514"/>
                  </a:lnTo>
                  <a:lnTo>
                    <a:pt x="2242" y="506"/>
                  </a:lnTo>
                  <a:lnTo>
                    <a:pt x="2232" y="499"/>
                  </a:lnTo>
                  <a:lnTo>
                    <a:pt x="2223" y="492"/>
                  </a:lnTo>
                  <a:lnTo>
                    <a:pt x="2213" y="486"/>
                  </a:lnTo>
                  <a:lnTo>
                    <a:pt x="2202" y="482"/>
                  </a:lnTo>
                  <a:lnTo>
                    <a:pt x="2192" y="478"/>
                  </a:lnTo>
                  <a:lnTo>
                    <a:pt x="2182" y="475"/>
                  </a:lnTo>
                  <a:lnTo>
                    <a:pt x="2171" y="473"/>
                  </a:lnTo>
                  <a:lnTo>
                    <a:pt x="2160" y="472"/>
                  </a:lnTo>
                  <a:lnTo>
                    <a:pt x="2150" y="472"/>
                  </a:lnTo>
                  <a:lnTo>
                    <a:pt x="2139" y="472"/>
                  </a:lnTo>
                  <a:lnTo>
                    <a:pt x="2129" y="475"/>
                  </a:lnTo>
                  <a:lnTo>
                    <a:pt x="2119" y="478"/>
                  </a:lnTo>
                  <a:lnTo>
                    <a:pt x="2109" y="482"/>
                  </a:lnTo>
                  <a:lnTo>
                    <a:pt x="2100" y="486"/>
                  </a:lnTo>
                  <a:lnTo>
                    <a:pt x="2091" y="492"/>
                  </a:lnTo>
                  <a:lnTo>
                    <a:pt x="2091" y="492"/>
                  </a:lnTo>
                  <a:lnTo>
                    <a:pt x="2085" y="496"/>
                  </a:lnTo>
                  <a:lnTo>
                    <a:pt x="2078" y="502"/>
                  </a:lnTo>
                  <a:lnTo>
                    <a:pt x="2073" y="509"/>
                  </a:lnTo>
                  <a:lnTo>
                    <a:pt x="2067" y="516"/>
                  </a:lnTo>
                  <a:lnTo>
                    <a:pt x="2062" y="524"/>
                  </a:lnTo>
                  <a:lnTo>
                    <a:pt x="2059" y="532"/>
                  </a:lnTo>
                  <a:lnTo>
                    <a:pt x="2054" y="541"/>
                  </a:lnTo>
                  <a:lnTo>
                    <a:pt x="2052" y="550"/>
                  </a:lnTo>
                  <a:lnTo>
                    <a:pt x="2050" y="561"/>
                  </a:lnTo>
                  <a:lnTo>
                    <a:pt x="2048" y="571"/>
                  </a:lnTo>
                  <a:lnTo>
                    <a:pt x="2048" y="583"/>
                  </a:lnTo>
                  <a:lnTo>
                    <a:pt x="2050" y="594"/>
                  </a:lnTo>
                  <a:lnTo>
                    <a:pt x="2052" y="607"/>
                  </a:lnTo>
                  <a:lnTo>
                    <a:pt x="2055" y="619"/>
                  </a:lnTo>
                  <a:lnTo>
                    <a:pt x="2060" y="632"/>
                  </a:lnTo>
                  <a:lnTo>
                    <a:pt x="2066" y="646"/>
                  </a:lnTo>
                  <a:lnTo>
                    <a:pt x="2066" y="646"/>
                  </a:lnTo>
                  <a:lnTo>
                    <a:pt x="2076" y="663"/>
                  </a:lnTo>
                  <a:lnTo>
                    <a:pt x="2088" y="679"/>
                  </a:lnTo>
                  <a:lnTo>
                    <a:pt x="2100" y="694"/>
                  </a:lnTo>
                  <a:lnTo>
                    <a:pt x="2114" y="708"/>
                  </a:lnTo>
                  <a:lnTo>
                    <a:pt x="2130" y="721"/>
                  </a:lnTo>
                  <a:lnTo>
                    <a:pt x="2146" y="732"/>
                  </a:lnTo>
                  <a:lnTo>
                    <a:pt x="2165" y="742"/>
                  </a:lnTo>
                  <a:lnTo>
                    <a:pt x="2184" y="750"/>
                  </a:lnTo>
                  <a:lnTo>
                    <a:pt x="2184" y="750"/>
                  </a:lnTo>
                  <a:lnTo>
                    <a:pt x="2168" y="761"/>
                  </a:lnTo>
                  <a:lnTo>
                    <a:pt x="2150" y="771"/>
                  </a:lnTo>
                  <a:lnTo>
                    <a:pt x="2150" y="771"/>
                  </a:lnTo>
                  <a:lnTo>
                    <a:pt x="2129" y="780"/>
                  </a:lnTo>
                  <a:lnTo>
                    <a:pt x="2107" y="788"/>
                  </a:lnTo>
                  <a:lnTo>
                    <a:pt x="2086" y="794"/>
                  </a:lnTo>
                  <a:lnTo>
                    <a:pt x="2065" y="799"/>
                  </a:lnTo>
                  <a:lnTo>
                    <a:pt x="2065" y="799"/>
                  </a:lnTo>
                  <a:lnTo>
                    <a:pt x="2052" y="772"/>
                  </a:lnTo>
                  <a:lnTo>
                    <a:pt x="2037" y="747"/>
                  </a:lnTo>
                  <a:lnTo>
                    <a:pt x="2021" y="723"/>
                  </a:lnTo>
                  <a:lnTo>
                    <a:pt x="2005" y="699"/>
                  </a:lnTo>
                  <a:lnTo>
                    <a:pt x="1986" y="676"/>
                  </a:lnTo>
                  <a:lnTo>
                    <a:pt x="1967" y="653"/>
                  </a:lnTo>
                  <a:lnTo>
                    <a:pt x="1947" y="630"/>
                  </a:lnTo>
                  <a:lnTo>
                    <a:pt x="1925" y="608"/>
                  </a:lnTo>
                  <a:lnTo>
                    <a:pt x="1902" y="587"/>
                  </a:lnTo>
                  <a:lnTo>
                    <a:pt x="1879" y="567"/>
                  </a:lnTo>
                  <a:lnTo>
                    <a:pt x="1855" y="547"/>
                  </a:lnTo>
                  <a:lnTo>
                    <a:pt x="1830" y="527"/>
                  </a:lnTo>
                  <a:lnTo>
                    <a:pt x="1804" y="509"/>
                  </a:lnTo>
                  <a:lnTo>
                    <a:pt x="1776" y="492"/>
                  </a:lnTo>
                  <a:lnTo>
                    <a:pt x="1747" y="476"/>
                  </a:lnTo>
                  <a:lnTo>
                    <a:pt x="1719" y="460"/>
                  </a:lnTo>
                  <a:lnTo>
                    <a:pt x="1719" y="460"/>
                  </a:lnTo>
                  <a:lnTo>
                    <a:pt x="1707" y="484"/>
                  </a:lnTo>
                  <a:lnTo>
                    <a:pt x="1694" y="508"/>
                  </a:lnTo>
                  <a:lnTo>
                    <a:pt x="1679" y="530"/>
                  </a:lnTo>
                  <a:lnTo>
                    <a:pt x="1662" y="552"/>
                  </a:lnTo>
                  <a:lnTo>
                    <a:pt x="1645" y="571"/>
                  </a:lnTo>
                  <a:lnTo>
                    <a:pt x="1625" y="591"/>
                  </a:lnTo>
                  <a:lnTo>
                    <a:pt x="1605" y="608"/>
                  </a:lnTo>
                  <a:lnTo>
                    <a:pt x="1583" y="624"/>
                  </a:lnTo>
                  <a:lnTo>
                    <a:pt x="1560" y="638"/>
                  </a:lnTo>
                  <a:lnTo>
                    <a:pt x="1536" y="650"/>
                  </a:lnTo>
                  <a:lnTo>
                    <a:pt x="1510" y="662"/>
                  </a:lnTo>
                  <a:lnTo>
                    <a:pt x="1485" y="671"/>
                  </a:lnTo>
                  <a:lnTo>
                    <a:pt x="1458" y="678"/>
                  </a:lnTo>
                  <a:lnTo>
                    <a:pt x="1430" y="684"/>
                  </a:lnTo>
                  <a:lnTo>
                    <a:pt x="1402" y="687"/>
                  </a:lnTo>
                  <a:lnTo>
                    <a:pt x="1374" y="687"/>
                  </a:lnTo>
                  <a:lnTo>
                    <a:pt x="1374" y="687"/>
                  </a:lnTo>
                  <a:lnTo>
                    <a:pt x="1355" y="687"/>
                  </a:lnTo>
                  <a:lnTo>
                    <a:pt x="1337" y="686"/>
                  </a:lnTo>
                  <a:lnTo>
                    <a:pt x="1319" y="684"/>
                  </a:lnTo>
                  <a:lnTo>
                    <a:pt x="1301" y="680"/>
                  </a:lnTo>
                  <a:lnTo>
                    <a:pt x="1283" y="677"/>
                  </a:lnTo>
                  <a:lnTo>
                    <a:pt x="1266" y="672"/>
                  </a:lnTo>
                  <a:lnTo>
                    <a:pt x="1250" y="667"/>
                  </a:lnTo>
                  <a:lnTo>
                    <a:pt x="1232" y="661"/>
                  </a:lnTo>
                  <a:lnTo>
                    <a:pt x="1216" y="654"/>
                  </a:lnTo>
                  <a:lnTo>
                    <a:pt x="1201" y="646"/>
                  </a:lnTo>
                  <a:lnTo>
                    <a:pt x="1185" y="638"/>
                  </a:lnTo>
                  <a:lnTo>
                    <a:pt x="1171" y="629"/>
                  </a:lnTo>
                  <a:lnTo>
                    <a:pt x="1156" y="618"/>
                  </a:lnTo>
                  <a:lnTo>
                    <a:pt x="1143" y="608"/>
                  </a:lnTo>
                  <a:lnTo>
                    <a:pt x="1129" y="598"/>
                  </a:lnTo>
                  <a:lnTo>
                    <a:pt x="1116" y="585"/>
                  </a:lnTo>
                  <a:lnTo>
                    <a:pt x="1104" y="573"/>
                  </a:lnTo>
                  <a:lnTo>
                    <a:pt x="1092" y="561"/>
                  </a:lnTo>
                  <a:lnTo>
                    <a:pt x="1082" y="547"/>
                  </a:lnTo>
                  <a:lnTo>
                    <a:pt x="1070" y="533"/>
                  </a:lnTo>
                  <a:lnTo>
                    <a:pt x="1061" y="519"/>
                  </a:lnTo>
                  <a:lnTo>
                    <a:pt x="1052" y="504"/>
                  </a:lnTo>
                  <a:lnTo>
                    <a:pt x="1043" y="490"/>
                  </a:lnTo>
                  <a:lnTo>
                    <a:pt x="1035" y="473"/>
                  </a:lnTo>
                  <a:lnTo>
                    <a:pt x="1028" y="457"/>
                  </a:lnTo>
                  <a:lnTo>
                    <a:pt x="1022" y="441"/>
                  </a:lnTo>
                  <a:lnTo>
                    <a:pt x="1016" y="425"/>
                  </a:lnTo>
                  <a:lnTo>
                    <a:pt x="1010" y="408"/>
                  </a:lnTo>
                  <a:lnTo>
                    <a:pt x="1007" y="391"/>
                  </a:lnTo>
                  <a:lnTo>
                    <a:pt x="1004" y="372"/>
                  </a:lnTo>
                  <a:lnTo>
                    <a:pt x="1001" y="355"/>
                  </a:lnTo>
                  <a:lnTo>
                    <a:pt x="999" y="337"/>
                  </a:lnTo>
                  <a:lnTo>
                    <a:pt x="999" y="337"/>
                  </a:lnTo>
                  <a:lnTo>
                    <a:pt x="943" y="342"/>
                  </a:lnTo>
                  <a:lnTo>
                    <a:pt x="943" y="342"/>
                  </a:lnTo>
                  <a:lnTo>
                    <a:pt x="919" y="329"/>
                  </a:lnTo>
                  <a:lnTo>
                    <a:pt x="893" y="314"/>
                  </a:lnTo>
                  <a:lnTo>
                    <a:pt x="866" y="299"/>
                  </a:lnTo>
                  <a:lnTo>
                    <a:pt x="837" y="284"/>
                  </a:lnTo>
                  <a:lnTo>
                    <a:pt x="806" y="270"/>
                  </a:lnTo>
                  <a:lnTo>
                    <a:pt x="773" y="256"/>
                  </a:lnTo>
                  <a:lnTo>
                    <a:pt x="738" y="244"/>
                  </a:lnTo>
                  <a:lnTo>
                    <a:pt x="704" y="231"/>
                  </a:lnTo>
                  <a:lnTo>
                    <a:pt x="667" y="221"/>
                  </a:lnTo>
                  <a:lnTo>
                    <a:pt x="629" y="210"/>
                  </a:lnTo>
                  <a:lnTo>
                    <a:pt x="590" y="202"/>
                  </a:lnTo>
                  <a:lnTo>
                    <a:pt x="551" y="195"/>
                  </a:lnTo>
                  <a:lnTo>
                    <a:pt x="510" y="190"/>
                  </a:lnTo>
                  <a:lnTo>
                    <a:pt x="470" y="187"/>
                  </a:lnTo>
                  <a:lnTo>
                    <a:pt x="429" y="186"/>
                  </a:lnTo>
                  <a:lnTo>
                    <a:pt x="389" y="187"/>
                  </a:lnTo>
                  <a:lnTo>
                    <a:pt x="389" y="187"/>
                  </a:lnTo>
                  <a:lnTo>
                    <a:pt x="391" y="204"/>
                  </a:lnTo>
                  <a:lnTo>
                    <a:pt x="394" y="223"/>
                  </a:lnTo>
                  <a:lnTo>
                    <a:pt x="399" y="241"/>
                  </a:lnTo>
                  <a:lnTo>
                    <a:pt x="405" y="260"/>
                  </a:lnTo>
                  <a:lnTo>
                    <a:pt x="410" y="278"/>
                  </a:lnTo>
                  <a:lnTo>
                    <a:pt x="417" y="298"/>
                  </a:lnTo>
                  <a:lnTo>
                    <a:pt x="425" y="316"/>
                  </a:lnTo>
                  <a:lnTo>
                    <a:pt x="435" y="336"/>
                  </a:lnTo>
                  <a:lnTo>
                    <a:pt x="454" y="373"/>
                  </a:lnTo>
                  <a:lnTo>
                    <a:pt x="476" y="410"/>
                  </a:lnTo>
                  <a:lnTo>
                    <a:pt x="487" y="429"/>
                  </a:lnTo>
                  <a:lnTo>
                    <a:pt x="500" y="446"/>
                  </a:lnTo>
                  <a:lnTo>
                    <a:pt x="513" y="463"/>
                  </a:lnTo>
                  <a:lnTo>
                    <a:pt x="525" y="479"/>
                  </a:lnTo>
                  <a:lnTo>
                    <a:pt x="525" y="479"/>
                  </a:lnTo>
                  <a:lnTo>
                    <a:pt x="500" y="495"/>
                  </a:lnTo>
                  <a:lnTo>
                    <a:pt x="476" y="513"/>
                  </a:lnTo>
                  <a:lnTo>
                    <a:pt x="453" y="530"/>
                  </a:lnTo>
                  <a:lnTo>
                    <a:pt x="431" y="549"/>
                  </a:lnTo>
                  <a:lnTo>
                    <a:pt x="410" y="568"/>
                  </a:lnTo>
                  <a:lnTo>
                    <a:pt x="390" y="588"/>
                  </a:lnTo>
                  <a:lnTo>
                    <a:pt x="371" y="608"/>
                  </a:lnTo>
                  <a:lnTo>
                    <a:pt x="354" y="630"/>
                  </a:lnTo>
                  <a:lnTo>
                    <a:pt x="338" y="650"/>
                  </a:lnTo>
                  <a:lnTo>
                    <a:pt x="322" y="673"/>
                  </a:lnTo>
                  <a:lnTo>
                    <a:pt x="308" y="696"/>
                  </a:lnTo>
                  <a:lnTo>
                    <a:pt x="294" y="719"/>
                  </a:lnTo>
                  <a:lnTo>
                    <a:pt x="283" y="744"/>
                  </a:lnTo>
                  <a:lnTo>
                    <a:pt x="271" y="768"/>
                  </a:lnTo>
                  <a:lnTo>
                    <a:pt x="261" y="792"/>
                  </a:lnTo>
                  <a:lnTo>
                    <a:pt x="252" y="817"/>
                  </a:lnTo>
                  <a:lnTo>
                    <a:pt x="252" y="817"/>
                  </a:lnTo>
                  <a:lnTo>
                    <a:pt x="232" y="825"/>
                  </a:lnTo>
                  <a:lnTo>
                    <a:pt x="212" y="833"/>
                  </a:lnTo>
                  <a:lnTo>
                    <a:pt x="191" y="840"/>
                  </a:lnTo>
                  <a:lnTo>
                    <a:pt x="169" y="846"/>
                  </a:lnTo>
                  <a:lnTo>
                    <a:pt x="147" y="850"/>
                  </a:lnTo>
                  <a:lnTo>
                    <a:pt x="125" y="854"/>
                  </a:lnTo>
                  <a:lnTo>
                    <a:pt x="102" y="857"/>
                  </a:lnTo>
                  <a:lnTo>
                    <a:pt x="78" y="860"/>
                  </a:lnTo>
                  <a:lnTo>
                    <a:pt x="78" y="860"/>
                  </a:lnTo>
                  <a:lnTo>
                    <a:pt x="70" y="861"/>
                  </a:lnTo>
                  <a:lnTo>
                    <a:pt x="62" y="862"/>
                  </a:lnTo>
                  <a:lnTo>
                    <a:pt x="54" y="865"/>
                  </a:lnTo>
                  <a:lnTo>
                    <a:pt x="46" y="869"/>
                  </a:lnTo>
                  <a:lnTo>
                    <a:pt x="39" y="872"/>
                  </a:lnTo>
                  <a:lnTo>
                    <a:pt x="32" y="877"/>
                  </a:lnTo>
                  <a:lnTo>
                    <a:pt x="27" y="883"/>
                  </a:lnTo>
                  <a:lnTo>
                    <a:pt x="21" y="888"/>
                  </a:lnTo>
                  <a:lnTo>
                    <a:pt x="15" y="894"/>
                  </a:lnTo>
                  <a:lnTo>
                    <a:pt x="12" y="901"/>
                  </a:lnTo>
                  <a:lnTo>
                    <a:pt x="7" y="909"/>
                  </a:lnTo>
                  <a:lnTo>
                    <a:pt x="5" y="916"/>
                  </a:lnTo>
                  <a:lnTo>
                    <a:pt x="2" y="924"/>
                  </a:lnTo>
                  <a:lnTo>
                    <a:pt x="0" y="932"/>
                  </a:lnTo>
                  <a:lnTo>
                    <a:pt x="0" y="941"/>
                  </a:lnTo>
                  <a:lnTo>
                    <a:pt x="0" y="949"/>
                  </a:lnTo>
                  <a:lnTo>
                    <a:pt x="0" y="949"/>
                  </a:lnTo>
                  <a:lnTo>
                    <a:pt x="5" y="998"/>
                  </a:lnTo>
                  <a:lnTo>
                    <a:pt x="8" y="1024"/>
                  </a:lnTo>
                  <a:lnTo>
                    <a:pt x="13" y="1052"/>
                  </a:lnTo>
                  <a:lnTo>
                    <a:pt x="19" y="1079"/>
                  </a:lnTo>
                  <a:lnTo>
                    <a:pt x="25" y="1108"/>
                  </a:lnTo>
                  <a:lnTo>
                    <a:pt x="33" y="1137"/>
                  </a:lnTo>
                  <a:lnTo>
                    <a:pt x="43" y="1164"/>
                  </a:lnTo>
                  <a:lnTo>
                    <a:pt x="54" y="1191"/>
                  </a:lnTo>
                  <a:lnTo>
                    <a:pt x="67" y="1217"/>
                  </a:lnTo>
                  <a:lnTo>
                    <a:pt x="82" y="1241"/>
                  </a:lnTo>
                  <a:lnTo>
                    <a:pt x="90" y="1253"/>
                  </a:lnTo>
                  <a:lnTo>
                    <a:pt x="98" y="1263"/>
                  </a:lnTo>
                  <a:lnTo>
                    <a:pt x="107" y="1274"/>
                  </a:lnTo>
                  <a:lnTo>
                    <a:pt x="116" y="1284"/>
                  </a:lnTo>
                  <a:lnTo>
                    <a:pt x="127" y="1293"/>
                  </a:lnTo>
                  <a:lnTo>
                    <a:pt x="137" y="1302"/>
                  </a:lnTo>
                  <a:lnTo>
                    <a:pt x="148" y="1310"/>
                  </a:lnTo>
                  <a:lnTo>
                    <a:pt x="160" y="1317"/>
                  </a:lnTo>
                  <a:lnTo>
                    <a:pt x="173" y="1323"/>
                  </a:lnTo>
                  <a:lnTo>
                    <a:pt x="185" y="1329"/>
                  </a:lnTo>
                  <a:lnTo>
                    <a:pt x="185" y="1329"/>
                  </a:lnTo>
                  <a:lnTo>
                    <a:pt x="196" y="1332"/>
                  </a:lnTo>
                  <a:lnTo>
                    <a:pt x="208" y="1336"/>
                  </a:lnTo>
                  <a:lnTo>
                    <a:pt x="236" y="1341"/>
                  </a:lnTo>
                  <a:lnTo>
                    <a:pt x="268" y="1345"/>
                  </a:lnTo>
                  <a:lnTo>
                    <a:pt x="304" y="1348"/>
                  </a:lnTo>
                  <a:lnTo>
                    <a:pt x="304" y="1348"/>
                  </a:lnTo>
                  <a:lnTo>
                    <a:pt x="315" y="1367"/>
                  </a:lnTo>
                  <a:lnTo>
                    <a:pt x="328" y="1384"/>
                  </a:lnTo>
                  <a:lnTo>
                    <a:pt x="354" y="1419"/>
                  </a:lnTo>
                  <a:lnTo>
                    <a:pt x="383" y="1453"/>
                  </a:lnTo>
                  <a:lnTo>
                    <a:pt x="414" y="1485"/>
                  </a:lnTo>
                  <a:lnTo>
                    <a:pt x="447" y="1516"/>
                  </a:lnTo>
                  <a:lnTo>
                    <a:pt x="483" y="1546"/>
                  </a:lnTo>
                  <a:lnTo>
                    <a:pt x="521" y="1574"/>
                  </a:lnTo>
                  <a:lnTo>
                    <a:pt x="560" y="1600"/>
                  </a:lnTo>
                  <a:lnTo>
                    <a:pt x="560" y="1600"/>
                  </a:lnTo>
                  <a:lnTo>
                    <a:pt x="545" y="1668"/>
                  </a:lnTo>
                  <a:lnTo>
                    <a:pt x="529" y="1737"/>
                  </a:lnTo>
                  <a:lnTo>
                    <a:pt x="512" y="1805"/>
                  </a:lnTo>
                  <a:lnTo>
                    <a:pt x="492" y="1875"/>
                  </a:lnTo>
                  <a:lnTo>
                    <a:pt x="492" y="1875"/>
                  </a:lnTo>
                  <a:lnTo>
                    <a:pt x="490" y="1882"/>
                  </a:lnTo>
                  <a:lnTo>
                    <a:pt x="489" y="1888"/>
                  </a:lnTo>
                  <a:lnTo>
                    <a:pt x="490" y="1897"/>
                  </a:lnTo>
                  <a:lnTo>
                    <a:pt x="490" y="1903"/>
                  </a:lnTo>
                  <a:lnTo>
                    <a:pt x="492" y="1910"/>
                  </a:lnTo>
                  <a:lnTo>
                    <a:pt x="494" y="1917"/>
                  </a:lnTo>
                  <a:lnTo>
                    <a:pt x="498" y="1923"/>
                  </a:lnTo>
                  <a:lnTo>
                    <a:pt x="501" y="1929"/>
                  </a:lnTo>
                  <a:lnTo>
                    <a:pt x="506" y="1934"/>
                  </a:lnTo>
                  <a:lnTo>
                    <a:pt x="512" y="1939"/>
                  </a:lnTo>
                  <a:lnTo>
                    <a:pt x="517" y="1944"/>
                  </a:lnTo>
                  <a:lnTo>
                    <a:pt x="523" y="1947"/>
                  </a:lnTo>
                  <a:lnTo>
                    <a:pt x="530" y="1951"/>
                  </a:lnTo>
                  <a:lnTo>
                    <a:pt x="537" y="1953"/>
                  </a:lnTo>
                  <a:lnTo>
                    <a:pt x="544" y="1954"/>
                  </a:lnTo>
                  <a:lnTo>
                    <a:pt x="552" y="1954"/>
                  </a:lnTo>
                  <a:lnTo>
                    <a:pt x="814" y="1954"/>
                  </a:lnTo>
                  <a:lnTo>
                    <a:pt x="814" y="1954"/>
                  </a:lnTo>
                  <a:lnTo>
                    <a:pt x="824" y="1953"/>
                  </a:lnTo>
                  <a:lnTo>
                    <a:pt x="833" y="1952"/>
                  </a:lnTo>
                  <a:lnTo>
                    <a:pt x="842" y="1948"/>
                  </a:lnTo>
                  <a:lnTo>
                    <a:pt x="850" y="1944"/>
                  </a:lnTo>
                  <a:lnTo>
                    <a:pt x="858" y="1937"/>
                  </a:lnTo>
                  <a:lnTo>
                    <a:pt x="863" y="1930"/>
                  </a:lnTo>
                  <a:lnTo>
                    <a:pt x="869" y="1923"/>
                  </a:lnTo>
                  <a:lnTo>
                    <a:pt x="873" y="1914"/>
                  </a:lnTo>
                  <a:lnTo>
                    <a:pt x="873" y="1914"/>
                  </a:lnTo>
                  <a:lnTo>
                    <a:pt x="887" y="1871"/>
                  </a:lnTo>
                  <a:lnTo>
                    <a:pt x="901" y="1829"/>
                  </a:lnTo>
                  <a:lnTo>
                    <a:pt x="914" y="1786"/>
                  </a:lnTo>
                  <a:lnTo>
                    <a:pt x="927" y="1742"/>
                  </a:lnTo>
                  <a:lnTo>
                    <a:pt x="927" y="1742"/>
                  </a:lnTo>
                  <a:lnTo>
                    <a:pt x="955" y="1748"/>
                  </a:lnTo>
                  <a:lnTo>
                    <a:pt x="985" y="1753"/>
                  </a:lnTo>
                  <a:lnTo>
                    <a:pt x="1015" y="1757"/>
                  </a:lnTo>
                  <a:lnTo>
                    <a:pt x="1046" y="1761"/>
                  </a:lnTo>
                  <a:lnTo>
                    <a:pt x="1076" y="1763"/>
                  </a:lnTo>
                  <a:lnTo>
                    <a:pt x="1107" y="1765"/>
                  </a:lnTo>
                  <a:lnTo>
                    <a:pt x="1139" y="1767"/>
                  </a:lnTo>
                  <a:lnTo>
                    <a:pt x="1170" y="1767"/>
                  </a:lnTo>
                  <a:lnTo>
                    <a:pt x="1170" y="1767"/>
                  </a:lnTo>
                  <a:lnTo>
                    <a:pt x="1207" y="1765"/>
                  </a:lnTo>
                  <a:lnTo>
                    <a:pt x="1243" y="1764"/>
                  </a:lnTo>
                  <a:lnTo>
                    <a:pt x="1279" y="1762"/>
                  </a:lnTo>
                  <a:lnTo>
                    <a:pt x="1315" y="1759"/>
                  </a:lnTo>
                  <a:lnTo>
                    <a:pt x="1350" y="1754"/>
                  </a:lnTo>
                  <a:lnTo>
                    <a:pt x="1384" y="1748"/>
                  </a:lnTo>
                  <a:lnTo>
                    <a:pt x="1419" y="1741"/>
                  </a:lnTo>
                  <a:lnTo>
                    <a:pt x="1452" y="1734"/>
                  </a:lnTo>
                  <a:lnTo>
                    <a:pt x="1452" y="1734"/>
                  </a:lnTo>
                  <a:lnTo>
                    <a:pt x="1433" y="1805"/>
                  </a:lnTo>
                  <a:lnTo>
                    <a:pt x="1414" y="1874"/>
                  </a:lnTo>
                  <a:lnTo>
                    <a:pt x="1414" y="1874"/>
                  </a:lnTo>
                  <a:lnTo>
                    <a:pt x="1413" y="1882"/>
                  </a:lnTo>
                  <a:lnTo>
                    <a:pt x="1412" y="1888"/>
                  </a:lnTo>
                  <a:lnTo>
                    <a:pt x="1412" y="1897"/>
                  </a:lnTo>
                  <a:lnTo>
                    <a:pt x="1413" y="1903"/>
                  </a:lnTo>
                  <a:lnTo>
                    <a:pt x="1414" y="1910"/>
                  </a:lnTo>
                  <a:lnTo>
                    <a:pt x="1416" y="1917"/>
                  </a:lnTo>
                  <a:lnTo>
                    <a:pt x="1420" y="1923"/>
                  </a:lnTo>
                  <a:lnTo>
                    <a:pt x="1424" y="1929"/>
                  </a:lnTo>
                  <a:lnTo>
                    <a:pt x="1429" y="1934"/>
                  </a:lnTo>
                  <a:lnTo>
                    <a:pt x="1433" y="1939"/>
                  </a:lnTo>
                  <a:lnTo>
                    <a:pt x="1439" y="1944"/>
                  </a:lnTo>
                  <a:lnTo>
                    <a:pt x="1445" y="1947"/>
                  </a:lnTo>
                  <a:lnTo>
                    <a:pt x="1452" y="1951"/>
                  </a:lnTo>
                  <a:lnTo>
                    <a:pt x="1459" y="1953"/>
                  </a:lnTo>
                  <a:lnTo>
                    <a:pt x="1467" y="1954"/>
                  </a:lnTo>
                  <a:lnTo>
                    <a:pt x="1474" y="1954"/>
                  </a:lnTo>
                  <a:lnTo>
                    <a:pt x="1737" y="1954"/>
                  </a:lnTo>
                  <a:lnTo>
                    <a:pt x="1737" y="1954"/>
                  </a:lnTo>
                  <a:lnTo>
                    <a:pt x="1746" y="1953"/>
                  </a:lnTo>
                  <a:lnTo>
                    <a:pt x="1755" y="1952"/>
                  </a:lnTo>
                  <a:lnTo>
                    <a:pt x="1765" y="1948"/>
                  </a:lnTo>
                  <a:lnTo>
                    <a:pt x="1773" y="1944"/>
                  </a:lnTo>
                  <a:lnTo>
                    <a:pt x="1779" y="1937"/>
                  </a:lnTo>
                  <a:lnTo>
                    <a:pt x="1786" y="1930"/>
                  </a:lnTo>
                  <a:lnTo>
                    <a:pt x="1791" y="1923"/>
                  </a:lnTo>
                  <a:lnTo>
                    <a:pt x="1796" y="1914"/>
                  </a:lnTo>
                  <a:lnTo>
                    <a:pt x="1796" y="1914"/>
                  </a:lnTo>
                  <a:lnTo>
                    <a:pt x="1812" y="1867"/>
                  </a:lnTo>
                  <a:lnTo>
                    <a:pt x="1828" y="1818"/>
                  </a:lnTo>
                  <a:lnTo>
                    <a:pt x="1842" y="1769"/>
                  </a:lnTo>
                  <a:lnTo>
                    <a:pt x="1854" y="1720"/>
                  </a:lnTo>
                  <a:lnTo>
                    <a:pt x="1866" y="1670"/>
                  </a:lnTo>
                  <a:lnTo>
                    <a:pt x="1876" y="1619"/>
                  </a:lnTo>
                  <a:lnTo>
                    <a:pt x="1884" y="1568"/>
                  </a:lnTo>
                  <a:lnTo>
                    <a:pt x="1892" y="1517"/>
                  </a:lnTo>
                  <a:lnTo>
                    <a:pt x="1892" y="1517"/>
                  </a:lnTo>
                  <a:lnTo>
                    <a:pt x="1919" y="1493"/>
                  </a:lnTo>
                  <a:lnTo>
                    <a:pt x="1944" y="1468"/>
                  </a:lnTo>
                  <a:lnTo>
                    <a:pt x="1967" y="1442"/>
                  </a:lnTo>
                  <a:lnTo>
                    <a:pt x="1989" y="1416"/>
                  </a:lnTo>
                  <a:lnTo>
                    <a:pt x="2009" y="1388"/>
                  </a:lnTo>
                  <a:lnTo>
                    <a:pt x="2029" y="1360"/>
                  </a:lnTo>
                  <a:lnTo>
                    <a:pt x="2046" y="1332"/>
                  </a:lnTo>
                  <a:lnTo>
                    <a:pt x="2062" y="1302"/>
                  </a:lnTo>
                  <a:lnTo>
                    <a:pt x="2076" y="1272"/>
                  </a:lnTo>
                  <a:lnTo>
                    <a:pt x="2089" y="1241"/>
                  </a:lnTo>
                  <a:lnTo>
                    <a:pt x="2099" y="1210"/>
                  </a:lnTo>
                  <a:lnTo>
                    <a:pt x="2108" y="1179"/>
                  </a:lnTo>
                  <a:lnTo>
                    <a:pt x="2115" y="1147"/>
                  </a:lnTo>
                  <a:lnTo>
                    <a:pt x="2120" y="1114"/>
                  </a:lnTo>
                  <a:lnTo>
                    <a:pt x="2123" y="1080"/>
                  </a:lnTo>
                  <a:lnTo>
                    <a:pt x="2124" y="1047"/>
                  </a:lnTo>
                  <a:lnTo>
                    <a:pt x="2124" y="1047"/>
                  </a:lnTo>
                  <a:lnTo>
                    <a:pt x="2123" y="1026"/>
                  </a:lnTo>
                  <a:lnTo>
                    <a:pt x="2122" y="1007"/>
                  </a:lnTo>
                  <a:lnTo>
                    <a:pt x="2120" y="986"/>
                  </a:lnTo>
                  <a:lnTo>
                    <a:pt x="2117" y="965"/>
                  </a:lnTo>
                  <a:lnTo>
                    <a:pt x="2114" y="946"/>
                  </a:lnTo>
                  <a:lnTo>
                    <a:pt x="2110" y="926"/>
                  </a:lnTo>
                  <a:lnTo>
                    <a:pt x="2105" y="907"/>
                  </a:lnTo>
                  <a:lnTo>
                    <a:pt x="2100" y="887"/>
                  </a:lnTo>
                  <a:lnTo>
                    <a:pt x="2100" y="887"/>
                  </a:lnTo>
                  <a:lnTo>
                    <a:pt x="2122" y="882"/>
                  </a:lnTo>
                  <a:lnTo>
                    <a:pt x="2145" y="875"/>
                  </a:lnTo>
                  <a:lnTo>
                    <a:pt x="2169" y="865"/>
                  </a:lnTo>
                  <a:lnTo>
                    <a:pt x="2192" y="855"/>
                  </a:lnTo>
                  <a:lnTo>
                    <a:pt x="2192" y="855"/>
                  </a:lnTo>
                  <a:lnTo>
                    <a:pt x="2209" y="845"/>
                  </a:lnTo>
                  <a:lnTo>
                    <a:pt x="2227" y="836"/>
                  </a:lnTo>
                  <a:lnTo>
                    <a:pt x="2242" y="825"/>
                  </a:lnTo>
                  <a:lnTo>
                    <a:pt x="2254" y="815"/>
                  </a:lnTo>
                  <a:lnTo>
                    <a:pt x="2267" y="803"/>
                  </a:lnTo>
                  <a:lnTo>
                    <a:pt x="2277" y="793"/>
                  </a:lnTo>
                  <a:lnTo>
                    <a:pt x="2286" y="783"/>
                  </a:lnTo>
                  <a:lnTo>
                    <a:pt x="2294" y="772"/>
                  </a:lnTo>
                  <a:lnTo>
                    <a:pt x="2294" y="772"/>
                  </a:lnTo>
                  <a:lnTo>
                    <a:pt x="2309" y="771"/>
                  </a:lnTo>
                  <a:lnTo>
                    <a:pt x="2324" y="770"/>
                  </a:lnTo>
                  <a:lnTo>
                    <a:pt x="2339" y="768"/>
                  </a:lnTo>
                  <a:lnTo>
                    <a:pt x="2353" y="764"/>
                  </a:lnTo>
                  <a:lnTo>
                    <a:pt x="2367" y="760"/>
                  </a:lnTo>
                  <a:lnTo>
                    <a:pt x="2381" y="755"/>
                  </a:lnTo>
                  <a:lnTo>
                    <a:pt x="2394" y="749"/>
                  </a:lnTo>
                  <a:lnTo>
                    <a:pt x="2407" y="744"/>
                  </a:lnTo>
                  <a:lnTo>
                    <a:pt x="2420" y="737"/>
                  </a:lnTo>
                  <a:lnTo>
                    <a:pt x="2431" y="729"/>
                  </a:lnTo>
                  <a:lnTo>
                    <a:pt x="2443" y="719"/>
                  </a:lnTo>
                  <a:lnTo>
                    <a:pt x="2453" y="710"/>
                  </a:lnTo>
                  <a:lnTo>
                    <a:pt x="2463" y="701"/>
                  </a:lnTo>
                  <a:lnTo>
                    <a:pt x="2474" y="690"/>
                  </a:lnTo>
                  <a:lnTo>
                    <a:pt x="2483" y="679"/>
                  </a:lnTo>
                  <a:lnTo>
                    <a:pt x="2491" y="667"/>
                  </a:lnTo>
                  <a:lnTo>
                    <a:pt x="2491" y="667"/>
                  </a:lnTo>
                  <a:lnTo>
                    <a:pt x="2496" y="659"/>
                  </a:lnTo>
                  <a:lnTo>
                    <a:pt x="2498" y="649"/>
                  </a:lnTo>
                  <a:lnTo>
                    <a:pt x="2499" y="640"/>
                  </a:lnTo>
                  <a:lnTo>
                    <a:pt x="2498" y="632"/>
                  </a:lnTo>
                  <a:lnTo>
                    <a:pt x="2496" y="623"/>
                  </a:lnTo>
                  <a:lnTo>
                    <a:pt x="2491" y="615"/>
                  </a:lnTo>
                  <a:lnTo>
                    <a:pt x="2485" y="608"/>
                  </a:lnTo>
                  <a:lnTo>
                    <a:pt x="2478" y="602"/>
                  </a:lnTo>
                  <a:lnTo>
                    <a:pt x="2478" y="602"/>
                  </a:lnTo>
                  <a:close/>
                  <a:moveTo>
                    <a:pt x="607" y="829"/>
                  </a:moveTo>
                  <a:lnTo>
                    <a:pt x="607" y="829"/>
                  </a:lnTo>
                  <a:lnTo>
                    <a:pt x="599" y="829"/>
                  </a:lnTo>
                  <a:lnTo>
                    <a:pt x="592" y="827"/>
                  </a:lnTo>
                  <a:lnTo>
                    <a:pt x="584" y="825"/>
                  </a:lnTo>
                  <a:lnTo>
                    <a:pt x="577" y="823"/>
                  </a:lnTo>
                  <a:lnTo>
                    <a:pt x="570" y="819"/>
                  </a:lnTo>
                  <a:lnTo>
                    <a:pt x="563" y="815"/>
                  </a:lnTo>
                  <a:lnTo>
                    <a:pt x="558" y="810"/>
                  </a:lnTo>
                  <a:lnTo>
                    <a:pt x="552" y="806"/>
                  </a:lnTo>
                  <a:lnTo>
                    <a:pt x="547" y="800"/>
                  </a:lnTo>
                  <a:lnTo>
                    <a:pt x="543" y="794"/>
                  </a:lnTo>
                  <a:lnTo>
                    <a:pt x="539" y="787"/>
                  </a:lnTo>
                  <a:lnTo>
                    <a:pt x="536" y="780"/>
                  </a:lnTo>
                  <a:lnTo>
                    <a:pt x="532" y="773"/>
                  </a:lnTo>
                  <a:lnTo>
                    <a:pt x="531" y="767"/>
                  </a:lnTo>
                  <a:lnTo>
                    <a:pt x="530" y="759"/>
                  </a:lnTo>
                  <a:lnTo>
                    <a:pt x="529" y="750"/>
                  </a:lnTo>
                  <a:lnTo>
                    <a:pt x="529" y="750"/>
                  </a:lnTo>
                  <a:lnTo>
                    <a:pt x="530" y="742"/>
                  </a:lnTo>
                  <a:lnTo>
                    <a:pt x="531" y="734"/>
                  </a:lnTo>
                  <a:lnTo>
                    <a:pt x="532" y="727"/>
                  </a:lnTo>
                  <a:lnTo>
                    <a:pt x="536" y="719"/>
                  </a:lnTo>
                  <a:lnTo>
                    <a:pt x="539" y="713"/>
                  </a:lnTo>
                  <a:lnTo>
                    <a:pt x="543" y="707"/>
                  </a:lnTo>
                  <a:lnTo>
                    <a:pt x="547" y="701"/>
                  </a:lnTo>
                  <a:lnTo>
                    <a:pt x="552" y="695"/>
                  </a:lnTo>
                  <a:lnTo>
                    <a:pt x="558" y="690"/>
                  </a:lnTo>
                  <a:lnTo>
                    <a:pt x="563" y="685"/>
                  </a:lnTo>
                  <a:lnTo>
                    <a:pt x="570" y="682"/>
                  </a:lnTo>
                  <a:lnTo>
                    <a:pt x="577" y="678"/>
                  </a:lnTo>
                  <a:lnTo>
                    <a:pt x="584" y="676"/>
                  </a:lnTo>
                  <a:lnTo>
                    <a:pt x="592" y="673"/>
                  </a:lnTo>
                  <a:lnTo>
                    <a:pt x="599" y="672"/>
                  </a:lnTo>
                  <a:lnTo>
                    <a:pt x="607" y="672"/>
                  </a:lnTo>
                  <a:lnTo>
                    <a:pt x="607" y="672"/>
                  </a:lnTo>
                  <a:lnTo>
                    <a:pt x="615" y="672"/>
                  </a:lnTo>
                  <a:lnTo>
                    <a:pt x="623" y="673"/>
                  </a:lnTo>
                  <a:lnTo>
                    <a:pt x="631" y="676"/>
                  </a:lnTo>
                  <a:lnTo>
                    <a:pt x="638" y="678"/>
                  </a:lnTo>
                  <a:lnTo>
                    <a:pt x="645" y="682"/>
                  </a:lnTo>
                  <a:lnTo>
                    <a:pt x="651" y="685"/>
                  </a:lnTo>
                  <a:lnTo>
                    <a:pt x="658" y="690"/>
                  </a:lnTo>
                  <a:lnTo>
                    <a:pt x="662" y="695"/>
                  </a:lnTo>
                  <a:lnTo>
                    <a:pt x="668" y="701"/>
                  </a:lnTo>
                  <a:lnTo>
                    <a:pt x="673" y="707"/>
                  </a:lnTo>
                  <a:lnTo>
                    <a:pt x="676" y="713"/>
                  </a:lnTo>
                  <a:lnTo>
                    <a:pt x="679" y="719"/>
                  </a:lnTo>
                  <a:lnTo>
                    <a:pt x="682" y="727"/>
                  </a:lnTo>
                  <a:lnTo>
                    <a:pt x="684" y="734"/>
                  </a:lnTo>
                  <a:lnTo>
                    <a:pt x="685" y="742"/>
                  </a:lnTo>
                  <a:lnTo>
                    <a:pt x="685" y="750"/>
                  </a:lnTo>
                  <a:lnTo>
                    <a:pt x="685" y="750"/>
                  </a:lnTo>
                  <a:lnTo>
                    <a:pt x="685" y="759"/>
                  </a:lnTo>
                  <a:lnTo>
                    <a:pt x="684" y="767"/>
                  </a:lnTo>
                  <a:lnTo>
                    <a:pt x="682" y="773"/>
                  </a:lnTo>
                  <a:lnTo>
                    <a:pt x="679" y="780"/>
                  </a:lnTo>
                  <a:lnTo>
                    <a:pt x="676" y="787"/>
                  </a:lnTo>
                  <a:lnTo>
                    <a:pt x="673" y="794"/>
                  </a:lnTo>
                  <a:lnTo>
                    <a:pt x="668" y="800"/>
                  </a:lnTo>
                  <a:lnTo>
                    <a:pt x="662" y="806"/>
                  </a:lnTo>
                  <a:lnTo>
                    <a:pt x="658" y="810"/>
                  </a:lnTo>
                  <a:lnTo>
                    <a:pt x="651" y="815"/>
                  </a:lnTo>
                  <a:lnTo>
                    <a:pt x="645" y="819"/>
                  </a:lnTo>
                  <a:lnTo>
                    <a:pt x="638" y="823"/>
                  </a:lnTo>
                  <a:lnTo>
                    <a:pt x="631" y="825"/>
                  </a:lnTo>
                  <a:lnTo>
                    <a:pt x="623" y="827"/>
                  </a:lnTo>
                  <a:lnTo>
                    <a:pt x="615" y="829"/>
                  </a:lnTo>
                  <a:lnTo>
                    <a:pt x="607" y="829"/>
                  </a:lnTo>
                  <a:lnTo>
                    <a:pt x="607" y="829"/>
                  </a:lnTo>
                  <a:close/>
                  <a:moveTo>
                    <a:pt x="2150" y="604"/>
                  </a:moveTo>
                  <a:lnTo>
                    <a:pt x="2150" y="604"/>
                  </a:lnTo>
                  <a:lnTo>
                    <a:pt x="2145" y="591"/>
                  </a:lnTo>
                  <a:lnTo>
                    <a:pt x="2143" y="580"/>
                  </a:lnTo>
                  <a:lnTo>
                    <a:pt x="2143" y="576"/>
                  </a:lnTo>
                  <a:lnTo>
                    <a:pt x="2143" y="572"/>
                  </a:lnTo>
                  <a:lnTo>
                    <a:pt x="2144" y="570"/>
                  </a:lnTo>
                  <a:lnTo>
                    <a:pt x="2146" y="568"/>
                  </a:lnTo>
                  <a:lnTo>
                    <a:pt x="2146" y="568"/>
                  </a:lnTo>
                  <a:lnTo>
                    <a:pt x="2150" y="567"/>
                  </a:lnTo>
                  <a:lnTo>
                    <a:pt x="2155" y="565"/>
                  </a:lnTo>
                  <a:lnTo>
                    <a:pt x="2155" y="565"/>
                  </a:lnTo>
                  <a:lnTo>
                    <a:pt x="2161" y="567"/>
                  </a:lnTo>
                  <a:lnTo>
                    <a:pt x="2168" y="569"/>
                  </a:lnTo>
                  <a:lnTo>
                    <a:pt x="2176" y="573"/>
                  </a:lnTo>
                  <a:lnTo>
                    <a:pt x="2184" y="580"/>
                  </a:lnTo>
                  <a:lnTo>
                    <a:pt x="2184" y="580"/>
                  </a:lnTo>
                  <a:lnTo>
                    <a:pt x="2194" y="591"/>
                  </a:lnTo>
                  <a:lnTo>
                    <a:pt x="2204" y="602"/>
                  </a:lnTo>
                  <a:lnTo>
                    <a:pt x="2212" y="614"/>
                  </a:lnTo>
                  <a:lnTo>
                    <a:pt x="2217" y="625"/>
                  </a:lnTo>
                  <a:lnTo>
                    <a:pt x="2223" y="636"/>
                  </a:lnTo>
                  <a:lnTo>
                    <a:pt x="2228" y="647"/>
                  </a:lnTo>
                  <a:lnTo>
                    <a:pt x="2230" y="659"/>
                  </a:lnTo>
                  <a:lnTo>
                    <a:pt x="2232" y="669"/>
                  </a:lnTo>
                  <a:lnTo>
                    <a:pt x="2232" y="669"/>
                  </a:lnTo>
                  <a:lnTo>
                    <a:pt x="2219" y="664"/>
                  </a:lnTo>
                  <a:lnTo>
                    <a:pt x="2206" y="657"/>
                  </a:lnTo>
                  <a:lnTo>
                    <a:pt x="2193" y="650"/>
                  </a:lnTo>
                  <a:lnTo>
                    <a:pt x="2183" y="642"/>
                  </a:lnTo>
                  <a:lnTo>
                    <a:pt x="2173" y="634"/>
                  </a:lnTo>
                  <a:lnTo>
                    <a:pt x="2163" y="625"/>
                  </a:lnTo>
                  <a:lnTo>
                    <a:pt x="2156" y="615"/>
                  </a:lnTo>
                  <a:lnTo>
                    <a:pt x="2150" y="604"/>
                  </a:lnTo>
                  <a:lnTo>
                    <a:pt x="2150" y="604"/>
                  </a:lnTo>
                  <a:close/>
                  <a:moveTo>
                    <a:pt x="1374" y="0"/>
                  </a:moveTo>
                  <a:lnTo>
                    <a:pt x="1374" y="0"/>
                  </a:lnTo>
                  <a:lnTo>
                    <a:pt x="1358" y="0"/>
                  </a:lnTo>
                  <a:lnTo>
                    <a:pt x="1342" y="1"/>
                  </a:lnTo>
                  <a:lnTo>
                    <a:pt x="1325" y="3"/>
                  </a:lnTo>
                  <a:lnTo>
                    <a:pt x="1310" y="7"/>
                  </a:lnTo>
                  <a:lnTo>
                    <a:pt x="1296" y="10"/>
                  </a:lnTo>
                  <a:lnTo>
                    <a:pt x="1281" y="14"/>
                  </a:lnTo>
                  <a:lnTo>
                    <a:pt x="1266" y="19"/>
                  </a:lnTo>
                  <a:lnTo>
                    <a:pt x="1252" y="24"/>
                  </a:lnTo>
                  <a:lnTo>
                    <a:pt x="1238" y="31"/>
                  </a:lnTo>
                  <a:lnTo>
                    <a:pt x="1224" y="38"/>
                  </a:lnTo>
                  <a:lnTo>
                    <a:pt x="1212" y="45"/>
                  </a:lnTo>
                  <a:lnTo>
                    <a:pt x="1199" y="54"/>
                  </a:lnTo>
                  <a:lnTo>
                    <a:pt x="1186" y="62"/>
                  </a:lnTo>
                  <a:lnTo>
                    <a:pt x="1175" y="71"/>
                  </a:lnTo>
                  <a:lnTo>
                    <a:pt x="1163" y="81"/>
                  </a:lnTo>
                  <a:lnTo>
                    <a:pt x="1152" y="92"/>
                  </a:lnTo>
                  <a:lnTo>
                    <a:pt x="1142" y="102"/>
                  </a:lnTo>
                  <a:lnTo>
                    <a:pt x="1132" y="114"/>
                  </a:lnTo>
                  <a:lnTo>
                    <a:pt x="1123" y="125"/>
                  </a:lnTo>
                  <a:lnTo>
                    <a:pt x="1114" y="138"/>
                  </a:lnTo>
                  <a:lnTo>
                    <a:pt x="1106" y="150"/>
                  </a:lnTo>
                  <a:lnTo>
                    <a:pt x="1099" y="163"/>
                  </a:lnTo>
                  <a:lnTo>
                    <a:pt x="1092" y="177"/>
                  </a:lnTo>
                  <a:lnTo>
                    <a:pt x="1085" y="191"/>
                  </a:lnTo>
                  <a:lnTo>
                    <a:pt x="1079" y="206"/>
                  </a:lnTo>
                  <a:lnTo>
                    <a:pt x="1075" y="219"/>
                  </a:lnTo>
                  <a:lnTo>
                    <a:pt x="1070" y="234"/>
                  </a:lnTo>
                  <a:lnTo>
                    <a:pt x="1067" y="249"/>
                  </a:lnTo>
                  <a:lnTo>
                    <a:pt x="1064" y="265"/>
                  </a:lnTo>
                  <a:lnTo>
                    <a:pt x="1062" y="280"/>
                  </a:lnTo>
                  <a:lnTo>
                    <a:pt x="1061" y="296"/>
                  </a:lnTo>
                  <a:lnTo>
                    <a:pt x="1061" y="313"/>
                  </a:lnTo>
                  <a:lnTo>
                    <a:pt x="1061" y="313"/>
                  </a:lnTo>
                  <a:lnTo>
                    <a:pt x="1061" y="329"/>
                  </a:lnTo>
                  <a:lnTo>
                    <a:pt x="1062" y="345"/>
                  </a:lnTo>
                  <a:lnTo>
                    <a:pt x="1064" y="361"/>
                  </a:lnTo>
                  <a:lnTo>
                    <a:pt x="1067" y="376"/>
                  </a:lnTo>
                  <a:lnTo>
                    <a:pt x="1070" y="391"/>
                  </a:lnTo>
                  <a:lnTo>
                    <a:pt x="1075" y="406"/>
                  </a:lnTo>
                  <a:lnTo>
                    <a:pt x="1079" y="421"/>
                  </a:lnTo>
                  <a:lnTo>
                    <a:pt x="1085" y="434"/>
                  </a:lnTo>
                  <a:lnTo>
                    <a:pt x="1092" y="448"/>
                  </a:lnTo>
                  <a:lnTo>
                    <a:pt x="1099" y="462"/>
                  </a:lnTo>
                  <a:lnTo>
                    <a:pt x="1106" y="475"/>
                  </a:lnTo>
                  <a:lnTo>
                    <a:pt x="1114" y="487"/>
                  </a:lnTo>
                  <a:lnTo>
                    <a:pt x="1123" y="500"/>
                  </a:lnTo>
                  <a:lnTo>
                    <a:pt x="1132" y="511"/>
                  </a:lnTo>
                  <a:lnTo>
                    <a:pt x="1142" y="523"/>
                  </a:lnTo>
                  <a:lnTo>
                    <a:pt x="1152" y="533"/>
                  </a:lnTo>
                  <a:lnTo>
                    <a:pt x="1163" y="544"/>
                  </a:lnTo>
                  <a:lnTo>
                    <a:pt x="1175" y="554"/>
                  </a:lnTo>
                  <a:lnTo>
                    <a:pt x="1186" y="563"/>
                  </a:lnTo>
                  <a:lnTo>
                    <a:pt x="1199" y="572"/>
                  </a:lnTo>
                  <a:lnTo>
                    <a:pt x="1212" y="580"/>
                  </a:lnTo>
                  <a:lnTo>
                    <a:pt x="1224" y="587"/>
                  </a:lnTo>
                  <a:lnTo>
                    <a:pt x="1238" y="594"/>
                  </a:lnTo>
                  <a:lnTo>
                    <a:pt x="1252" y="601"/>
                  </a:lnTo>
                  <a:lnTo>
                    <a:pt x="1266" y="607"/>
                  </a:lnTo>
                  <a:lnTo>
                    <a:pt x="1281" y="611"/>
                  </a:lnTo>
                  <a:lnTo>
                    <a:pt x="1296" y="616"/>
                  </a:lnTo>
                  <a:lnTo>
                    <a:pt x="1310" y="619"/>
                  </a:lnTo>
                  <a:lnTo>
                    <a:pt x="1325" y="622"/>
                  </a:lnTo>
                  <a:lnTo>
                    <a:pt x="1342" y="624"/>
                  </a:lnTo>
                  <a:lnTo>
                    <a:pt x="1358" y="625"/>
                  </a:lnTo>
                  <a:lnTo>
                    <a:pt x="1374" y="625"/>
                  </a:lnTo>
                  <a:lnTo>
                    <a:pt x="1374" y="625"/>
                  </a:lnTo>
                  <a:lnTo>
                    <a:pt x="1390" y="625"/>
                  </a:lnTo>
                  <a:lnTo>
                    <a:pt x="1406" y="624"/>
                  </a:lnTo>
                  <a:lnTo>
                    <a:pt x="1421" y="622"/>
                  </a:lnTo>
                  <a:lnTo>
                    <a:pt x="1437" y="619"/>
                  </a:lnTo>
                  <a:lnTo>
                    <a:pt x="1452" y="616"/>
                  </a:lnTo>
                  <a:lnTo>
                    <a:pt x="1467" y="611"/>
                  </a:lnTo>
                  <a:lnTo>
                    <a:pt x="1481" y="607"/>
                  </a:lnTo>
                  <a:lnTo>
                    <a:pt x="1496" y="601"/>
                  </a:lnTo>
                  <a:lnTo>
                    <a:pt x="1509" y="594"/>
                  </a:lnTo>
                  <a:lnTo>
                    <a:pt x="1522" y="587"/>
                  </a:lnTo>
                  <a:lnTo>
                    <a:pt x="1536" y="580"/>
                  </a:lnTo>
                  <a:lnTo>
                    <a:pt x="1548" y="572"/>
                  </a:lnTo>
                  <a:lnTo>
                    <a:pt x="1560" y="563"/>
                  </a:lnTo>
                  <a:lnTo>
                    <a:pt x="1573" y="554"/>
                  </a:lnTo>
                  <a:lnTo>
                    <a:pt x="1584" y="544"/>
                  </a:lnTo>
                  <a:lnTo>
                    <a:pt x="1594" y="533"/>
                  </a:lnTo>
                  <a:lnTo>
                    <a:pt x="1605" y="523"/>
                  </a:lnTo>
                  <a:lnTo>
                    <a:pt x="1615" y="511"/>
                  </a:lnTo>
                  <a:lnTo>
                    <a:pt x="1624" y="500"/>
                  </a:lnTo>
                  <a:lnTo>
                    <a:pt x="1632" y="487"/>
                  </a:lnTo>
                  <a:lnTo>
                    <a:pt x="1640" y="475"/>
                  </a:lnTo>
                  <a:lnTo>
                    <a:pt x="1648" y="462"/>
                  </a:lnTo>
                  <a:lnTo>
                    <a:pt x="1655" y="448"/>
                  </a:lnTo>
                  <a:lnTo>
                    <a:pt x="1661" y="434"/>
                  </a:lnTo>
                  <a:lnTo>
                    <a:pt x="1667" y="421"/>
                  </a:lnTo>
                  <a:lnTo>
                    <a:pt x="1673" y="406"/>
                  </a:lnTo>
                  <a:lnTo>
                    <a:pt x="1676" y="391"/>
                  </a:lnTo>
                  <a:lnTo>
                    <a:pt x="1679" y="376"/>
                  </a:lnTo>
                  <a:lnTo>
                    <a:pt x="1683" y="361"/>
                  </a:lnTo>
                  <a:lnTo>
                    <a:pt x="1684" y="345"/>
                  </a:lnTo>
                  <a:lnTo>
                    <a:pt x="1685" y="329"/>
                  </a:lnTo>
                  <a:lnTo>
                    <a:pt x="1686" y="313"/>
                  </a:lnTo>
                  <a:lnTo>
                    <a:pt x="1686" y="313"/>
                  </a:lnTo>
                  <a:lnTo>
                    <a:pt x="1685" y="296"/>
                  </a:lnTo>
                  <a:lnTo>
                    <a:pt x="1684" y="280"/>
                  </a:lnTo>
                  <a:lnTo>
                    <a:pt x="1683" y="265"/>
                  </a:lnTo>
                  <a:lnTo>
                    <a:pt x="1679" y="249"/>
                  </a:lnTo>
                  <a:lnTo>
                    <a:pt x="1676" y="234"/>
                  </a:lnTo>
                  <a:lnTo>
                    <a:pt x="1673" y="219"/>
                  </a:lnTo>
                  <a:lnTo>
                    <a:pt x="1667" y="206"/>
                  </a:lnTo>
                  <a:lnTo>
                    <a:pt x="1661" y="191"/>
                  </a:lnTo>
                  <a:lnTo>
                    <a:pt x="1655" y="177"/>
                  </a:lnTo>
                  <a:lnTo>
                    <a:pt x="1648" y="163"/>
                  </a:lnTo>
                  <a:lnTo>
                    <a:pt x="1640" y="150"/>
                  </a:lnTo>
                  <a:lnTo>
                    <a:pt x="1632" y="138"/>
                  </a:lnTo>
                  <a:lnTo>
                    <a:pt x="1624" y="125"/>
                  </a:lnTo>
                  <a:lnTo>
                    <a:pt x="1615" y="114"/>
                  </a:lnTo>
                  <a:lnTo>
                    <a:pt x="1605" y="102"/>
                  </a:lnTo>
                  <a:lnTo>
                    <a:pt x="1594" y="92"/>
                  </a:lnTo>
                  <a:lnTo>
                    <a:pt x="1584" y="81"/>
                  </a:lnTo>
                  <a:lnTo>
                    <a:pt x="1573" y="71"/>
                  </a:lnTo>
                  <a:lnTo>
                    <a:pt x="1560" y="62"/>
                  </a:lnTo>
                  <a:lnTo>
                    <a:pt x="1548" y="54"/>
                  </a:lnTo>
                  <a:lnTo>
                    <a:pt x="1536" y="45"/>
                  </a:lnTo>
                  <a:lnTo>
                    <a:pt x="1522" y="38"/>
                  </a:lnTo>
                  <a:lnTo>
                    <a:pt x="1509" y="31"/>
                  </a:lnTo>
                  <a:lnTo>
                    <a:pt x="1496" y="24"/>
                  </a:lnTo>
                  <a:lnTo>
                    <a:pt x="1481" y="19"/>
                  </a:lnTo>
                  <a:lnTo>
                    <a:pt x="1467" y="14"/>
                  </a:lnTo>
                  <a:lnTo>
                    <a:pt x="1452" y="10"/>
                  </a:lnTo>
                  <a:lnTo>
                    <a:pt x="1437" y="7"/>
                  </a:lnTo>
                  <a:lnTo>
                    <a:pt x="1421" y="3"/>
                  </a:lnTo>
                  <a:lnTo>
                    <a:pt x="1406" y="1"/>
                  </a:lnTo>
                  <a:lnTo>
                    <a:pt x="1390" y="0"/>
                  </a:lnTo>
                  <a:lnTo>
                    <a:pt x="1374" y="0"/>
                  </a:lnTo>
                  <a:lnTo>
                    <a:pt x="1374" y="0"/>
                  </a:lnTo>
                  <a:close/>
                  <a:moveTo>
                    <a:pt x="1474" y="249"/>
                  </a:moveTo>
                  <a:lnTo>
                    <a:pt x="1474" y="249"/>
                  </a:lnTo>
                  <a:lnTo>
                    <a:pt x="1468" y="250"/>
                  </a:lnTo>
                  <a:lnTo>
                    <a:pt x="1461" y="250"/>
                  </a:lnTo>
                  <a:lnTo>
                    <a:pt x="1455" y="249"/>
                  </a:lnTo>
                  <a:lnTo>
                    <a:pt x="1450" y="247"/>
                  </a:lnTo>
                  <a:lnTo>
                    <a:pt x="1445" y="244"/>
                  </a:lnTo>
                  <a:lnTo>
                    <a:pt x="1440" y="240"/>
                  </a:lnTo>
                  <a:lnTo>
                    <a:pt x="1437" y="234"/>
                  </a:lnTo>
                  <a:lnTo>
                    <a:pt x="1435" y="229"/>
                  </a:lnTo>
                  <a:lnTo>
                    <a:pt x="1435" y="229"/>
                  </a:lnTo>
                  <a:lnTo>
                    <a:pt x="1431" y="223"/>
                  </a:lnTo>
                  <a:lnTo>
                    <a:pt x="1428" y="217"/>
                  </a:lnTo>
                  <a:lnTo>
                    <a:pt x="1422" y="211"/>
                  </a:lnTo>
                  <a:lnTo>
                    <a:pt x="1415" y="207"/>
                  </a:lnTo>
                  <a:lnTo>
                    <a:pt x="1407" y="202"/>
                  </a:lnTo>
                  <a:lnTo>
                    <a:pt x="1398" y="199"/>
                  </a:lnTo>
                  <a:lnTo>
                    <a:pt x="1386" y="196"/>
                  </a:lnTo>
                  <a:lnTo>
                    <a:pt x="1374" y="195"/>
                  </a:lnTo>
                  <a:lnTo>
                    <a:pt x="1374" y="195"/>
                  </a:lnTo>
                  <a:lnTo>
                    <a:pt x="1363" y="196"/>
                  </a:lnTo>
                  <a:lnTo>
                    <a:pt x="1354" y="199"/>
                  </a:lnTo>
                  <a:lnTo>
                    <a:pt x="1346" y="203"/>
                  </a:lnTo>
                  <a:lnTo>
                    <a:pt x="1339" y="208"/>
                  </a:lnTo>
                  <a:lnTo>
                    <a:pt x="1333" y="214"/>
                  </a:lnTo>
                  <a:lnTo>
                    <a:pt x="1329" y="221"/>
                  </a:lnTo>
                  <a:lnTo>
                    <a:pt x="1327" y="227"/>
                  </a:lnTo>
                  <a:lnTo>
                    <a:pt x="1325" y="234"/>
                  </a:lnTo>
                  <a:lnTo>
                    <a:pt x="1325" y="234"/>
                  </a:lnTo>
                  <a:lnTo>
                    <a:pt x="1325" y="242"/>
                  </a:lnTo>
                  <a:lnTo>
                    <a:pt x="1328" y="250"/>
                  </a:lnTo>
                  <a:lnTo>
                    <a:pt x="1331" y="259"/>
                  </a:lnTo>
                  <a:lnTo>
                    <a:pt x="1338" y="265"/>
                  </a:lnTo>
                  <a:lnTo>
                    <a:pt x="1346" y="271"/>
                  </a:lnTo>
                  <a:lnTo>
                    <a:pt x="1355" y="277"/>
                  </a:lnTo>
                  <a:lnTo>
                    <a:pt x="1367" y="281"/>
                  </a:lnTo>
                  <a:lnTo>
                    <a:pt x="1379" y="284"/>
                  </a:lnTo>
                  <a:lnTo>
                    <a:pt x="1379" y="284"/>
                  </a:lnTo>
                  <a:lnTo>
                    <a:pt x="1394" y="288"/>
                  </a:lnTo>
                  <a:lnTo>
                    <a:pt x="1408" y="293"/>
                  </a:lnTo>
                  <a:lnTo>
                    <a:pt x="1421" y="298"/>
                  </a:lnTo>
                  <a:lnTo>
                    <a:pt x="1432" y="304"/>
                  </a:lnTo>
                  <a:lnTo>
                    <a:pt x="1443" y="310"/>
                  </a:lnTo>
                  <a:lnTo>
                    <a:pt x="1451" y="318"/>
                  </a:lnTo>
                  <a:lnTo>
                    <a:pt x="1459" y="325"/>
                  </a:lnTo>
                  <a:lnTo>
                    <a:pt x="1466" y="333"/>
                  </a:lnTo>
                  <a:lnTo>
                    <a:pt x="1470" y="342"/>
                  </a:lnTo>
                  <a:lnTo>
                    <a:pt x="1475" y="350"/>
                  </a:lnTo>
                  <a:lnTo>
                    <a:pt x="1478" y="360"/>
                  </a:lnTo>
                  <a:lnTo>
                    <a:pt x="1482" y="368"/>
                  </a:lnTo>
                  <a:lnTo>
                    <a:pt x="1483" y="377"/>
                  </a:lnTo>
                  <a:lnTo>
                    <a:pt x="1484" y="385"/>
                  </a:lnTo>
                  <a:lnTo>
                    <a:pt x="1484" y="394"/>
                  </a:lnTo>
                  <a:lnTo>
                    <a:pt x="1484" y="402"/>
                  </a:lnTo>
                  <a:lnTo>
                    <a:pt x="1484" y="402"/>
                  </a:lnTo>
                  <a:lnTo>
                    <a:pt x="1481" y="418"/>
                  </a:lnTo>
                  <a:lnTo>
                    <a:pt x="1476" y="433"/>
                  </a:lnTo>
                  <a:lnTo>
                    <a:pt x="1468" y="447"/>
                  </a:lnTo>
                  <a:lnTo>
                    <a:pt x="1459" y="460"/>
                  </a:lnTo>
                  <a:lnTo>
                    <a:pt x="1447" y="470"/>
                  </a:lnTo>
                  <a:lnTo>
                    <a:pt x="1435" y="479"/>
                  </a:lnTo>
                  <a:lnTo>
                    <a:pt x="1420" y="487"/>
                  </a:lnTo>
                  <a:lnTo>
                    <a:pt x="1405" y="492"/>
                  </a:lnTo>
                  <a:lnTo>
                    <a:pt x="1405" y="518"/>
                  </a:lnTo>
                  <a:lnTo>
                    <a:pt x="1405" y="518"/>
                  </a:lnTo>
                  <a:lnTo>
                    <a:pt x="1404" y="524"/>
                  </a:lnTo>
                  <a:lnTo>
                    <a:pt x="1402" y="530"/>
                  </a:lnTo>
                  <a:lnTo>
                    <a:pt x="1399" y="536"/>
                  </a:lnTo>
                  <a:lnTo>
                    <a:pt x="1396" y="540"/>
                  </a:lnTo>
                  <a:lnTo>
                    <a:pt x="1391" y="544"/>
                  </a:lnTo>
                  <a:lnTo>
                    <a:pt x="1385" y="547"/>
                  </a:lnTo>
                  <a:lnTo>
                    <a:pt x="1379" y="549"/>
                  </a:lnTo>
                  <a:lnTo>
                    <a:pt x="1374" y="549"/>
                  </a:lnTo>
                  <a:lnTo>
                    <a:pt x="1374" y="549"/>
                  </a:lnTo>
                  <a:lnTo>
                    <a:pt x="1367" y="549"/>
                  </a:lnTo>
                  <a:lnTo>
                    <a:pt x="1361" y="547"/>
                  </a:lnTo>
                  <a:lnTo>
                    <a:pt x="1356" y="544"/>
                  </a:lnTo>
                  <a:lnTo>
                    <a:pt x="1352" y="540"/>
                  </a:lnTo>
                  <a:lnTo>
                    <a:pt x="1347" y="536"/>
                  </a:lnTo>
                  <a:lnTo>
                    <a:pt x="1345" y="530"/>
                  </a:lnTo>
                  <a:lnTo>
                    <a:pt x="1343" y="524"/>
                  </a:lnTo>
                  <a:lnTo>
                    <a:pt x="1343" y="518"/>
                  </a:lnTo>
                  <a:lnTo>
                    <a:pt x="1343" y="493"/>
                  </a:lnTo>
                  <a:lnTo>
                    <a:pt x="1343" y="493"/>
                  </a:lnTo>
                  <a:lnTo>
                    <a:pt x="1324" y="488"/>
                  </a:lnTo>
                  <a:lnTo>
                    <a:pt x="1308" y="482"/>
                  </a:lnTo>
                  <a:lnTo>
                    <a:pt x="1294" y="473"/>
                  </a:lnTo>
                  <a:lnTo>
                    <a:pt x="1283" y="464"/>
                  </a:lnTo>
                  <a:lnTo>
                    <a:pt x="1273" y="454"/>
                  </a:lnTo>
                  <a:lnTo>
                    <a:pt x="1265" y="442"/>
                  </a:lnTo>
                  <a:lnTo>
                    <a:pt x="1258" y="432"/>
                  </a:lnTo>
                  <a:lnTo>
                    <a:pt x="1253" y="421"/>
                  </a:lnTo>
                  <a:lnTo>
                    <a:pt x="1253" y="421"/>
                  </a:lnTo>
                  <a:lnTo>
                    <a:pt x="1252" y="415"/>
                  </a:lnTo>
                  <a:lnTo>
                    <a:pt x="1252" y="408"/>
                  </a:lnTo>
                  <a:lnTo>
                    <a:pt x="1253" y="402"/>
                  </a:lnTo>
                  <a:lnTo>
                    <a:pt x="1255" y="396"/>
                  </a:lnTo>
                  <a:lnTo>
                    <a:pt x="1259" y="392"/>
                  </a:lnTo>
                  <a:lnTo>
                    <a:pt x="1262" y="387"/>
                  </a:lnTo>
                  <a:lnTo>
                    <a:pt x="1268" y="384"/>
                  </a:lnTo>
                  <a:lnTo>
                    <a:pt x="1274" y="381"/>
                  </a:lnTo>
                  <a:lnTo>
                    <a:pt x="1274" y="381"/>
                  </a:lnTo>
                  <a:lnTo>
                    <a:pt x="1279" y="379"/>
                  </a:lnTo>
                  <a:lnTo>
                    <a:pt x="1285" y="379"/>
                  </a:lnTo>
                  <a:lnTo>
                    <a:pt x="1291" y="380"/>
                  </a:lnTo>
                  <a:lnTo>
                    <a:pt x="1297" y="383"/>
                  </a:lnTo>
                  <a:lnTo>
                    <a:pt x="1302" y="386"/>
                  </a:lnTo>
                  <a:lnTo>
                    <a:pt x="1307" y="390"/>
                  </a:lnTo>
                  <a:lnTo>
                    <a:pt x="1310" y="395"/>
                  </a:lnTo>
                  <a:lnTo>
                    <a:pt x="1313" y="401"/>
                  </a:lnTo>
                  <a:lnTo>
                    <a:pt x="1313" y="401"/>
                  </a:lnTo>
                  <a:lnTo>
                    <a:pt x="1315" y="407"/>
                  </a:lnTo>
                  <a:lnTo>
                    <a:pt x="1320" y="413"/>
                  </a:lnTo>
                  <a:lnTo>
                    <a:pt x="1324" y="418"/>
                  </a:lnTo>
                  <a:lnTo>
                    <a:pt x="1331" y="423"/>
                  </a:lnTo>
                  <a:lnTo>
                    <a:pt x="1339" y="427"/>
                  </a:lnTo>
                  <a:lnTo>
                    <a:pt x="1350" y="431"/>
                  </a:lnTo>
                  <a:lnTo>
                    <a:pt x="1361" y="433"/>
                  </a:lnTo>
                  <a:lnTo>
                    <a:pt x="1374" y="434"/>
                  </a:lnTo>
                  <a:lnTo>
                    <a:pt x="1374" y="434"/>
                  </a:lnTo>
                  <a:lnTo>
                    <a:pt x="1384" y="433"/>
                  </a:lnTo>
                  <a:lnTo>
                    <a:pt x="1393" y="431"/>
                  </a:lnTo>
                  <a:lnTo>
                    <a:pt x="1401" y="427"/>
                  </a:lnTo>
                  <a:lnTo>
                    <a:pt x="1408" y="422"/>
                  </a:lnTo>
                  <a:lnTo>
                    <a:pt x="1414" y="416"/>
                  </a:lnTo>
                  <a:lnTo>
                    <a:pt x="1417" y="410"/>
                  </a:lnTo>
                  <a:lnTo>
                    <a:pt x="1421" y="403"/>
                  </a:lnTo>
                  <a:lnTo>
                    <a:pt x="1422" y="395"/>
                  </a:lnTo>
                  <a:lnTo>
                    <a:pt x="1422" y="395"/>
                  </a:lnTo>
                  <a:lnTo>
                    <a:pt x="1422" y="387"/>
                  </a:lnTo>
                  <a:lnTo>
                    <a:pt x="1420" y="379"/>
                  </a:lnTo>
                  <a:lnTo>
                    <a:pt x="1415" y="371"/>
                  </a:lnTo>
                  <a:lnTo>
                    <a:pt x="1409" y="364"/>
                  </a:lnTo>
                  <a:lnTo>
                    <a:pt x="1401" y="359"/>
                  </a:lnTo>
                  <a:lnTo>
                    <a:pt x="1391" y="353"/>
                  </a:lnTo>
                  <a:lnTo>
                    <a:pt x="1381" y="349"/>
                  </a:lnTo>
                  <a:lnTo>
                    <a:pt x="1367" y="346"/>
                  </a:lnTo>
                  <a:lnTo>
                    <a:pt x="1367" y="346"/>
                  </a:lnTo>
                  <a:lnTo>
                    <a:pt x="1352" y="341"/>
                  </a:lnTo>
                  <a:lnTo>
                    <a:pt x="1338" y="337"/>
                  </a:lnTo>
                  <a:lnTo>
                    <a:pt x="1325" y="332"/>
                  </a:lnTo>
                  <a:lnTo>
                    <a:pt x="1315" y="326"/>
                  </a:lnTo>
                  <a:lnTo>
                    <a:pt x="1305" y="319"/>
                  </a:lnTo>
                  <a:lnTo>
                    <a:pt x="1296" y="311"/>
                  </a:lnTo>
                  <a:lnTo>
                    <a:pt x="1289" y="304"/>
                  </a:lnTo>
                  <a:lnTo>
                    <a:pt x="1282" y="296"/>
                  </a:lnTo>
                  <a:lnTo>
                    <a:pt x="1276" y="288"/>
                  </a:lnTo>
                  <a:lnTo>
                    <a:pt x="1271" y="279"/>
                  </a:lnTo>
                  <a:lnTo>
                    <a:pt x="1268" y="271"/>
                  </a:lnTo>
                  <a:lnTo>
                    <a:pt x="1266" y="262"/>
                  </a:lnTo>
                  <a:lnTo>
                    <a:pt x="1263" y="253"/>
                  </a:lnTo>
                  <a:lnTo>
                    <a:pt x="1262" y="245"/>
                  </a:lnTo>
                  <a:lnTo>
                    <a:pt x="1262" y="236"/>
                  </a:lnTo>
                  <a:lnTo>
                    <a:pt x="1262" y="227"/>
                  </a:lnTo>
                  <a:lnTo>
                    <a:pt x="1262" y="227"/>
                  </a:lnTo>
                  <a:lnTo>
                    <a:pt x="1266" y="211"/>
                  </a:lnTo>
                  <a:lnTo>
                    <a:pt x="1271" y="196"/>
                  </a:lnTo>
                  <a:lnTo>
                    <a:pt x="1278" y="183"/>
                  </a:lnTo>
                  <a:lnTo>
                    <a:pt x="1289" y="171"/>
                  </a:lnTo>
                  <a:lnTo>
                    <a:pt x="1299" y="160"/>
                  </a:lnTo>
                  <a:lnTo>
                    <a:pt x="1313" y="150"/>
                  </a:lnTo>
                  <a:lnTo>
                    <a:pt x="1327" y="144"/>
                  </a:lnTo>
                  <a:lnTo>
                    <a:pt x="1343" y="138"/>
                  </a:lnTo>
                  <a:lnTo>
                    <a:pt x="1343" y="111"/>
                  </a:lnTo>
                  <a:lnTo>
                    <a:pt x="1343" y="111"/>
                  </a:lnTo>
                  <a:lnTo>
                    <a:pt x="1343" y="106"/>
                  </a:lnTo>
                  <a:lnTo>
                    <a:pt x="1345" y="100"/>
                  </a:lnTo>
                  <a:lnTo>
                    <a:pt x="1347" y="94"/>
                  </a:lnTo>
                  <a:lnTo>
                    <a:pt x="1352" y="90"/>
                  </a:lnTo>
                  <a:lnTo>
                    <a:pt x="1356" y="86"/>
                  </a:lnTo>
                  <a:lnTo>
                    <a:pt x="1361" y="83"/>
                  </a:lnTo>
                  <a:lnTo>
                    <a:pt x="1367" y="81"/>
                  </a:lnTo>
                  <a:lnTo>
                    <a:pt x="1374" y="80"/>
                  </a:lnTo>
                  <a:lnTo>
                    <a:pt x="1374" y="80"/>
                  </a:lnTo>
                  <a:lnTo>
                    <a:pt x="1379" y="81"/>
                  </a:lnTo>
                  <a:lnTo>
                    <a:pt x="1385" y="83"/>
                  </a:lnTo>
                  <a:lnTo>
                    <a:pt x="1391" y="86"/>
                  </a:lnTo>
                  <a:lnTo>
                    <a:pt x="1396" y="90"/>
                  </a:lnTo>
                  <a:lnTo>
                    <a:pt x="1399" y="94"/>
                  </a:lnTo>
                  <a:lnTo>
                    <a:pt x="1402" y="100"/>
                  </a:lnTo>
                  <a:lnTo>
                    <a:pt x="1404" y="106"/>
                  </a:lnTo>
                  <a:lnTo>
                    <a:pt x="1405" y="111"/>
                  </a:lnTo>
                  <a:lnTo>
                    <a:pt x="1405" y="137"/>
                  </a:lnTo>
                  <a:lnTo>
                    <a:pt x="1405" y="137"/>
                  </a:lnTo>
                  <a:lnTo>
                    <a:pt x="1422" y="141"/>
                  </a:lnTo>
                  <a:lnTo>
                    <a:pt x="1438" y="148"/>
                  </a:lnTo>
                  <a:lnTo>
                    <a:pt x="1452" y="156"/>
                  </a:lnTo>
                  <a:lnTo>
                    <a:pt x="1465" y="165"/>
                  </a:lnTo>
                  <a:lnTo>
                    <a:pt x="1474" y="176"/>
                  </a:lnTo>
                  <a:lnTo>
                    <a:pt x="1483" y="187"/>
                  </a:lnTo>
                  <a:lnTo>
                    <a:pt x="1489" y="198"/>
                  </a:lnTo>
                  <a:lnTo>
                    <a:pt x="1493" y="209"/>
                  </a:lnTo>
                  <a:lnTo>
                    <a:pt x="1493" y="209"/>
                  </a:lnTo>
                  <a:lnTo>
                    <a:pt x="1494" y="215"/>
                  </a:lnTo>
                  <a:lnTo>
                    <a:pt x="1494" y="222"/>
                  </a:lnTo>
                  <a:lnTo>
                    <a:pt x="1494" y="227"/>
                  </a:lnTo>
                  <a:lnTo>
                    <a:pt x="1492" y="233"/>
                  </a:lnTo>
                  <a:lnTo>
                    <a:pt x="1489" y="238"/>
                  </a:lnTo>
                  <a:lnTo>
                    <a:pt x="1484" y="242"/>
                  </a:lnTo>
                  <a:lnTo>
                    <a:pt x="1479" y="246"/>
                  </a:lnTo>
                  <a:lnTo>
                    <a:pt x="1474" y="249"/>
                  </a:lnTo>
                  <a:lnTo>
                    <a:pt x="1474" y="249"/>
                  </a:lnTo>
                  <a:close/>
                </a:path>
              </a:pathLst>
            </a:cu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grpSp>
          <p:nvGrpSpPr>
            <p:cNvPr id="165" name="Group 164"/>
            <p:cNvGrpSpPr>
              <a:grpSpLocks noChangeAspect="1"/>
            </p:cNvGrpSpPr>
            <p:nvPr/>
          </p:nvGrpSpPr>
          <p:grpSpPr>
            <a:xfrm>
              <a:off x="2926079" y="3963552"/>
              <a:ext cx="989886" cy="914400"/>
              <a:chOff x="3208338" y="2878138"/>
              <a:chExt cx="1831975" cy="1692275"/>
            </a:xfrm>
            <a:solidFill>
              <a:schemeClr val="tx2"/>
            </a:solidFill>
          </p:grpSpPr>
          <p:sp>
            <p:nvSpPr>
              <p:cNvPr id="166" name="Freeform 5"/>
              <p:cNvSpPr>
                <a:spLocks/>
              </p:cNvSpPr>
              <p:nvPr/>
            </p:nvSpPr>
            <p:spPr bwMode="auto">
              <a:xfrm>
                <a:off x="3208338" y="2878138"/>
                <a:ext cx="1831975" cy="1692275"/>
              </a:xfrm>
              <a:custGeom>
                <a:avLst/>
                <a:gdLst>
                  <a:gd name="T0" fmla="*/ 1137 w 1154"/>
                  <a:gd name="T1" fmla="*/ 437 h 1066"/>
                  <a:gd name="T2" fmla="*/ 1047 w 1154"/>
                  <a:gd name="T3" fmla="*/ 391 h 1066"/>
                  <a:gd name="T4" fmla="*/ 1005 w 1154"/>
                  <a:gd name="T5" fmla="*/ 283 h 1066"/>
                  <a:gd name="T6" fmla="*/ 940 w 1154"/>
                  <a:gd name="T7" fmla="*/ 188 h 1066"/>
                  <a:gd name="T8" fmla="*/ 859 w 1154"/>
                  <a:gd name="T9" fmla="*/ 110 h 1066"/>
                  <a:gd name="T10" fmla="*/ 762 w 1154"/>
                  <a:gd name="T11" fmla="*/ 50 h 1066"/>
                  <a:gd name="T12" fmla="*/ 652 w 1154"/>
                  <a:gd name="T13" fmla="*/ 12 h 1066"/>
                  <a:gd name="T14" fmla="*/ 533 w 1154"/>
                  <a:gd name="T15" fmla="*/ 0 h 1066"/>
                  <a:gd name="T16" fmla="*/ 426 w 1154"/>
                  <a:gd name="T17" fmla="*/ 10 h 1066"/>
                  <a:gd name="T18" fmla="*/ 302 w 1154"/>
                  <a:gd name="T19" fmla="*/ 53 h 1066"/>
                  <a:gd name="T20" fmla="*/ 194 w 1154"/>
                  <a:gd name="T21" fmla="*/ 122 h 1066"/>
                  <a:gd name="T22" fmla="*/ 106 w 1154"/>
                  <a:gd name="T23" fmla="*/ 214 h 1066"/>
                  <a:gd name="T24" fmla="*/ 43 w 1154"/>
                  <a:gd name="T25" fmla="*/ 325 h 1066"/>
                  <a:gd name="T26" fmla="*/ 6 w 1154"/>
                  <a:gd name="T27" fmla="*/ 451 h 1066"/>
                  <a:gd name="T28" fmla="*/ 1 w 1154"/>
                  <a:gd name="T29" fmla="*/ 561 h 1066"/>
                  <a:gd name="T30" fmla="*/ 24 w 1154"/>
                  <a:gd name="T31" fmla="*/ 692 h 1066"/>
                  <a:gd name="T32" fmla="*/ 77 w 1154"/>
                  <a:gd name="T33" fmla="*/ 809 h 1066"/>
                  <a:gd name="T34" fmla="*/ 156 w 1154"/>
                  <a:gd name="T35" fmla="*/ 910 h 1066"/>
                  <a:gd name="T36" fmla="*/ 257 w 1154"/>
                  <a:gd name="T37" fmla="*/ 989 h 1066"/>
                  <a:gd name="T38" fmla="*/ 375 w 1154"/>
                  <a:gd name="T39" fmla="*/ 1042 h 1066"/>
                  <a:gd name="T40" fmla="*/ 506 w 1154"/>
                  <a:gd name="T41" fmla="*/ 1065 h 1066"/>
                  <a:gd name="T42" fmla="*/ 638 w 1154"/>
                  <a:gd name="T43" fmla="*/ 1056 h 1066"/>
                  <a:gd name="T44" fmla="*/ 800 w 1154"/>
                  <a:gd name="T45" fmla="*/ 995 h 1066"/>
                  <a:gd name="T46" fmla="*/ 933 w 1154"/>
                  <a:gd name="T47" fmla="*/ 885 h 1066"/>
                  <a:gd name="T48" fmla="*/ 1000 w 1154"/>
                  <a:gd name="T49" fmla="*/ 791 h 1066"/>
                  <a:gd name="T50" fmla="*/ 992 w 1154"/>
                  <a:gd name="T51" fmla="*/ 746 h 1066"/>
                  <a:gd name="T52" fmla="*/ 960 w 1154"/>
                  <a:gd name="T53" fmla="*/ 727 h 1066"/>
                  <a:gd name="T54" fmla="*/ 917 w 1154"/>
                  <a:gd name="T55" fmla="*/ 743 h 1066"/>
                  <a:gd name="T56" fmla="*/ 861 w 1154"/>
                  <a:gd name="T57" fmla="*/ 822 h 1066"/>
                  <a:gd name="T58" fmla="*/ 752 w 1154"/>
                  <a:gd name="T59" fmla="*/ 911 h 1066"/>
                  <a:gd name="T60" fmla="*/ 620 w 1154"/>
                  <a:gd name="T61" fmla="*/ 961 h 1066"/>
                  <a:gd name="T62" fmla="*/ 512 w 1154"/>
                  <a:gd name="T63" fmla="*/ 969 h 1066"/>
                  <a:gd name="T64" fmla="*/ 403 w 1154"/>
                  <a:gd name="T65" fmla="*/ 949 h 1066"/>
                  <a:gd name="T66" fmla="*/ 307 w 1154"/>
                  <a:gd name="T67" fmla="*/ 906 h 1066"/>
                  <a:gd name="T68" fmla="*/ 225 w 1154"/>
                  <a:gd name="T69" fmla="*/ 841 h 1066"/>
                  <a:gd name="T70" fmla="*/ 160 w 1154"/>
                  <a:gd name="T71" fmla="*/ 760 h 1066"/>
                  <a:gd name="T72" fmla="*/ 116 w 1154"/>
                  <a:gd name="T73" fmla="*/ 663 h 1066"/>
                  <a:gd name="T74" fmla="*/ 98 w 1154"/>
                  <a:gd name="T75" fmla="*/ 555 h 1066"/>
                  <a:gd name="T76" fmla="*/ 102 w 1154"/>
                  <a:gd name="T77" fmla="*/ 466 h 1066"/>
                  <a:gd name="T78" fmla="*/ 131 w 1154"/>
                  <a:gd name="T79" fmla="*/ 363 h 1066"/>
                  <a:gd name="T80" fmla="*/ 184 w 1154"/>
                  <a:gd name="T81" fmla="*/ 272 h 1066"/>
                  <a:gd name="T82" fmla="*/ 256 w 1154"/>
                  <a:gd name="T83" fmla="*/ 196 h 1066"/>
                  <a:gd name="T84" fmla="*/ 345 w 1154"/>
                  <a:gd name="T85" fmla="*/ 140 h 1066"/>
                  <a:gd name="T86" fmla="*/ 446 w 1154"/>
                  <a:gd name="T87" fmla="*/ 106 h 1066"/>
                  <a:gd name="T88" fmla="*/ 533 w 1154"/>
                  <a:gd name="T89" fmla="*/ 96 h 1066"/>
                  <a:gd name="T90" fmla="*/ 628 w 1154"/>
                  <a:gd name="T91" fmla="*/ 107 h 1066"/>
                  <a:gd name="T92" fmla="*/ 715 w 1154"/>
                  <a:gd name="T93" fmla="*/ 137 h 1066"/>
                  <a:gd name="T94" fmla="*/ 793 w 1154"/>
                  <a:gd name="T95" fmla="*/ 183 h 1066"/>
                  <a:gd name="T96" fmla="*/ 860 w 1154"/>
                  <a:gd name="T97" fmla="*/ 243 h 1066"/>
                  <a:gd name="T98" fmla="*/ 912 w 1154"/>
                  <a:gd name="T99" fmla="*/ 317 h 1066"/>
                  <a:gd name="T100" fmla="*/ 948 w 1154"/>
                  <a:gd name="T101" fmla="*/ 400 h 1066"/>
                  <a:gd name="T102" fmla="*/ 880 w 1154"/>
                  <a:gd name="T103" fmla="*/ 437 h 1066"/>
                  <a:gd name="T104" fmla="*/ 863 w 1154"/>
                  <a:gd name="T105" fmla="*/ 456 h 1066"/>
                  <a:gd name="T106" fmla="*/ 990 w 1154"/>
                  <a:gd name="T107" fmla="*/ 622 h 1066"/>
                  <a:gd name="T108" fmla="*/ 1008 w 1154"/>
                  <a:gd name="T109" fmla="*/ 630 h 1066"/>
                  <a:gd name="T110" fmla="*/ 1148 w 1154"/>
                  <a:gd name="T111" fmla="*/ 476 h 1066"/>
                  <a:gd name="T112" fmla="*/ 1152 w 1154"/>
                  <a:gd name="T113" fmla="*/ 450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54" h="1066">
                    <a:moveTo>
                      <a:pt x="1152" y="450"/>
                    </a:moveTo>
                    <a:lnTo>
                      <a:pt x="1152" y="450"/>
                    </a:lnTo>
                    <a:lnTo>
                      <a:pt x="1148" y="445"/>
                    </a:lnTo>
                    <a:lnTo>
                      <a:pt x="1143" y="440"/>
                    </a:lnTo>
                    <a:lnTo>
                      <a:pt x="1137" y="437"/>
                    </a:lnTo>
                    <a:lnTo>
                      <a:pt x="1130" y="435"/>
                    </a:lnTo>
                    <a:lnTo>
                      <a:pt x="1057" y="435"/>
                    </a:lnTo>
                    <a:lnTo>
                      <a:pt x="1057" y="435"/>
                    </a:lnTo>
                    <a:lnTo>
                      <a:pt x="1053" y="412"/>
                    </a:lnTo>
                    <a:lnTo>
                      <a:pt x="1047" y="391"/>
                    </a:lnTo>
                    <a:lnTo>
                      <a:pt x="1040" y="368"/>
                    </a:lnTo>
                    <a:lnTo>
                      <a:pt x="1033" y="346"/>
                    </a:lnTo>
                    <a:lnTo>
                      <a:pt x="1024" y="325"/>
                    </a:lnTo>
                    <a:lnTo>
                      <a:pt x="1015" y="303"/>
                    </a:lnTo>
                    <a:lnTo>
                      <a:pt x="1005" y="283"/>
                    </a:lnTo>
                    <a:lnTo>
                      <a:pt x="993" y="263"/>
                    </a:lnTo>
                    <a:lnTo>
                      <a:pt x="982" y="243"/>
                    </a:lnTo>
                    <a:lnTo>
                      <a:pt x="969" y="225"/>
                    </a:lnTo>
                    <a:lnTo>
                      <a:pt x="955" y="207"/>
                    </a:lnTo>
                    <a:lnTo>
                      <a:pt x="940" y="188"/>
                    </a:lnTo>
                    <a:lnTo>
                      <a:pt x="925" y="172"/>
                    </a:lnTo>
                    <a:lnTo>
                      <a:pt x="910" y="155"/>
                    </a:lnTo>
                    <a:lnTo>
                      <a:pt x="893" y="140"/>
                    </a:lnTo>
                    <a:lnTo>
                      <a:pt x="876" y="125"/>
                    </a:lnTo>
                    <a:lnTo>
                      <a:pt x="859" y="110"/>
                    </a:lnTo>
                    <a:lnTo>
                      <a:pt x="840" y="96"/>
                    </a:lnTo>
                    <a:lnTo>
                      <a:pt x="822" y="84"/>
                    </a:lnTo>
                    <a:lnTo>
                      <a:pt x="802" y="72"/>
                    </a:lnTo>
                    <a:lnTo>
                      <a:pt x="782" y="61"/>
                    </a:lnTo>
                    <a:lnTo>
                      <a:pt x="762" y="50"/>
                    </a:lnTo>
                    <a:lnTo>
                      <a:pt x="740" y="41"/>
                    </a:lnTo>
                    <a:lnTo>
                      <a:pt x="720" y="33"/>
                    </a:lnTo>
                    <a:lnTo>
                      <a:pt x="698" y="25"/>
                    </a:lnTo>
                    <a:lnTo>
                      <a:pt x="675" y="18"/>
                    </a:lnTo>
                    <a:lnTo>
                      <a:pt x="652" y="12"/>
                    </a:lnTo>
                    <a:lnTo>
                      <a:pt x="629" y="8"/>
                    </a:lnTo>
                    <a:lnTo>
                      <a:pt x="606" y="4"/>
                    </a:lnTo>
                    <a:lnTo>
                      <a:pt x="582" y="2"/>
                    </a:lnTo>
                    <a:lnTo>
                      <a:pt x="557" y="0"/>
                    </a:lnTo>
                    <a:lnTo>
                      <a:pt x="533" y="0"/>
                    </a:lnTo>
                    <a:lnTo>
                      <a:pt x="533" y="0"/>
                    </a:lnTo>
                    <a:lnTo>
                      <a:pt x="506" y="0"/>
                    </a:lnTo>
                    <a:lnTo>
                      <a:pt x="479" y="2"/>
                    </a:lnTo>
                    <a:lnTo>
                      <a:pt x="453" y="5"/>
                    </a:lnTo>
                    <a:lnTo>
                      <a:pt x="426" y="10"/>
                    </a:lnTo>
                    <a:lnTo>
                      <a:pt x="400" y="16"/>
                    </a:lnTo>
                    <a:lnTo>
                      <a:pt x="375" y="24"/>
                    </a:lnTo>
                    <a:lnTo>
                      <a:pt x="351" y="32"/>
                    </a:lnTo>
                    <a:lnTo>
                      <a:pt x="326" y="41"/>
                    </a:lnTo>
                    <a:lnTo>
                      <a:pt x="302" y="53"/>
                    </a:lnTo>
                    <a:lnTo>
                      <a:pt x="279" y="64"/>
                    </a:lnTo>
                    <a:lnTo>
                      <a:pt x="257" y="77"/>
                    </a:lnTo>
                    <a:lnTo>
                      <a:pt x="236" y="91"/>
                    </a:lnTo>
                    <a:lnTo>
                      <a:pt x="215" y="106"/>
                    </a:lnTo>
                    <a:lnTo>
                      <a:pt x="194" y="122"/>
                    </a:lnTo>
                    <a:lnTo>
                      <a:pt x="175" y="138"/>
                    </a:lnTo>
                    <a:lnTo>
                      <a:pt x="156" y="156"/>
                    </a:lnTo>
                    <a:lnTo>
                      <a:pt x="139" y="174"/>
                    </a:lnTo>
                    <a:lnTo>
                      <a:pt x="122" y="194"/>
                    </a:lnTo>
                    <a:lnTo>
                      <a:pt x="106" y="214"/>
                    </a:lnTo>
                    <a:lnTo>
                      <a:pt x="91" y="235"/>
                    </a:lnTo>
                    <a:lnTo>
                      <a:pt x="77" y="256"/>
                    </a:lnTo>
                    <a:lnTo>
                      <a:pt x="64" y="279"/>
                    </a:lnTo>
                    <a:lnTo>
                      <a:pt x="53" y="302"/>
                    </a:lnTo>
                    <a:lnTo>
                      <a:pt x="43" y="325"/>
                    </a:lnTo>
                    <a:lnTo>
                      <a:pt x="32" y="349"/>
                    </a:lnTo>
                    <a:lnTo>
                      <a:pt x="24" y="374"/>
                    </a:lnTo>
                    <a:lnTo>
                      <a:pt x="17" y="400"/>
                    </a:lnTo>
                    <a:lnTo>
                      <a:pt x="10" y="425"/>
                    </a:lnTo>
                    <a:lnTo>
                      <a:pt x="6" y="451"/>
                    </a:lnTo>
                    <a:lnTo>
                      <a:pt x="2" y="478"/>
                    </a:lnTo>
                    <a:lnTo>
                      <a:pt x="1" y="506"/>
                    </a:lnTo>
                    <a:lnTo>
                      <a:pt x="0" y="533"/>
                    </a:lnTo>
                    <a:lnTo>
                      <a:pt x="0" y="533"/>
                    </a:lnTo>
                    <a:lnTo>
                      <a:pt x="1" y="561"/>
                    </a:lnTo>
                    <a:lnTo>
                      <a:pt x="2" y="587"/>
                    </a:lnTo>
                    <a:lnTo>
                      <a:pt x="6" y="614"/>
                    </a:lnTo>
                    <a:lnTo>
                      <a:pt x="10" y="640"/>
                    </a:lnTo>
                    <a:lnTo>
                      <a:pt x="17" y="666"/>
                    </a:lnTo>
                    <a:lnTo>
                      <a:pt x="24" y="692"/>
                    </a:lnTo>
                    <a:lnTo>
                      <a:pt x="32" y="716"/>
                    </a:lnTo>
                    <a:lnTo>
                      <a:pt x="43" y="740"/>
                    </a:lnTo>
                    <a:lnTo>
                      <a:pt x="53" y="764"/>
                    </a:lnTo>
                    <a:lnTo>
                      <a:pt x="64" y="787"/>
                    </a:lnTo>
                    <a:lnTo>
                      <a:pt x="77" y="809"/>
                    </a:lnTo>
                    <a:lnTo>
                      <a:pt x="91" y="831"/>
                    </a:lnTo>
                    <a:lnTo>
                      <a:pt x="106" y="852"/>
                    </a:lnTo>
                    <a:lnTo>
                      <a:pt x="122" y="872"/>
                    </a:lnTo>
                    <a:lnTo>
                      <a:pt x="139" y="892"/>
                    </a:lnTo>
                    <a:lnTo>
                      <a:pt x="156" y="910"/>
                    </a:lnTo>
                    <a:lnTo>
                      <a:pt x="175" y="927"/>
                    </a:lnTo>
                    <a:lnTo>
                      <a:pt x="194" y="945"/>
                    </a:lnTo>
                    <a:lnTo>
                      <a:pt x="215" y="961"/>
                    </a:lnTo>
                    <a:lnTo>
                      <a:pt x="236" y="976"/>
                    </a:lnTo>
                    <a:lnTo>
                      <a:pt x="257" y="989"/>
                    </a:lnTo>
                    <a:lnTo>
                      <a:pt x="279" y="1002"/>
                    </a:lnTo>
                    <a:lnTo>
                      <a:pt x="302" y="1014"/>
                    </a:lnTo>
                    <a:lnTo>
                      <a:pt x="326" y="1024"/>
                    </a:lnTo>
                    <a:lnTo>
                      <a:pt x="351" y="1034"/>
                    </a:lnTo>
                    <a:lnTo>
                      <a:pt x="375" y="1042"/>
                    </a:lnTo>
                    <a:lnTo>
                      <a:pt x="400" y="1049"/>
                    </a:lnTo>
                    <a:lnTo>
                      <a:pt x="426" y="1055"/>
                    </a:lnTo>
                    <a:lnTo>
                      <a:pt x="453" y="1061"/>
                    </a:lnTo>
                    <a:lnTo>
                      <a:pt x="479" y="1063"/>
                    </a:lnTo>
                    <a:lnTo>
                      <a:pt x="506" y="1065"/>
                    </a:lnTo>
                    <a:lnTo>
                      <a:pt x="533" y="1066"/>
                    </a:lnTo>
                    <a:lnTo>
                      <a:pt x="533" y="1066"/>
                    </a:lnTo>
                    <a:lnTo>
                      <a:pt x="569" y="1065"/>
                    </a:lnTo>
                    <a:lnTo>
                      <a:pt x="603" y="1062"/>
                    </a:lnTo>
                    <a:lnTo>
                      <a:pt x="638" y="1056"/>
                    </a:lnTo>
                    <a:lnTo>
                      <a:pt x="672" y="1048"/>
                    </a:lnTo>
                    <a:lnTo>
                      <a:pt x="706" y="1038"/>
                    </a:lnTo>
                    <a:lnTo>
                      <a:pt x="738" y="1025"/>
                    </a:lnTo>
                    <a:lnTo>
                      <a:pt x="769" y="1011"/>
                    </a:lnTo>
                    <a:lnTo>
                      <a:pt x="800" y="995"/>
                    </a:lnTo>
                    <a:lnTo>
                      <a:pt x="830" y="977"/>
                    </a:lnTo>
                    <a:lnTo>
                      <a:pt x="857" y="956"/>
                    </a:lnTo>
                    <a:lnTo>
                      <a:pt x="884" y="934"/>
                    </a:lnTo>
                    <a:lnTo>
                      <a:pt x="910" y="911"/>
                    </a:lnTo>
                    <a:lnTo>
                      <a:pt x="933" y="885"/>
                    </a:lnTo>
                    <a:lnTo>
                      <a:pt x="956" y="858"/>
                    </a:lnTo>
                    <a:lnTo>
                      <a:pt x="977" y="830"/>
                    </a:lnTo>
                    <a:lnTo>
                      <a:pt x="995" y="800"/>
                    </a:lnTo>
                    <a:lnTo>
                      <a:pt x="995" y="800"/>
                    </a:lnTo>
                    <a:lnTo>
                      <a:pt x="1000" y="791"/>
                    </a:lnTo>
                    <a:lnTo>
                      <a:pt x="1001" y="781"/>
                    </a:lnTo>
                    <a:lnTo>
                      <a:pt x="1002" y="772"/>
                    </a:lnTo>
                    <a:lnTo>
                      <a:pt x="1000" y="763"/>
                    </a:lnTo>
                    <a:lnTo>
                      <a:pt x="997" y="754"/>
                    </a:lnTo>
                    <a:lnTo>
                      <a:pt x="992" y="746"/>
                    </a:lnTo>
                    <a:lnTo>
                      <a:pt x="986" y="739"/>
                    </a:lnTo>
                    <a:lnTo>
                      <a:pt x="978" y="733"/>
                    </a:lnTo>
                    <a:lnTo>
                      <a:pt x="978" y="733"/>
                    </a:lnTo>
                    <a:lnTo>
                      <a:pt x="969" y="730"/>
                    </a:lnTo>
                    <a:lnTo>
                      <a:pt x="960" y="727"/>
                    </a:lnTo>
                    <a:lnTo>
                      <a:pt x="951" y="727"/>
                    </a:lnTo>
                    <a:lnTo>
                      <a:pt x="941" y="729"/>
                    </a:lnTo>
                    <a:lnTo>
                      <a:pt x="932" y="732"/>
                    </a:lnTo>
                    <a:lnTo>
                      <a:pt x="924" y="737"/>
                    </a:lnTo>
                    <a:lnTo>
                      <a:pt x="917" y="743"/>
                    </a:lnTo>
                    <a:lnTo>
                      <a:pt x="912" y="752"/>
                    </a:lnTo>
                    <a:lnTo>
                      <a:pt x="912" y="752"/>
                    </a:lnTo>
                    <a:lnTo>
                      <a:pt x="897" y="776"/>
                    </a:lnTo>
                    <a:lnTo>
                      <a:pt x="879" y="799"/>
                    </a:lnTo>
                    <a:lnTo>
                      <a:pt x="861" y="822"/>
                    </a:lnTo>
                    <a:lnTo>
                      <a:pt x="841" y="842"/>
                    </a:lnTo>
                    <a:lnTo>
                      <a:pt x="821" y="862"/>
                    </a:lnTo>
                    <a:lnTo>
                      <a:pt x="799" y="879"/>
                    </a:lnTo>
                    <a:lnTo>
                      <a:pt x="776" y="896"/>
                    </a:lnTo>
                    <a:lnTo>
                      <a:pt x="752" y="911"/>
                    </a:lnTo>
                    <a:lnTo>
                      <a:pt x="726" y="924"/>
                    </a:lnTo>
                    <a:lnTo>
                      <a:pt x="701" y="935"/>
                    </a:lnTo>
                    <a:lnTo>
                      <a:pt x="675" y="946"/>
                    </a:lnTo>
                    <a:lnTo>
                      <a:pt x="647" y="954"/>
                    </a:lnTo>
                    <a:lnTo>
                      <a:pt x="620" y="961"/>
                    </a:lnTo>
                    <a:lnTo>
                      <a:pt x="591" y="965"/>
                    </a:lnTo>
                    <a:lnTo>
                      <a:pt x="562" y="969"/>
                    </a:lnTo>
                    <a:lnTo>
                      <a:pt x="533" y="970"/>
                    </a:lnTo>
                    <a:lnTo>
                      <a:pt x="533" y="970"/>
                    </a:lnTo>
                    <a:lnTo>
                      <a:pt x="512" y="969"/>
                    </a:lnTo>
                    <a:lnTo>
                      <a:pt x="489" y="968"/>
                    </a:lnTo>
                    <a:lnTo>
                      <a:pt x="467" y="964"/>
                    </a:lnTo>
                    <a:lnTo>
                      <a:pt x="446" y="961"/>
                    </a:lnTo>
                    <a:lnTo>
                      <a:pt x="424" y="956"/>
                    </a:lnTo>
                    <a:lnTo>
                      <a:pt x="403" y="949"/>
                    </a:lnTo>
                    <a:lnTo>
                      <a:pt x="384" y="942"/>
                    </a:lnTo>
                    <a:lnTo>
                      <a:pt x="363" y="935"/>
                    </a:lnTo>
                    <a:lnTo>
                      <a:pt x="345" y="926"/>
                    </a:lnTo>
                    <a:lnTo>
                      <a:pt x="325" y="917"/>
                    </a:lnTo>
                    <a:lnTo>
                      <a:pt x="307" y="906"/>
                    </a:lnTo>
                    <a:lnTo>
                      <a:pt x="290" y="895"/>
                    </a:lnTo>
                    <a:lnTo>
                      <a:pt x="272" y="883"/>
                    </a:lnTo>
                    <a:lnTo>
                      <a:pt x="256" y="870"/>
                    </a:lnTo>
                    <a:lnTo>
                      <a:pt x="240" y="856"/>
                    </a:lnTo>
                    <a:lnTo>
                      <a:pt x="225" y="841"/>
                    </a:lnTo>
                    <a:lnTo>
                      <a:pt x="210" y="826"/>
                    </a:lnTo>
                    <a:lnTo>
                      <a:pt x="197" y="810"/>
                    </a:lnTo>
                    <a:lnTo>
                      <a:pt x="184" y="794"/>
                    </a:lnTo>
                    <a:lnTo>
                      <a:pt x="171" y="777"/>
                    </a:lnTo>
                    <a:lnTo>
                      <a:pt x="160" y="760"/>
                    </a:lnTo>
                    <a:lnTo>
                      <a:pt x="149" y="741"/>
                    </a:lnTo>
                    <a:lnTo>
                      <a:pt x="140" y="722"/>
                    </a:lnTo>
                    <a:lnTo>
                      <a:pt x="131" y="703"/>
                    </a:lnTo>
                    <a:lnTo>
                      <a:pt x="123" y="683"/>
                    </a:lnTo>
                    <a:lnTo>
                      <a:pt x="116" y="663"/>
                    </a:lnTo>
                    <a:lnTo>
                      <a:pt x="110" y="642"/>
                    </a:lnTo>
                    <a:lnTo>
                      <a:pt x="106" y="620"/>
                    </a:lnTo>
                    <a:lnTo>
                      <a:pt x="102" y="600"/>
                    </a:lnTo>
                    <a:lnTo>
                      <a:pt x="99" y="578"/>
                    </a:lnTo>
                    <a:lnTo>
                      <a:pt x="98" y="555"/>
                    </a:lnTo>
                    <a:lnTo>
                      <a:pt x="97" y="533"/>
                    </a:lnTo>
                    <a:lnTo>
                      <a:pt x="97" y="533"/>
                    </a:lnTo>
                    <a:lnTo>
                      <a:pt x="98" y="510"/>
                    </a:lnTo>
                    <a:lnTo>
                      <a:pt x="99" y="488"/>
                    </a:lnTo>
                    <a:lnTo>
                      <a:pt x="102" y="466"/>
                    </a:lnTo>
                    <a:lnTo>
                      <a:pt x="106" y="445"/>
                    </a:lnTo>
                    <a:lnTo>
                      <a:pt x="110" y="424"/>
                    </a:lnTo>
                    <a:lnTo>
                      <a:pt x="116" y="403"/>
                    </a:lnTo>
                    <a:lnTo>
                      <a:pt x="123" y="383"/>
                    </a:lnTo>
                    <a:lnTo>
                      <a:pt x="131" y="363"/>
                    </a:lnTo>
                    <a:lnTo>
                      <a:pt x="140" y="343"/>
                    </a:lnTo>
                    <a:lnTo>
                      <a:pt x="149" y="325"/>
                    </a:lnTo>
                    <a:lnTo>
                      <a:pt x="160" y="307"/>
                    </a:lnTo>
                    <a:lnTo>
                      <a:pt x="171" y="289"/>
                    </a:lnTo>
                    <a:lnTo>
                      <a:pt x="184" y="272"/>
                    </a:lnTo>
                    <a:lnTo>
                      <a:pt x="197" y="255"/>
                    </a:lnTo>
                    <a:lnTo>
                      <a:pt x="210" y="240"/>
                    </a:lnTo>
                    <a:lnTo>
                      <a:pt x="225" y="224"/>
                    </a:lnTo>
                    <a:lnTo>
                      <a:pt x="240" y="210"/>
                    </a:lnTo>
                    <a:lnTo>
                      <a:pt x="256" y="196"/>
                    </a:lnTo>
                    <a:lnTo>
                      <a:pt x="272" y="184"/>
                    </a:lnTo>
                    <a:lnTo>
                      <a:pt x="290" y="171"/>
                    </a:lnTo>
                    <a:lnTo>
                      <a:pt x="307" y="160"/>
                    </a:lnTo>
                    <a:lnTo>
                      <a:pt x="325" y="149"/>
                    </a:lnTo>
                    <a:lnTo>
                      <a:pt x="345" y="140"/>
                    </a:lnTo>
                    <a:lnTo>
                      <a:pt x="363" y="131"/>
                    </a:lnTo>
                    <a:lnTo>
                      <a:pt x="384" y="123"/>
                    </a:lnTo>
                    <a:lnTo>
                      <a:pt x="403" y="116"/>
                    </a:lnTo>
                    <a:lnTo>
                      <a:pt x="424" y="110"/>
                    </a:lnTo>
                    <a:lnTo>
                      <a:pt x="446" y="106"/>
                    </a:lnTo>
                    <a:lnTo>
                      <a:pt x="467" y="102"/>
                    </a:lnTo>
                    <a:lnTo>
                      <a:pt x="489" y="99"/>
                    </a:lnTo>
                    <a:lnTo>
                      <a:pt x="512" y="97"/>
                    </a:lnTo>
                    <a:lnTo>
                      <a:pt x="533" y="96"/>
                    </a:lnTo>
                    <a:lnTo>
                      <a:pt x="533" y="96"/>
                    </a:lnTo>
                    <a:lnTo>
                      <a:pt x="553" y="97"/>
                    </a:lnTo>
                    <a:lnTo>
                      <a:pt x="572" y="99"/>
                    </a:lnTo>
                    <a:lnTo>
                      <a:pt x="591" y="100"/>
                    </a:lnTo>
                    <a:lnTo>
                      <a:pt x="609" y="103"/>
                    </a:lnTo>
                    <a:lnTo>
                      <a:pt x="628" y="107"/>
                    </a:lnTo>
                    <a:lnTo>
                      <a:pt x="646" y="111"/>
                    </a:lnTo>
                    <a:lnTo>
                      <a:pt x="663" y="116"/>
                    </a:lnTo>
                    <a:lnTo>
                      <a:pt x="682" y="123"/>
                    </a:lnTo>
                    <a:lnTo>
                      <a:pt x="698" y="128"/>
                    </a:lnTo>
                    <a:lnTo>
                      <a:pt x="715" y="137"/>
                    </a:lnTo>
                    <a:lnTo>
                      <a:pt x="731" y="145"/>
                    </a:lnTo>
                    <a:lnTo>
                      <a:pt x="747" y="153"/>
                    </a:lnTo>
                    <a:lnTo>
                      <a:pt x="763" y="162"/>
                    </a:lnTo>
                    <a:lnTo>
                      <a:pt x="778" y="172"/>
                    </a:lnTo>
                    <a:lnTo>
                      <a:pt x="793" y="183"/>
                    </a:lnTo>
                    <a:lnTo>
                      <a:pt x="807" y="193"/>
                    </a:lnTo>
                    <a:lnTo>
                      <a:pt x="821" y="206"/>
                    </a:lnTo>
                    <a:lnTo>
                      <a:pt x="834" y="217"/>
                    </a:lnTo>
                    <a:lnTo>
                      <a:pt x="847" y="230"/>
                    </a:lnTo>
                    <a:lnTo>
                      <a:pt x="860" y="243"/>
                    </a:lnTo>
                    <a:lnTo>
                      <a:pt x="871" y="257"/>
                    </a:lnTo>
                    <a:lnTo>
                      <a:pt x="882" y="271"/>
                    </a:lnTo>
                    <a:lnTo>
                      <a:pt x="893" y="286"/>
                    </a:lnTo>
                    <a:lnTo>
                      <a:pt x="902" y="301"/>
                    </a:lnTo>
                    <a:lnTo>
                      <a:pt x="912" y="317"/>
                    </a:lnTo>
                    <a:lnTo>
                      <a:pt x="921" y="333"/>
                    </a:lnTo>
                    <a:lnTo>
                      <a:pt x="929" y="349"/>
                    </a:lnTo>
                    <a:lnTo>
                      <a:pt x="936" y="365"/>
                    </a:lnTo>
                    <a:lnTo>
                      <a:pt x="943" y="383"/>
                    </a:lnTo>
                    <a:lnTo>
                      <a:pt x="948" y="400"/>
                    </a:lnTo>
                    <a:lnTo>
                      <a:pt x="954" y="418"/>
                    </a:lnTo>
                    <a:lnTo>
                      <a:pt x="959" y="435"/>
                    </a:lnTo>
                    <a:lnTo>
                      <a:pt x="887" y="435"/>
                    </a:lnTo>
                    <a:lnTo>
                      <a:pt x="887" y="435"/>
                    </a:lnTo>
                    <a:lnTo>
                      <a:pt x="880" y="437"/>
                    </a:lnTo>
                    <a:lnTo>
                      <a:pt x="875" y="440"/>
                    </a:lnTo>
                    <a:lnTo>
                      <a:pt x="869" y="445"/>
                    </a:lnTo>
                    <a:lnTo>
                      <a:pt x="866" y="450"/>
                    </a:lnTo>
                    <a:lnTo>
                      <a:pt x="866" y="450"/>
                    </a:lnTo>
                    <a:lnTo>
                      <a:pt x="863" y="456"/>
                    </a:lnTo>
                    <a:lnTo>
                      <a:pt x="863" y="463"/>
                    </a:lnTo>
                    <a:lnTo>
                      <a:pt x="866" y="470"/>
                    </a:lnTo>
                    <a:lnTo>
                      <a:pt x="869" y="476"/>
                    </a:lnTo>
                    <a:lnTo>
                      <a:pt x="990" y="622"/>
                    </a:lnTo>
                    <a:lnTo>
                      <a:pt x="990" y="622"/>
                    </a:lnTo>
                    <a:lnTo>
                      <a:pt x="994" y="625"/>
                    </a:lnTo>
                    <a:lnTo>
                      <a:pt x="998" y="627"/>
                    </a:lnTo>
                    <a:lnTo>
                      <a:pt x="1003" y="630"/>
                    </a:lnTo>
                    <a:lnTo>
                      <a:pt x="1008" y="630"/>
                    </a:lnTo>
                    <a:lnTo>
                      <a:pt x="1008" y="630"/>
                    </a:lnTo>
                    <a:lnTo>
                      <a:pt x="1014" y="630"/>
                    </a:lnTo>
                    <a:lnTo>
                      <a:pt x="1018" y="627"/>
                    </a:lnTo>
                    <a:lnTo>
                      <a:pt x="1023" y="625"/>
                    </a:lnTo>
                    <a:lnTo>
                      <a:pt x="1028" y="622"/>
                    </a:lnTo>
                    <a:lnTo>
                      <a:pt x="1148" y="476"/>
                    </a:lnTo>
                    <a:lnTo>
                      <a:pt x="1148" y="476"/>
                    </a:lnTo>
                    <a:lnTo>
                      <a:pt x="1152" y="470"/>
                    </a:lnTo>
                    <a:lnTo>
                      <a:pt x="1154" y="463"/>
                    </a:lnTo>
                    <a:lnTo>
                      <a:pt x="1154" y="456"/>
                    </a:lnTo>
                    <a:lnTo>
                      <a:pt x="1152" y="450"/>
                    </a:lnTo>
                    <a:lnTo>
                      <a:pt x="1152" y="450"/>
                    </a:lnTo>
                    <a:close/>
                  </a:path>
                </a:pathLst>
              </a:custGeom>
              <a:solidFill>
                <a:schemeClr val="accent2"/>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167" name="Freeform 6"/>
              <p:cNvSpPr>
                <a:spLocks noEditPoints="1"/>
              </p:cNvSpPr>
              <p:nvPr/>
            </p:nvSpPr>
            <p:spPr bwMode="auto">
              <a:xfrm>
                <a:off x="3919538" y="3068638"/>
                <a:ext cx="574675" cy="942975"/>
              </a:xfrm>
              <a:custGeom>
                <a:avLst/>
                <a:gdLst>
                  <a:gd name="T0" fmla="*/ 85 w 362"/>
                  <a:gd name="T1" fmla="*/ 0 h 594"/>
                  <a:gd name="T2" fmla="*/ 67 w 362"/>
                  <a:gd name="T3" fmla="*/ 5 h 594"/>
                  <a:gd name="T4" fmla="*/ 51 w 362"/>
                  <a:gd name="T5" fmla="*/ 15 h 594"/>
                  <a:gd name="T6" fmla="*/ 41 w 362"/>
                  <a:gd name="T7" fmla="*/ 30 h 594"/>
                  <a:gd name="T8" fmla="*/ 37 w 362"/>
                  <a:gd name="T9" fmla="*/ 49 h 594"/>
                  <a:gd name="T10" fmla="*/ 37 w 362"/>
                  <a:gd name="T11" fmla="*/ 343 h 594"/>
                  <a:gd name="T12" fmla="*/ 22 w 362"/>
                  <a:gd name="T13" fmla="*/ 357 h 594"/>
                  <a:gd name="T14" fmla="*/ 11 w 362"/>
                  <a:gd name="T15" fmla="*/ 373 h 594"/>
                  <a:gd name="T16" fmla="*/ 4 w 362"/>
                  <a:gd name="T17" fmla="*/ 392 h 594"/>
                  <a:gd name="T18" fmla="*/ 0 w 362"/>
                  <a:gd name="T19" fmla="*/ 413 h 594"/>
                  <a:gd name="T20" fmla="*/ 1 w 362"/>
                  <a:gd name="T21" fmla="*/ 421 h 594"/>
                  <a:gd name="T22" fmla="*/ 5 w 362"/>
                  <a:gd name="T23" fmla="*/ 438 h 594"/>
                  <a:gd name="T24" fmla="*/ 11 w 362"/>
                  <a:gd name="T25" fmla="*/ 453 h 594"/>
                  <a:gd name="T26" fmla="*/ 20 w 362"/>
                  <a:gd name="T27" fmla="*/ 467 h 594"/>
                  <a:gd name="T28" fmla="*/ 31 w 362"/>
                  <a:gd name="T29" fmla="*/ 479 h 594"/>
                  <a:gd name="T30" fmla="*/ 45 w 362"/>
                  <a:gd name="T31" fmla="*/ 488 h 594"/>
                  <a:gd name="T32" fmla="*/ 60 w 362"/>
                  <a:gd name="T33" fmla="*/ 494 h 594"/>
                  <a:gd name="T34" fmla="*/ 77 w 362"/>
                  <a:gd name="T35" fmla="*/ 497 h 594"/>
                  <a:gd name="T36" fmla="*/ 85 w 362"/>
                  <a:gd name="T37" fmla="*/ 498 h 594"/>
                  <a:gd name="T38" fmla="*/ 104 w 362"/>
                  <a:gd name="T39" fmla="*/ 496 h 594"/>
                  <a:gd name="T40" fmla="*/ 121 w 362"/>
                  <a:gd name="T41" fmla="*/ 490 h 594"/>
                  <a:gd name="T42" fmla="*/ 290 w 362"/>
                  <a:gd name="T43" fmla="*/ 587 h 594"/>
                  <a:gd name="T44" fmla="*/ 301 w 362"/>
                  <a:gd name="T45" fmla="*/ 592 h 594"/>
                  <a:gd name="T46" fmla="*/ 314 w 362"/>
                  <a:gd name="T47" fmla="*/ 594 h 594"/>
                  <a:gd name="T48" fmla="*/ 321 w 362"/>
                  <a:gd name="T49" fmla="*/ 594 h 594"/>
                  <a:gd name="T50" fmla="*/ 332 w 362"/>
                  <a:gd name="T51" fmla="*/ 590 h 594"/>
                  <a:gd name="T52" fmla="*/ 343 w 362"/>
                  <a:gd name="T53" fmla="*/ 583 h 594"/>
                  <a:gd name="T54" fmla="*/ 352 w 362"/>
                  <a:gd name="T55" fmla="*/ 575 h 594"/>
                  <a:gd name="T56" fmla="*/ 357 w 362"/>
                  <a:gd name="T57" fmla="*/ 569 h 594"/>
                  <a:gd name="T58" fmla="*/ 362 w 362"/>
                  <a:gd name="T59" fmla="*/ 551 h 594"/>
                  <a:gd name="T60" fmla="*/ 361 w 362"/>
                  <a:gd name="T61" fmla="*/ 533 h 594"/>
                  <a:gd name="T62" fmla="*/ 353 w 362"/>
                  <a:gd name="T63" fmla="*/ 515 h 594"/>
                  <a:gd name="T64" fmla="*/ 338 w 362"/>
                  <a:gd name="T65" fmla="*/ 503 h 594"/>
                  <a:gd name="T66" fmla="*/ 169 w 362"/>
                  <a:gd name="T67" fmla="*/ 405 h 594"/>
                  <a:gd name="T68" fmla="*/ 166 w 362"/>
                  <a:gd name="T69" fmla="*/ 387 h 594"/>
                  <a:gd name="T70" fmla="*/ 159 w 362"/>
                  <a:gd name="T71" fmla="*/ 371 h 594"/>
                  <a:gd name="T72" fmla="*/ 147 w 362"/>
                  <a:gd name="T73" fmla="*/ 356 h 594"/>
                  <a:gd name="T74" fmla="*/ 134 w 362"/>
                  <a:gd name="T75" fmla="*/ 343 h 594"/>
                  <a:gd name="T76" fmla="*/ 134 w 362"/>
                  <a:gd name="T77" fmla="*/ 49 h 594"/>
                  <a:gd name="T78" fmla="*/ 130 w 362"/>
                  <a:gd name="T79" fmla="*/ 30 h 594"/>
                  <a:gd name="T80" fmla="*/ 120 w 362"/>
                  <a:gd name="T81" fmla="*/ 15 h 594"/>
                  <a:gd name="T82" fmla="*/ 105 w 362"/>
                  <a:gd name="T83" fmla="*/ 5 h 594"/>
                  <a:gd name="T84" fmla="*/ 85 w 362"/>
                  <a:gd name="T85" fmla="*/ 0 h 594"/>
                  <a:gd name="T86" fmla="*/ 85 w 362"/>
                  <a:gd name="T87" fmla="*/ 449 h 594"/>
                  <a:gd name="T88" fmla="*/ 78 w 362"/>
                  <a:gd name="T89" fmla="*/ 449 h 594"/>
                  <a:gd name="T90" fmla="*/ 65 w 362"/>
                  <a:gd name="T91" fmla="*/ 443 h 594"/>
                  <a:gd name="T92" fmla="*/ 55 w 362"/>
                  <a:gd name="T93" fmla="*/ 433 h 594"/>
                  <a:gd name="T94" fmla="*/ 50 w 362"/>
                  <a:gd name="T95" fmla="*/ 420 h 594"/>
                  <a:gd name="T96" fmla="*/ 49 w 362"/>
                  <a:gd name="T97" fmla="*/ 413 h 594"/>
                  <a:gd name="T98" fmla="*/ 52 w 362"/>
                  <a:gd name="T99" fmla="*/ 399 h 594"/>
                  <a:gd name="T100" fmla="*/ 60 w 362"/>
                  <a:gd name="T101" fmla="*/ 387 h 594"/>
                  <a:gd name="T102" fmla="*/ 72 w 362"/>
                  <a:gd name="T103" fmla="*/ 380 h 594"/>
                  <a:gd name="T104" fmla="*/ 85 w 362"/>
                  <a:gd name="T105" fmla="*/ 376 h 594"/>
                  <a:gd name="T106" fmla="*/ 92 w 362"/>
                  <a:gd name="T107" fmla="*/ 377 h 594"/>
                  <a:gd name="T108" fmla="*/ 106 w 362"/>
                  <a:gd name="T109" fmla="*/ 383 h 594"/>
                  <a:gd name="T110" fmla="*/ 115 w 362"/>
                  <a:gd name="T111" fmla="*/ 392 h 594"/>
                  <a:gd name="T112" fmla="*/ 121 w 362"/>
                  <a:gd name="T113" fmla="*/ 405 h 594"/>
                  <a:gd name="T114" fmla="*/ 122 w 362"/>
                  <a:gd name="T115" fmla="*/ 413 h 594"/>
                  <a:gd name="T116" fmla="*/ 119 w 362"/>
                  <a:gd name="T117" fmla="*/ 427 h 594"/>
                  <a:gd name="T118" fmla="*/ 111 w 362"/>
                  <a:gd name="T119" fmla="*/ 438 h 594"/>
                  <a:gd name="T120" fmla="*/ 99 w 362"/>
                  <a:gd name="T121" fmla="*/ 446 h 594"/>
                  <a:gd name="T122" fmla="*/ 85 w 362"/>
                  <a:gd name="T123" fmla="*/ 449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2" h="594">
                    <a:moveTo>
                      <a:pt x="85" y="0"/>
                    </a:moveTo>
                    <a:lnTo>
                      <a:pt x="85" y="0"/>
                    </a:lnTo>
                    <a:lnTo>
                      <a:pt x="76" y="2"/>
                    </a:lnTo>
                    <a:lnTo>
                      <a:pt x="67" y="5"/>
                    </a:lnTo>
                    <a:lnTo>
                      <a:pt x="59" y="8"/>
                    </a:lnTo>
                    <a:lnTo>
                      <a:pt x="51" y="15"/>
                    </a:lnTo>
                    <a:lnTo>
                      <a:pt x="45" y="22"/>
                    </a:lnTo>
                    <a:lnTo>
                      <a:pt x="41" y="30"/>
                    </a:lnTo>
                    <a:lnTo>
                      <a:pt x="38" y="40"/>
                    </a:lnTo>
                    <a:lnTo>
                      <a:pt x="37" y="49"/>
                    </a:lnTo>
                    <a:lnTo>
                      <a:pt x="37" y="343"/>
                    </a:lnTo>
                    <a:lnTo>
                      <a:pt x="37" y="343"/>
                    </a:lnTo>
                    <a:lnTo>
                      <a:pt x="29" y="350"/>
                    </a:lnTo>
                    <a:lnTo>
                      <a:pt x="22" y="357"/>
                    </a:lnTo>
                    <a:lnTo>
                      <a:pt x="16" y="365"/>
                    </a:lnTo>
                    <a:lnTo>
                      <a:pt x="11" y="373"/>
                    </a:lnTo>
                    <a:lnTo>
                      <a:pt x="6" y="382"/>
                    </a:lnTo>
                    <a:lnTo>
                      <a:pt x="4" y="392"/>
                    </a:lnTo>
                    <a:lnTo>
                      <a:pt x="1" y="403"/>
                    </a:lnTo>
                    <a:lnTo>
                      <a:pt x="0" y="413"/>
                    </a:lnTo>
                    <a:lnTo>
                      <a:pt x="0" y="413"/>
                    </a:lnTo>
                    <a:lnTo>
                      <a:pt x="1" y="421"/>
                    </a:lnTo>
                    <a:lnTo>
                      <a:pt x="3" y="430"/>
                    </a:lnTo>
                    <a:lnTo>
                      <a:pt x="5" y="438"/>
                    </a:lnTo>
                    <a:lnTo>
                      <a:pt x="7" y="446"/>
                    </a:lnTo>
                    <a:lnTo>
                      <a:pt x="11" y="453"/>
                    </a:lnTo>
                    <a:lnTo>
                      <a:pt x="15" y="460"/>
                    </a:lnTo>
                    <a:lnTo>
                      <a:pt x="20" y="467"/>
                    </a:lnTo>
                    <a:lnTo>
                      <a:pt x="26" y="473"/>
                    </a:lnTo>
                    <a:lnTo>
                      <a:pt x="31" y="479"/>
                    </a:lnTo>
                    <a:lnTo>
                      <a:pt x="38" y="483"/>
                    </a:lnTo>
                    <a:lnTo>
                      <a:pt x="45" y="488"/>
                    </a:lnTo>
                    <a:lnTo>
                      <a:pt x="52" y="491"/>
                    </a:lnTo>
                    <a:lnTo>
                      <a:pt x="60" y="494"/>
                    </a:lnTo>
                    <a:lnTo>
                      <a:pt x="68" y="496"/>
                    </a:lnTo>
                    <a:lnTo>
                      <a:pt x="77" y="497"/>
                    </a:lnTo>
                    <a:lnTo>
                      <a:pt x="85" y="498"/>
                    </a:lnTo>
                    <a:lnTo>
                      <a:pt x="85" y="498"/>
                    </a:lnTo>
                    <a:lnTo>
                      <a:pt x="95" y="497"/>
                    </a:lnTo>
                    <a:lnTo>
                      <a:pt x="104" y="496"/>
                    </a:lnTo>
                    <a:lnTo>
                      <a:pt x="113" y="494"/>
                    </a:lnTo>
                    <a:lnTo>
                      <a:pt x="121" y="490"/>
                    </a:lnTo>
                    <a:lnTo>
                      <a:pt x="290" y="587"/>
                    </a:lnTo>
                    <a:lnTo>
                      <a:pt x="290" y="587"/>
                    </a:lnTo>
                    <a:lnTo>
                      <a:pt x="296" y="590"/>
                    </a:lnTo>
                    <a:lnTo>
                      <a:pt x="301" y="592"/>
                    </a:lnTo>
                    <a:lnTo>
                      <a:pt x="308" y="594"/>
                    </a:lnTo>
                    <a:lnTo>
                      <a:pt x="314" y="594"/>
                    </a:lnTo>
                    <a:lnTo>
                      <a:pt x="314" y="594"/>
                    </a:lnTo>
                    <a:lnTo>
                      <a:pt x="321" y="594"/>
                    </a:lnTo>
                    <a:lnTo>
                      <a:pt x="327" y="592"/>
                    </a:lnTo>
                    <a:lnTo>
                      <a:pt x="332" y="590"/>
                    </a:lnTo>
                    <a:lnTo>
                      <a:pt x="338" y="587"/>
                    </a:lnTo>
                    <a:lnTo>
                      <a:pt x="343" y="583"/>
                    </a:lnTo>
                    <a:lnTo>
                      <a:pt x="349" y="580"/>
                    </a:lnTo>
                    <a:lnTo>
                      <a:pt x="352" y="575"/>
                    </a:lnTo>
                    <a:lnTo>
                      <a:pt x="357" y="569"/>
                    </a:lnTo>
                    <a:lnTo>
                      <a:pt x="357" y="569"/>
                    </a:lnTo>
                    <a:lnTo>
                      <a:pt x="360" y="560"/>
                    </a:lnTo>
                    <a:lnTo>
                      <a:pt x="362" y="551"/>
                    </a:lnTo>
                    <a:lnTo>
                      <a:pt x="362" y="542"/>
                    </a:lnTo>
                    <a:lnTo>
                      <a:pt x="361" y="533"/>
                    </a:lnTo>
                    <a:lnTo>
                      <a:pt x="358" y="523"/>
                    </a:lnTo>
                    <a:lnTo>
                      <a:pt x="353" y="515"/>
                    </a:lnTo>
                    <a:lnTo>
                      <a:pt x="346" y="509"/>
                    </a:lnTo>
                    <a:lnTo>
                      <a:pt x="338" y="503"/>
                    </a:lnTo>
                    <a:lnTo>
                      <a:pt x="169" y="405"/>
                    </a:lnTo>
                    <a:lnTo>
                      <a:pt x="169" y="405"/>
                    </a:lnTo>
                    <a:lnTo>
                      <a:pt x="168" y="396"/>
                    </a:lnTo>
                    <a:lnTo>
                      <a:pt x="166" y="387"/>
                    </a:lnTo>
                    <a:lnTo>
                      <a:pt x="162" y="379"/>
                    </a:lnTo>
                    <a:lnTo>
                      <a:pt x="159" y="371"/>
                    </a:lnTo>
                    <a:lnTo>
                      <a:pt x="153" y="363"/>
                    </a:lnTo>
                    <a:lnTo>
                      <a:pt x="147" y="356"/>
                    </a:lnTo>
                    <a:lnTo>
                      <a:pt x="142" y="349"/>
                    </a:lnTo>
                    <a:lnTo>
                      <a:pt x="134" y="343"/>
                    </a:lnTo>
                    <a:lnTo>
                      <a:pt x="134" y="49"/>
                    </a:lnTo>
                    <a:lnTo>
                      <a:pt x="134" y="49"/>
                    </a:lnTo>
                    <a:lnTo>
                      <a:pt x="132" y="40"/>
                    </a:lnTo>
                    <a:lnTo>
                      <a:pt x="130" y="30"/>
                    </a:lnTo>
                    <a:lnTo>
                      <a:pt x="126" y="22"/>
                    </a:lnTo>
                    <a:lnTo>
                      <a:pt x="120" y="15"/>
                    </a:lnTo>
                    <a:lnTo>
                      <a:pt x="113" y="8"/>
                    </a:lnTo>
                    <a:lnTo>
                      <a:pt x="105" y="5"/>
                    </a:lnTo>
                    <a:lnTo>
                      <a:pt x="96" y="2"/>
                    </a:lnTo>
                    <a:lnTo>
                      <a:pt x="85" y="0"/>
                    </a:lnTo>
                    <a:lnTo>
                      <a:pt x="85" y="0"/>
                    </a:lnTo>
                    <a:close/>
                    <a:moveTo>
                      <a:pt x="85" y="449"/>
                    </a:moveTo>
                    <a:lnTo>
                      <a:pt x="85" y="449"/>
                    </a:lnTo>
                    <a:lnTo>
                      <a:pt x="78" y="449"/>
                    </a:lnTo>
                    <a:lnTo>
                      <a:pt x="72" y="446"/>
                    </a:lnTo>
                    <a:lnTo>
                      <a:pt x="65" y="443"/>
                    </a:lnTo>
                    <a:lnTo>
                      <a:pt x="60" y="438"/>
                    </a:lnTo>
                    <a:lnTo>
                      <a:pt x="55" y="433"/>
                    </a:lnTo>
                    <a:lnTo>
                      <a:pt x="52" y="427"/>
                    </a:lnTo>
                    <a:lnTo>
                      <a:pt x="50" y="420"/>
                    </a:lnTo>
                    <a:lnTo>
                      <a:pt x="49" y="413"/>
                    </a:lnTo>
                    <a:lnTo>
                      <a:pt x="49" y="413"/>
                    </a:lnTo>
                    <a:lnTo>
                      <a:pt x="50" y="405"/>
                    </a:lnTo>
                    <a:lnTo>
                      <a:pt x="52" y="399"/>
                    </a:lnTo>
                    <a:lnTo>
                      <a:pt x="55" y="392"/>
                    </a:lnTo>
                    <a:lnTo>
                      <a:pt x="60" y="387"/>
                    </a:lnTo>
                    <a:lnTo>
                      <a:pt x="65" y="383"/>
                    </a:lnTo>
                    <a:lnTo>
                      <a:pt x="72" y="380"/>
                    </a:lnTo>
                    <a:lnTo>
                      <a:pt x="78" y="377"/>
                    </a:lnTo>
                    <a:lnTo>
                      <a:pt x="85" y="376"/>
                    </a:lnTo>
                    <a:lnTo>
                      <a:pt x="85" y="376"/>
                    </a:lnTo>
                    <a:lnTo>
                      <a:pt x="92" y="377"/>
                    </a:lnTo>
                    <a:lnTo>
                      <a:pt x="99" y="380"/>
                    </a:lnTo>
                    <a:lnTo>
                      <a:pt x="106" y="383"/>
                    </a:lnTo>
                    <a:lnTo>
                      <a:pt x="111" y="387"/>
                    </a:lnTo>
                    <a:lnTo>
                      <a:pt x="115" y="392"/>
                    </a:lnTo>
                    <a:lnTo>
                      <a:pt x="119" y="399"/>
                    </a:lnTo>
                    <a:lnTo>
                      <a:pt x="121" y="405"/>
                    </a:lnTo>
                    <a:lnTo>
                      <a:pt x="122" y="413"/>
                    </a:lnTo>
                    <a:lnTo>
                      <a:pt x="122" y="413"/>
                    </a:lnTo>
                    <a:lnTo>
                      <a:pt x="121" y="420"/>
                    </a:lnTo>
                    <a:lnTo>
                      <a:pt x="119" y="427"/>
                    </a:lnTo>
                    <a:lnTo>
                      <a:pt x="115" y="433"/>
                    </a:lnTo>
                    <a:lnTo>
                      <a:pt x="111" y="438"/>
                    </a:lnTo>
                    <a:lnTo>
                      <a:pt x="106" y="443"/>
                    </a:lnTo>
                    <a:lnTo>
                      <a:pt x="99" y="446"/>
                    </a:lnTo>
                    <a:lnTo>
                      <a:pt x="92" y="449"/>
                    </a:lnTo>
                    <a:lnTo>
                      <a:pt x="85" y="449"/>
                    </a:lnTo>
                    <a:lnTo>
                      <a:pt x="85" y="449"/>
                    </a:lnTo>
                    <a:close/>
                  </a:path>
                </a:pathLst>
              </a:custGeom>
              <a:solidFill>
                <a:schemeClr val="accent2"/>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grpSp>
        <p:grpSp>
          <p:nvGrpSpPr>
            <p:cNvPr id="7" name="Group 6"/>
            <p:cNvGrpSpPr>
              <a:grpSpLocks noChangeAspect="1"/>
            </p:cNvGrpSpPr>
            <p:nvPr/>
          </p:nvGrpSpPr>
          <p:grpSpPr>
            <a:xfrm>
              <a:off x="6126480" y="3963553"/>
              <a:ext cx="914400" cy="914399"/>
              <a:chOff x="7141493" y="3143959"/>
              <a:chExt cx="819710" cy="819709"/>
            </a:xfrm>
          </p:grpSpPr>
          <p:sp>
            <p:nvSpPr>
              <p:cNvPr id="173" name="Oval 172"/>
              <p:cNvSpPr/>
              <p:nvPr/>
            </p:nvSpPr>
            <p:spPr bwMode="auto">
              <a:xfrm>
                <a:off x="7141493" y="3143959"/>
                <a:ext cx="819710" cy="819709"/>
              </a:xfrm>
              <a:prstGeom prst="ellipse">
                <a:avLst/>
              </a:prstGeom>
              <a:solidFill>
                <a:schemeClr val="accent2"/>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dirty="0" err="1">
                  <a:solidFill>
                    <a:sysClr val="windowText" lastClr="000000"/>
                  </a:solidFill>
                  <a:latin typeface="Segoe UI"/>
                </a:endParaRPr>
              </a:p>
            </p:txBody>
          </p:sp>
          <p:sp>
            <p:nvSpPr>
              <p:cNvPr id="174" name="Freeform 173"/>
              <p:cNvSpPr>
                <a:spLocks noEditPoints="1"/>
              </p:cNvSpPr>
              <p:nvPr/>
            </p:nvSpPr>
            <p:spPr bwMode="auto">
              <a:xfrm>
                <a:off x="7337483" y="3318207"/>
                <a:ext cx="427731" cy="471213"/>
              </a:xfrm>
              <a:custGeom>
                <a:avLst/>
                <a:gdLst>
                  <a:gd name="T0" fmla="*/ 88 w 1048"/>
                  <a:gd name="T1" fmla="*/ 0 h 1006"/>
                  <a:gd name="T2" fmla="*/ 1048 w 1048"/>
                  <a:gd name="T3" fmla="*/ 503 h 1006"/>
                  <a:gd name="T4" fmla="*/ 527 w 1048"/>
                  <a:gd name="T5" fmla="*/ 945 h 1006"/>
                  <a:gd name="T6" fmla="*/ 291 w 1048"/>
                  <a:gd name="T7" fmla="*/ 861 h 1006"/>
                  <a:gd name="T8" fmla="*/ 122 w 1048"/>
                  <a:gd name="T9" fmla="*/ 79 h 1006"/>
                  <a:gd name="T10" fmla="*/ 517 w 1048"/>
                  <a:gd name="T11" fmla="*/ 70 h 1006"/>
                  <a:gd name="T12" fmla="*/ 737 w 1048"/>
                  <a:gd name="T13" fmla="*/ 111 h 1006"/>
                  <a:gd name="T14" fmla="*/ 932 w 1048"/>
                  <a:gd name="T15" fmla="*/ 96 h 1006"/>
                  <a:gd name="T16" fmla="*/ 951 w 1048"/>
                  <a:gd name="T17" fmla="*/ 475 h 1006"/>
                  <a:gd name="T18" fmla="*/ 859 w 1048"/>
                  <a:gd name="T19" fmla="*/ 132 h 1006"/>
                  <a:gd name="T20" fmla="*/ 836 w 1048"/>
                  <a:gd name="T21" fmla="*/ 136 h 1006"/>
                  <a:gd name="T22" fmla="*/ 797 w 1048"/>
                  <a:gd name="T23" fmla="*/ 142 h 1006"/>
                  <a:gd name="T24" fmla="*/ 759 w 1048"/>
                  <a:gd name="T25" fmla="*/ 145 h 1006"/>
                  <a:gd name="T26" fmla="*/ 522 w 1048"/>
                  <a:gd name="T27" fmla="*/ 104 h 1006"/>
                  <a:gd name="T28" fmla="*/ 309 w 1048"/>
                  <a:gd name="T29" fmla="*/ 145 h 1006"/>
                  <a:gd name="T30" fmla="*/ 267 w 1048"/>
                  <a:gd name="T31" fmla="*/ 144 h 1006"/>
                  <a:gd name="T32" fmla="*/ 231 w 1048"/>
                  <a:gd name="T33" fmla="*/ 140 h 1006"/>
                  <a:gd name="T34" fmla="*/ 205 w 1048"/>
                  <a:gd name="T35" fmla="*/ 136 h 1006"/>
                  <a:gd name="T36" fmla="*/ 144 w 1048"/>
                  <a:gd name="T37" fmla="*/ 122 h 1006"/>
                  <a:gd name="T38" fmla="*/ 93 w 1048"/>
                  <a:gd name="T39" fmla="*/ 501 h 1006"/>
                  <a:gd name="T40" fmla="*/ 95 w 1048"/>
                  <a:gd name="T41" fmla="*/ 543 h 1006"/>
                  <a:gd name="T42" fmla="*/ 98 w 1048"/>
                  <a:gd name="T43" fmla="*/ 566 h 1006"/>
                  <a:gd name="T44" fmla="*/ 108 w 1048"/>
                  <a:gd name="T45" fmla="*/ 605 h 1006"/>
                  <a:gd name="T46" fmla="*/ 115 w 1048"/>
                  <a:gd name="T47" fmla="*/ 626 h 1006"/>
                  <a:gd name="T48" fmla="*/ 132 w 1048"/>
                  <a:gd name="T49" fmla="*/ 663 h 1006"/>
                  <a:gd name="T50" fmla="*/ 522 w 1048"/>
                  <a:gd name="T51" fmla="*/ 907 h 1006"/>
                  <a:gd name="T52" fmla="*/ 756 w 1048"/>
                  <a:gd name="T53" fmla="*/ 817 h 1006"/>
                  <a:gd name="T54" fmla="*/ 767 w 1048"/>
                  <a:gd name="T55" fmla="*/ 810 h 1006"/>
                  <a:gd name="T56" fmla="*/ 779 w 1048"/>
                  <a:gd name="T57" fmla="*/ 802 h 1006"/>
                  <a:gd name="T58" fmla="*/ 834 w 1048"/>
                  <a:gd name="T59" fmla="*/ 760 h 1006"/>
                  <a:gd name="T60" fmla="*/ 844 w 1048"/>
                  <a:gd name="T61" fmla="*/ 751 h 1006"/>
                  <a:gd name="T62" fmla="*/ 851 w 1048"/>
                  <a:gd name="T63" fmla="*/ 744 h 1006"/>
                  <a:gd name="T64" fmla="*/ 878 w 1048"/>
                  <a:gd name="T65" fmla="*/ 714 h 1006"/>
                  <a:gd name="T66" fmla="*/ 911 w 1048"/>
                  <a:gd name="T67" fmla="*/ 663 h 1006"/>
                  <a:gd name="T68" fmla="*/ 928 w 1048"/>
                  <a:gd name="T69" fmla="*/ 626 h 1006"/>
                  <a:gd name="T70" fmla="*/ 936 w 1048"/>
                  <a:gd name="T71" fmla="*/ 605 h 1006"/>
                  <a:gd name="T72" fmla="*/ 945 w 1048"/>
                  <a:gd name="T73" fmla="*/ 566 h 1006"/>
                  <a:gd name="T74" fmla="*/ 949 w 1048"/>
                  <a:gd name="T75" fmla="*/ 543 h 1006"/>
                  <a:gd name="T76" fmla="*/ 951 w 1048"/>
                  <a:gd name="T77" fmla="*/ 501 h 1006"/>
                  <a:gd name="T78" fmla="*/ 898 w 1048"/>
                  <a:gd name="T79" fmla="*/ 523 h 1006"/>
                  <a:gd name="T80" fmla="*/ 894 w 1048"/>
                  <a:gd name="T81" fmla="*/ 558 h 1006"/>
                  <a:gd name="T82" fmla="*/ 890 w 1048"/>
                  <a:gd name="T83" fmla="*/ 577 h 1006"/>
                  <a:gd name="T84" fmla="*/ 880 w 1048"/>
                  <a:gd name="T85" fmla="*/ 611 h 1006"/>
                  <a:gd name="T86" fmla="*/ 864 w 1048"/>
                  <a:gd name="T87" fmla="*/ 644 h 1006"/>
                  <a:gd name="T88" fmla="*/ 835 w 1048"/>
                  <a:gd name="T89" fmla="*/ 688 h 1006"/>
                  <a:gd name="T90" fmla="*/ 829 w 1048"/>
                  <a:gd name="T91" fmla="*/ 696 h 1006"/>
                  <a:gd name="T92" fmla="*/ 812 w 1048"/>
                  <a:gd name="T93" fmla="*/ 714 h 1006"/>
                  <a:gd name="T94" fmla="*/ 798 w 1048"/>
                  <a:gd name="T95" fmla="*/ 727 h 1006"/>
                  <a:gd name="T96" fmla="*/ 750 w 1048"/>
                  <a:gd name="T97" fmla="*/ 765 h 1006"/>
                  <a:gd name="T98" fmla="*/ 741 w 1048"/>
                  <a:gd name="T99" fmla="*/ 770 h 1006"/>
                  <a:gd name="T100" fmla="*/ 730 w 1048"/>
                  <a:gd name="T101" fmla="*/ 778 h 1006"/>
                  <a:gd name="T102" fmla="*/ 525 w 1048"/>
                  <a:gd name="T103" fmla="*/ 856 h 1006"/>
                  <a:gd name="T104" fmla="*/ 337 w 1048"/>
                  <a:gd name="T105" fmla="*/ 787 h 1006"/>
                  <a:gd name="T106" fmla="*/ 854 w 1048"/>
                  <a:gd name="T107" fmla="*/ 234 h 1006"/>
                  <a:gd name="T108" fmla="*/ 855 w 1048"/>
                  <a:gd name="T109" fmla="*/ 172 h 1006"/>
                  <a:gd name="T110" fmla="*/ 898 w 1048"/>
                  <a:gd name="T111" fmla="*/ 520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8" h="1006">
                    <a:moveTo>
                      <a:pt x="960" y="0"/>
                    </a:moveTo>
                    <a:cubicBezTo>
                      <a:pt x="713" y="117"/>
                      <a:pt x="524" y="0"/>
                      <a:pt x="524" y="0"/>
                    </a:cubicBezTo>
                    <a:cubicBezTo>
                      <a:pt x="524" y="0"/>
                      <a:pt x="335" y="117"/>
                      <a:pt x="88" y="0"/>
                    </a:cubicBezTo>
                    <a:cubicBezTo>
                      <a:pt x="88" y="0"/>
                      <a:pt x="0" y="197"/>
                      <a:pt x="0" y="503"/>
                    </a:cubicBezTo>
                    <a:cubicBezTo>
                      <a:pt x="0" y="926"/>
                      <a:pt x="524" y="1006"/>
                      <a:pt x="524" y="1006"/>
                    </a:cubicBezTo>
                    <a:cubicBezTo>
                      <a:pt x="524" y="1006"/>
                      <a:pt x="1048" y="926"/>
                      <a:pt x="1048" y="503"/>
                    </a:cubicBezTo>
                    <a:cubicBezTo>
                      <a:pt x="1048" y="197"/>
                      <a:pt x="960" y="0"/>
                      <a:pt x="960" y="0"/>
                    </a:cubicBezTo>
                    <a:close/>
                    <a:moveTo>
                      <a:pt x="761" y="859"/>
                    </a:moveTo>
                    <a:cubicBezTo>
                      <a:pt x="664" y="914"/>
                      <a:pt x="565" y="937"/>
                      <a:pt x="527" y="945"/>
                    </a:cubicBezTo>
                    <a:cubicBezTo>
                      <a:pt x="524" y="946"/>
                      <a:pt x="524" y="946"/>
                      <a:pt x="524" y="946"/>
                    </a:cubicBezTo>
                    <a:cubicBezTo>
                      <a:pt x="520" y="945"/>
                      <a:pt x="520" y="945"/>
                      <a:pt x="520" y="945"/>
                    </a:cubicBezTo>
                    <a:cubicBezTo>
                      <a:pt x="484" y="938"/>
                      <a:pt x="388" y="915"/>
                      <a:pt x="291" y="861"/>
                    </a:cubicBezTo>
                    <a:cubicBezTo>
                      <a:pt x="137" y="776"/>
                      <a:pt x="59" y="655"/>
                      <a:pt x="59" y="503"/>
                    </a:cubicBezTo>
                    <a:cubicBezTo>
                      <a:pt x="59" y="324"/>
                      <a:pt x="90" y="183"/>
                      <a:pt x="116" y="96"/>
                    </a:cubicBezTo>
                    <a:cubicBezTo>
                      <a:pt x="122" y="79"/>
                      <a:pt x="122" y="79"/>
                      <a:pt x="122" y="79"/>
                    </a:cubicBezTo>
                    <a:cubicBezTo>
                      <a:pt x="139" y="84"/>
                      <a:pt x="139" y="84"/>
                      <a:pt x="139" y="84"/>
                    </a:cubicBezTo>
                    <a:cubicBezTo>
                      <a:pt x="196" y="102"/>
                      <a:pt x="253" y="111"/>
                      <a:pt x="311" y="111"/>
                    </a:cubicBezTo>
                    <a:cubicBezTo>
                      <a:pt x="402" y="111"/>
                      <a:pt x="473" y="89"/>
                      <a:pt x="517" y="70"/>
                    </a:cubicBezTo>
                    <a:cubicBezTo>
                      <a:pt x="524" y="67"/>
                      <a:pt x="524" y="67"/>
                      <a:pt x="524" y="67"/>
                    </a:cubicBezTo>
                    <a:cubicBezTo>
                      <a:pt x="531" y="70"/>
                      <a:pt x="531" y="70"/>
                      <a:pt x="531" y="70"/>
                    </a:cubicBezTo>
                    <a:cubicBezTo>
                      <a:pt x="575" y="89"/>
                      <a:pt x="646" y="111"/>
                      <a:pt x="737" y="111"/>
                    </a:cubicBezTo>
                    <a:cubicBezTo>
                      <a:pt x="795" y="111"/>
                      <a:pt x="852" y="102"/>
                      <a:pt x="909" y="84"/>
                    </a:cubicBezTo>
                    <a:cubicBezTo>
                      <a:pt x="926" y="79"/>
                      <a:pt x="926" y="79"/>
                      <a:pt x="926" y="79"/>
                    </a:cubicBezTo>
                    <a:cubicBezTo>
                      <a:pt x="932" y="96"/>
                      <a:pt x="932" y="96"/>
                      <a:pt x="932" y="96"/>
                    </a:cubicBezTo>
                    <a:cubicBezTo>
                      <a:pt x="958" y="182"/>
                      <a:pt x="989" y="322"/>
                      <a:pt x="989" y="503"/>
                    </a:cubicBezTo>
                    <a:cubicBezTo>
                      <a:pt x="989" y="654"/>
                      <a:pt x="912" y="774"/>
                      <a:pt x="761" y="859"/>
                    </a:cubicBezTo>
                    <a:close/>
                    <a:moveTo>
                      <a:pt x="951" y="475"/>
                    </a:moveTo>
                    <a:cubicBezTo>
                      <a:pt x="948" y="323"/>
                      <a:pt x="923" y="202"/>
                      <a:pt x="900" y="122"/>
                    </a:cubicBezTo>
                    <a:cubicBezTo>
                      <a:pt x="900" y="122"/>
                      <a:pt x="900" y="122"/>
                      <a:pt x="900" y="122"/>
                    </a:cubicBezTo>
                    <a:cubicBezTo>
                      <a:pt x="886" y="125"/>
                      <a:pt x="873" y="129"/>
                      <a:pt x="859" y="132"/>
                    </a:cubicBezTo>
                    <a:cubicBezTo>
                      <a:pt x="859" y="132"/>
                      <a:pt x="858" y="132"/>
                      <a:pt x="858" y="132"/>
                    </a:cubicBezTo>
                    <a:cubicBezTo>
                      <a:pt x="851" y="134"/>
                      <a:pt x="845" y="135"/>
                      <a:pt x="838" y="136"/>
                    </a:cubicBezTo>
                    <a:cubicBezTo>
                      <a:pt x="838" y="136"/>
                      <a:pt x="837" y="136"/>
                      <a:pt x="836" y="136"/>
                    </a:cubicBezTo>
                    <a:cubicBezTo>
                      <a:pt x="830" y="137"/>
                      <a:pt x="824" y="138"/>
                      <a:pt x="818" y="139"/>
                    </a:cubicBezTo>
                    <a:cubicBezTo>
                      <a:pt x="816" y="139"/>
                      <a:pt x="814" y="140"/>
                      <a:pt x="812" y="140"/>
                    </a:cubicBezTo>
                    <a:cubicBezTo>
                      <a:pt x="807" y="141"/>
                      <a:pt x="802" y="141"/>
                      <a:pt x="797" y="142"/>
                    </a:cubicBezTo>
                    <a:cubicBezTo>
                      <a:pt x="793" y="142"/>
                      <a:pt x="790" y="142"/>
                      <a:pt x="786" y="143"/>
                    </a:cubicBezTo>
                    <a:cubicBezTo>
                      <a:pt x="783" y="143"/>
                      <a:pt x="780" y="143"/>
                      <a:pt x="776" y="144"/>
                    </a:cubicBezTo>
                    <a:cubicBezTo>
                      <a:pt x="770" y="144"/>
                      <a:pt x="765" y="144"/>
                      <a:pt x="759" y="145"/>
                    </a:cubicBezTo>
                    <a:cubicBezTo>
                      <a:pt x="758" y="145"/>
                      <a:pt x="757" y="145"/>
                      <a:pt x="756" y="145"/>
                    </a:cubicBezTo>
                    <a:cubicBezTo>
                      <a:pt x="749" y="145"/>
                      <a:pt x="742" y="145"/>
                      <a:pt x="735" y="145"/>
                    </a:cubicBezTo>
                    <a:cubicBezTo>
                      <a:pt x="642" y="145"/>
                      <a:pt x="569" y="123"/>
                      <a:pt x="522" y="104"/>
                    </a:cubicBezTo>
                    <a:cubicBezTo>
                      <a:pt x="522" y="104"/>
                      <a:pt x="522" y="104"/>
                      <a:pt x="522" y="104"/>
                    </a:cubicBezTo>
                    <a:cubicBezTo>
                      <a:pt x="522" y="104"/>
                      <a:pt x="522" y="104"/>
                      <a:pt x="522" y="104"/>
                    </a:cubicBezTo>
                    <a:cubicBezTo>
                      <a:pt x="475" y="123"/>
                      <a:pt x="401" y="145"/>
                      <a:pt x="309" y="145"/>
                    </a:cubicBezTo>
                    <a:cubicBezTo>
                      <a:pt x="302" y="145"/>
                      <a:pt x="295" y="145"/>
                      <a:pt x="288" y="145"/>
                    </a:cubicBezTo>
                    <a:cubicBezTo>
                      <a:pt x="287" y="145"/>
                      <a:pt x="286" y="145"/>
                      <a:pt x="285" y="145"/>
                    </a:cubicBezTo>
                    <a:cubicBezTo>
                      <a:pt x="279" y="144"/>
                      <a:pt x="273" y="144"/>
                      <a:pt x="267" y="144"/>
                    </a:cubicBezTo>
                    <a:cubicBezTo>
                      <a:pt x="264" y="143"/>
                      <a:pt x="261" y="143"/>
                      <a:pt x="257" y="143"/>
                    </a:cubicBezTo>
                    <a:cubicBezTo>
                      <a:pt x="254" y="142"/>
                      <a:pt x="250" y="142"/>
                      <a:pt x="246" y="142"/>
                    </a:cubicBezTo>
                    <a:cubicBezTo>
                      <a:pt x="241" y="141"/>
                      <a:pt x="236" y="141"/>
                      <a:pt x="231" y="140"/>
                    </a:cubicBezTo>
                    <a:cubicBezTo>
                      <a:pt x="229" y="140"/>
                      <a:pt x="228" y="139"/>
                      <a:pt x="226" y="139"/>
                    </a:cubicBezTo>
                    <a:cubicBezTo>
                      <a:pt x="220" y="138"/>
                      <a:pt x="213" y="137"/>
                      <a:pt x="207" y="136"/>
                    </a:cubicBezTo>
                    <a:cubicBezTo>
                      <a:pt x="207" y="136"/>
                      <a:pt x="206" y="136"/>
                      <a:pt x="205" y="136"/>
                    </a:cubicBezTo>
                    <a:cubicBezTo>
                      <a:pt x="199" y="135"/>
                      <a:pt x="192" y="134"/>
                      <a:pt x="186" y="132"/>
                    </a:cubicBezTo>
                    <a:cubicBezTo>
                      <a:pt x="185" y="132"/>
                      <a:pt x="185" y="132"/>
                      <a:pt x="185" y="132"/>
                    </a:cubicBezTo>
                    <a:cubicBezTo>
                      <a:pt x="171" y="129"/>
                      <a:pt x="157" y="125"/>
                      <a:pt x="144" y="122"/>
                    </a:cubicBezTo>
                    <a:cubicBezTo>
                      <a:pt x="143" y="122"/>
                      <a:pt x="143" y="122"/>
                      <a:pt x="143" y="122"/>
                    </a:cubicBezTo>
                    <a:cubicBezTo>
                      <a:pt x="120" y="202"/>
                      <a:pt x="95" y="323"/>
                      <a:pt x="93" y="475"/>
                    </a:cubicBezTo>
                    <a:cubicBezTo>
                      <a:pt x="93" y="484"/>
                      <a:pt x="93" y="492"/>
                      <a:pt x="93" y="501"/>
                    </a:cubicBezTo>
                    <a:cubicBezTo>
                      <a:pt x="93" y="508"/>
                      <a:pt x="93" y="514"/>
                      <a:pt x="93" y="521"/>
                    </a:cubicBezTo>
                    <a:cubicBezTo>
                      <a:pt x="93" y="522"/>
                      <a:pt x="93" y="523"/>
                      <a:pt x="93" y="524"/>
                    </a:cubicBezTo>
                    <a:cubicBezTo>
                      <a:pt x="94" y="530"/>
                      <a:pt x="94" y="537"/>
                      <a:pt x="95" y="543"/>
                    </a:cubicBezTo>
                    <a:cubicBezTo>
                      <a:pt x="95" y="544"/>
                      <a:pt x="95" y="545"/>
                      <a:pt x="95" y="546"/>
                    </a:cubicBezTo>
                    <a:cubicBezTo>
                      <a:pt x="96" y="552"/>
                      <a:pt x="97" y="559"/>
                      <a:pt x="98" y="565"/>
                    </a:cubicBezTo>
                    <a:cubicBezTo>
                      <a:pt x="98" y="566"/>
                      <a:pt x="98" y="566"/>
                      <a:pt x="98" y="566"/>
                    </a:cubicBezTo>
                    <a:cubicBezTo>
                      <a:pt x="100" y="573"/>
                      <a:pt x="101" y="579"/>
                      <a:pt x="102" y="586"/>
                    </a:cubicBezTo>
                    <a:cubicBezTo>
                      <a:pt x="103" y="586"/>
                      <a:pt x="103" y="586"/>
                      <a:pt x="103" y="586"/>
                    </a:cubicBezTo>
                    <a:cubicBezTo>
                      <a:pt x="104" y="593"/>
                      <a:pt x="106" y="599"/>
                      <a:pt x="108" y="605"/>
                    </a:cubicBezTo>
                    <a:cubicBezTo>
                      <a:pt x="108" y="606"/>
                      <a:pt x="108" y="606"/>
                      <a:pt x="108" y="607"/>
                    </a:cubicBezTo>
                    <a:cubicBezTo>
                      <a:pt x="110" y="613"/>
                      <a:pt x="112" y="619"/>
                      <a:pt x="115" y="625"/>
                    </a:cubicBezTo>
                    <a:cubicBezTo>
                      <a:pt x="115" y="626"/>
                      <a:pt x="115" y="626"/>
                      <a:pt x="115" y="626"/>
                    </a:cubicBezTo>
                    <a:cubicBezTo>
                      <a:pt x="120" y="639"/>
                      <a:pt x="126" y="651"/>
                      <a:pt x="132" y="663"/>
                    </a:cubicBezTo>
                    <a:cubicBezTo>
                      <a:pt x="132" y="663"/>
                      <a:pt x="132" y="663"/>
                      <a:pt x="132" y="663"/>
                    </a:cubicBezTo>
                    <a:cubicBezTo>
                      <a:pt x="132" y="663"/>
                      <a:pt x="132" y="663"/>
                      <a:pt x="132" y="663"/>
                    </a:cubicBezTo>
                    <a:cubicBezTo>
                      <a:pt x="167" y="728"/>
                      <a:pt x="225" y="783"/>
                      <a:pt x="306" y="828"/>
                    </a:cubicBezTo>
                    <a:cubicBezTo>
                      <a:pt x="395" y="877"/>
                      <a:pt x="484" y="899"/>
                      <a:pt x="522" y="907"/>
                    </a:cubicBezTo>
                    <a:cubicBezTo>
                      <a:pt x="522" y="907"/>
                      <a:pt x="522" y="907"/>
                      <a:pt x="522" y="907"/>
                    </a:cubicBezTo>
                    <a:cubicBezTo>
                      <a:pt x="522" y="907"/>
                      <a:pt x="522" y="907"/>
                      <a:pt x="522" y="907"/>
                    </a:cubicBezTo>
                    <a:cubicBezTo>
                      <a:pt x="559" y="899"/>
                      <a:pt x="648" y="877"/>
                      <a:pt x="738" y="828"/>
                    </a:cubicBezTo>
                    <a:cubicBezTo>
                      <a:pt x="744" y="824"/>
                      <a:pt x="750" y="820"/>
                      <a:pt x="756" y="817"/>
                    </a:cubicBezTo>
                    <a:cubicBezTo>
                      <a:pt x="756" y="817"/>
                      <a:pt x="756" y="817"/>
                      <a:pt x="756" y="817"/>
                    </a:cubicBezTo>
                    <a:cubicBezTo>
                      <a:pt x="757" y="817"/>
                      <a:pt x="757" y="816"/>
                      <a:pt x="757" y="816"/>
                    </a:cubicBezTo>
                    <a:cubicBezTo>
                      <a:pt x="761" y="814"/>
                      <a:pt x="764" y="812"/>
                      <a:pt x="767" y="810"/>
                    </a:cubicBezTo>
                    <a:cubicBezTo>
                      <a:pt x="768" y="810"/>
                      <a:pt x="769" y="809"/>
                      <a:pt x="770" y="809"/>
                    </a:cubicBezTo>
                    <a:cubicBezTo>
                      <a:pt x="773" y="807"/>
                      <a:pt x="776" y="805"/>
                      <a:pt x="778" y="803"/>
                    </a:cubicBezTo>
                    <a:cubicBezTo>
                      <a:pt x="779" y="803"/>
                      <a:pt x="779" y="803"/>
                      <a:pt x="779" y="802"/>
                    </a:cubicBezTo>
                    <a:cubicBezTo>
                      <a:pt x="779" y="802"/>
                      <a:pt x="779" y="802"/>
                      <a:pt x="779" y="802"/>
                    </a:cubicBezTo>
                    <a:cubicBezTo>
                      <a:pt x="799" y="789"/>
                      <a:pt x="817" y="775"/>
                      <a:pt x="834" y="760"/>
                    </a:cubicBezTo>
                    <a:cubicBezTo>
                      <a:pt x="834" y="760"/>
                      <a:pt x="834" y="760"/>
                      <a:pt x="834" y="760"/>
                    </a:cubicBezTo>
                    <a:cubicBezTo>
                      <a:pt x="834" y="760"/>
                      <a:pt x="834" y="760"/>
                      <a:pt x="835" y="759"/>
                    </a:cubicBezTo>
                    <a:cubicBezTo>
                      <a:pt x="837" y="757"/>
                      <a:pt x="840" y="755"/>
                      <a:pt x="842" y="752"/>
                    </a:cubicBezTo>
                    <a:cubicBezTo>
                      <a:pt x="843" y="752"/>
                      <a:pt x="843" y="751"/>
                      <a:pt x="844" y="751"/>
                    </a:cubicBezTo>
                    <a:cubicBezTo>
                      <a:pt x="846" y="749"/>
                      <a:pt x="849" y="746"/>
                      <a:pt x="851" y="744"/>
                    </a:cubicBezTo>
                    <a:cubicBezTo>
                      <a:pt x="851" y="744"/>
                      <a:pt x="851" y="744"/>
                      <a:pt x="851" y="744"/>
                    </a:cubicBezTo>
                    <a:cubicBezTo>
                      <a:pt x="851" y="744"/>
                      <a:pt x="851" y="744"/>
                      <a:pt x="851" y="744"/>
                    </a:cubicBezTo>
                    <a:cubicBezTo>
                      <a:pt x="858" y="737"/>
                      <a:pt x="864" y="730"/>
                      <a:pt x="870" y="723"/>
                    </a:cubicBezTo>
                    <a:cubicBezTo>
                      <a:pt x="870" y="723"/>
                      <a:pt x="870" y="722"/>
                      <a:pt x="871" y="722"/>
                    </a:cubicBezTo>
                    <a:cubicBezTo>
                      <a:pt x="873" y="720"/>
                      <a:pt x="875" y="717"/>
                      <a:pt x="878" y="714"/>
                    </a:cubicBezTo>
                    <a:cubicBezTo>
                      <a:pt x="878" y="714"/>
                      <a:pt x="878" y="714"/>
                      <a:pt x="878" y="714"/>
                    </a:cubicBezTo>
                    <a:cubicBezTo>
                      <a:pt x="878" y="714"/>
                      <a:pt x="878" y="714"/>
                      <a:pt x="878" y="714"/>
                    </a:cubicBezTo>
                    <a:cubicBezTo>
                      <a:pt x="891" y="698"/>
                      <a:pt x="902" y="681"/>
                      <a:pt x="911" y="663"/>
                    </a:cubicBezTo>
                    <a:cubicBezTo>
                      <a:pt x="911" y="663"/>
                      <a:pt x="911" y="663"/>
                      <a:pt x="911" y="663"/>
                    </a:cubicBezTo>
                    <a:cubicBezTo>
                      <a:pt x="911" y="663"/>
                      <a:pt x="911" y="663"/>
                      <a:pt x="911" y="663"/>
                    </a:cubicBezTo>
                    <a:cubicBezTo>
                      <a:pt x="918" y="651"/>
                      <a:pt x="923" y="639"/>
                      <a:pt x="928" y="626"/>
                    </a:cubicBezTo>
                    <a:cubicBezTo>
                      <a:pt x="928" y="626"/>
                      <a:pt x="929" y="626"/>
                      <a:pt x="929" y="625"/>
                    </a:cubicBezTo>
                    <a:cubicBezTo>
                      <a:pt x="931" y="619"/>
                      <a:pt x="933" y="613"/>
                      <a:pt x="935" y="607"/>
                    </a:cubicBezTo>
                    <a:cubicBezTo>
                      <a:pt x="935" y="606"/>
                      <a:pt x="935" y="606"/>
                      <a:pt x="936" y="605"/>
                    </a:cubicBezTo>
                    <a:cubicBezTo>
                      <a:pt x="938" y="599"/>
                      <a:pt x="939" y="593"/>
                      <a:pt x="941" y="586"/>
                    </a:cubicBezTo>
                    <a:cubicBezTo>
                      <a:pt x="941" y="586"/>
                      <a:pt x="941" y="586"/>
                      <a:pt x="941" y="586"/>
                    </a:cubicBezTo>
                    <a:cubicBezTo>
                      <a:pt x="943" y="579"/>
                      <a:pt x="944" y="573"/>
                      <a:pt x="945" y="566"/>
                    </a:cubicBezTo>
                    <a:cubicBezTo>
                      <a:pt x="945" y="566"/>
                      <a:pt x="945" y="566"/>
                      <a:pt x="945" y="565"/>
                    </a:cubicBezTo>
                    <a:cubicBezTo>
                      <a:pt x="946" y="559"/>
                      <a:pt x="947" y="552"/>
                      <a:pt x="948" y="546"/>
                    </a:cubicBezTo>
                    <a:cubicBezTo>
                      <a:pt x="948" y="545"/>
                      <a:pt x="948" y="544"/>
                      <a:pt x="949" y="543"/>
                    </a:cubicBezTo>
                    <a:cubicBezTo>
                      <a:pt x="949" y="537"/>
                      <a:pt x="950" y="530"/>
                      <a:pt x="950" y="524"/>
                    </a:cubicBezTo>
                    <a:cubicBezTo>
                      <a:pt x="950" y="523"/>
                      <a:pt x="950" y="522"/>
                      <a:pt x="950" y="521"/>
                    </a:cubicBezTo>
                    <a:cubicBezTo>
                      <a:pt x="951" y="514"/>
                      <a:pt x="951" y="508"/>
                      <a:pt x="951" y="501"/>
                    </a:cubicBezTo>
                    <a:cubicBezTo>
                      <a:pt x="951" y="492"/>
                      <a:pt x="951" y="484"/>
                      <a:pt x="951" y="475"/>
                    </a:cubicBezTo>
                    <a:close/>
                    <a:moveTo>
                      <a:pt x="898" y="520"/>
                    </a:moveTo>
                    <a:cubicBezTo>
                      <a:pt x="898" y="521"/>
                      <a:pt x="898" y="522"/>
                      <a:pt x="898" y="523"/>
                    </a:cubicBezTo>
                    <a:cubicBezTo>
                      <a:pt x="898" y="528"/>
                      <a:pt x="898" y="534"/>
                      <a:pt x="897" y="539"/>
                    </a:cubicBezTo>
                    <a:cubicBezTo>
                      <a:pt x="897" y="540"/>
                      <a:pt x="897" y="541"/>
                      <a:pt x="897" y="542"/>
                    </a:cubicBezTo>
                    <a:cubicBezTo>
                      <a:pt x="896" y="547"/>
                      <a:pt x="895" y="553"/>
                      <a:pt x="894" y="558"/>
                    </a:cubicBezTo>
                    <a:cubicBezTo>
                      <a:pt x="894" y="559"/>
                      <a:pt x="894" y="559"/>
                      <a:pt x="894" y="560"/>
                    </a:cubicBezTo>
                    <a:cubicBezTo>
                      <a:pt x="893" y="565"/>
                      <a:pt x="892" y="571"/>
                      <a:pt x="890" y="576"/>
                    </a:cubicBezTo>
                    <a:cubicBezTo>
                      <a:pt x="890" y="577"/>
                      <a:pt x="890" y="577"/>
                      <a:pt x="890" y="577"/>
                    </a:cubicBezTo>
                    <a:cubicBezTo>
                      <a:pt x="889" y="582"/>
                      <a:pt x="887" y="588"/>
                      <a:pt x="886" y="593"/>
                    </a:cubicBezTo>
                    <a:cubicBezTo>
                      <a:pt x="886" y="594"/>
                      <a:pt x="885" y="594"/>
                      <a:pt x="885" y="595"/>
                    </a:cubicBezTo>
                    <a:cubicBezTo>
                      <a:pt x="884" y="600"/>
                      <a:pt x="882" y="606"/>
                      <a:pt x="880" y="611"/>
                    </a:cubicBezTo>
                    <a:cubicBezTo>
                      <a:pt x="880" y="611"/>
                      <a:pt x="879" y="612"/>
                      <a:pt x="879" y="612"/>
                    </a:cubicBezTo>
                    <a:cubicBezTo>
                      <a:pt x="875" y="623"/>
                      <a:pt x="870" y="633"/>
                      <a:pt x="865" y="644"/>
                    </a:cubicBezTo>
                    <a:cubicBezTo>
                      <a:pt x="864" y="644"/>
                      <a:pt x="864" y="644"/>
                      <a:pt x="864" y="644"/>
                    </a:cubicBezTo>
                    <a:cubicBezTo>
                      <a:pt x="864" y="644"/>
                      <a:pt x="864" y="644"/>
                      <a:pt x="864" y="644"/>
                    </a:cubicBezTo>
                    <a:cubicBezTo>
                      <a:pt x="856" y="659"/>
                      <a:pt x="846" y="674"/>
                      <a:pt x="835" y="688"/>
                    </a:cubicBezTo>
                    <a:cubicBezTo>
                      <a:pt x="835" y="688"/>
                      <a:pt x="835" y="688"/>
                      <a:pt x="835" y="688"/>
                    </a:cubicBezTo>
                    <a:cubicBezTo>
                      <a:pt x="835" y="688"/>
                      <a:pt x="835" y="688"/>
                      <a:pt x="835" y="688"/>
                    </a:cubicBezTo>
                    <a:cubicBezTo>
                      <a:pt x="833" y="691"/>
                      <a:pt x="831" y="693"/>
                      <a:pt x="829" y="696"/>
                    </a:cubicBezTo>
                    <a:cubicBezTo>
                      <a:pt x="829" y="696"/>
                      <a:pt x="829" y="696"/>
                      <a:pt x="829" y="696"/>
                    </a:cubicBezTo>
                    <a:cubicBezTo>
                      <a:pt x="824" y="702"/>
                      <a:pt x="818" y="708"/>
                      <a:pt x="812" y="714"/>
                    </a:cubicBezTo>
                    <a:cubicBezTo>
                      <a:pt x="812" y="714"/>
                      <a:pt x="812" y="714"/>
                      <a:pt x="812" y="714"/>
                    </a:cubicBezTo>
                    <a:cubicBezTo>
                      <a:pt x="812" y="714"/>
                      <a:pt x="812" y="714"/>
                      <a:pt x="812" y="714"/>
                    </a:cubicBezTo>
                    <a:cubicBezTo>
                      <a:pt x="810" y="716"/>
                      <a:pt x="808" y="718"/>
                      <a:pt x="806" y="720"/>
                    </a:cubicBezTo>
                    <a:cubicBezTo>
                      <a:pt x="805" y="721"/>
                      <a:pt x="805" y="721"/>
                      <a:pt x="804" y="721"/>
                    </a:cubicBezTo>
                    <a:cubicBezTo>
                      <a:pt x="802" y="723"/>
                      <a:pt x="800" y="725"/>
                      <a:pt x="798" y="727"/>
                    </a:cubicBezTo>
                    <a:cubicBezTo>
                      <a:pt x="798" y="728"/>
                      <a:pt x="797" y="728"/>
                      <a:pt x="797" y="728"/>
                    </a:cubicBezTo>
                    <a:cubicBezTo>
                      <a:pt x="797" y="728"/>
                      <a:pt x="797" y="728"/>
                      <a:pt x="797" y="728"/>
                    </a:cubicBezTo>
                    <a:cubicBezTo>
                      <a:pt x="783" y="741"/>
                      <a:pt x="767" y="753"/>
                      <a:pt x="750" y="765"/>
                    </a:cubicBezTo>
                    <a:cubicBezTo>
                      <a:pt x="750" y="765"/>
                      <a:pt x="750" y="765"/>
                      <a:pt x="750" y="765"/>
                    </a:cubicBezTo>
                    <a:cubicBezTo>
                      <a:pt x="749" y="765"/>
                      <a:pt x="749" y="765"/>
                      <a:pt x="749" y="766"/>
                    </a:cubicBezTo>
                    <a:cubicBezTo>
                      <a:pt x="746" y="767"/>
                      <a:pt x="744" y="769"/>
                      <a:pt x="741" y="770"/>
                    </a:cubicBezTo>
                    <a:cubicBezTo>
                      <a:pt x="740" y="771"/>
                      <a:pt x="740" y="771"/>
                      <a:pt x="739" y="772"/>
                    </a:cubicBezTo>
                    <a:cubicBezTo>
                      <a:pt x="736" y="774"/>
                      <a:pt x="733" y="775"/>
                      <a:pt x="731" y="777"/>
                    </a:cubicBezTo>
                    <a:cubicBezTo>
                      <a:pt x="730" y="777"/>
                      <a:pt x="730" y="777"/>
                      <a:pt x="730" y="778"/>
                    </a:cubicBezTo>
                    <a:cubicBezTo>
                      <a:pt x="730" y="778"/>
                      <a:pt x="730" y="778"/>
                      <a:pt x="730" y="778"/>
                    </a:cubicBezTo>
                    <a:cubicBezTo>
                      <a:pt x="724" y="781"/>
                      <a:pt x="719" y="784"/>
                      <a:pt x="713" y="787"/>
                    </a:cubicBezTo>
                    <a:cubicBezTo>
                      <a:pt x="635" y="830"/>
                      <a:pt x="558" y="849"/>
                      <a:pt x="525" y="856"/>
                    </a:cubicBezTo>
                    <a:cubicBezTo>
                      <a:pt x="525" y="856"/>
                      <a:pt x="525" y="856"/>
                      <a:pt x="525" y="856"/>
                    </a:cubicBezTo>
                    <a:cubicBezTo>
                      <a:pt x="525" y="856"/>
                      <a:pt x="525" y="856"/>
                      <a:pt x="525" y="856"/>
                    </a:cubicBezTo>
                    <a:cubicBezTo>
                      <a:pt x="493" y="849"/>
                      <a:pt x="415" y="830"/>
                      <a:pt x="337" y="787"/>
                    </a:cubicBezTo>
                    <a:cubicBezTo>
                      <a:pt x="277" y="754"/>
                      <a:pt x="231" y="714"/>
                      <a:pt x="200" y="667"/>
                    </a:cubicBezTo>
                    <a:cubicBezTo>
                      <a:pt x="257" y="691"/>
                      <a:pt x="319" y="704"/>
                      <a:pt x="384" y="704"/>
                    </a:cubicBezTo>
                    <a:cubicBezTo>
                      <a:pt x="643" y="704"/>
                      <a:pt x="854" y="494"/>
                      <a:pt x="854" y="234"/>
                    </a:cubicBezTo>
                    <a:cubicBezTo>
                      <a:pt x="854" y="213"/>
                      <a:pt x="853" y="193"/>
                      <a:pt x="850" y="174"/>
                    </a:cubicBezTo>
                    <a:cubicBezTo>
                      <a:pt x="852" y="173"/>
                      <a:pt x="853" y="173"/>
                      <a:pt x="855" y="172"/>
                    </a:cubicBezTo>
                    <a:cubicBezTo>
                      <a:pt x="855" y="172"/>
                      <a:pt x="855" y="172"/>
                      <a:pt x="855" y="172"/>
                    </a:cubicBezTo>
                    <a:cubicBezTo>
                      <a:pt x="875" y="242"/>
                      <a:pt x="897" y="347"/>
                      <a:pt x="899" y="480"/>
                    </a:cubicBezTo>
                    <a:cubicBezTo>
                      <a:pt x="899" y="488"/>
                      <a:pt x="899" y="495"/>
                      <a:pt x="899" y="502"/>
                    </a:cubicBezTo>
                    <a:cubicBezTo>
                      <a:pt x="899" y="508"/>
                      <a:pt x="899" y="514"/>
                      <a:pt x="898" y="52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grpSp>
          <p:nvGrpSpPr>
            <p:cNvPr id="5" name="Group 4"/>
            <p:cNvGrpSpPr/>
            <p:nvPr/>
          </p:nvGrpSpPr>
          <p:grpSpPr>
            <a:xfrm>
              <a:off x="274639" y="4823142"/>
              <a:ext cx="2194560" cy="1243914"/>
              <a:chOff x="274639" y="6969733"/>
              <a:chExt cx="2194560" cy="1243914"/>
            </a:xfrm>
          </p:grpSpPr>
          <p:sp>
            <p:nvSpPr>
              <p:cNvPr id="182" name="Rectangle 181"/>
              <p:cNvSpPr/>
              <p:nvPr/>
            </p:nvSpPr>
            <p:spPr>
              <a:xfrm>
                <a:off x="274639" y="7419583"/>
                <a:ext cx="2194560" cy="794064"/>
              </a:xfrm>
              <a:prstGeom prst="rect">
                <a:avLst/>
              </a:prstGeom>
            </p:spPr>
            <p:txBody>
              <a:bodyPr vert="horz" wrap="square" lIns="179285" tIns="143428" rIns="179285" bIns="143428" rtlCol="0">
                <a:spAutoFit/>
              </a:bodyPr>
              <a:lstStyle/>
              <a:p>
                <a:pPr marL="0" lvl="1" defTabSz="896386">
                  <a:lnSpc>
                    <a:spcPct val="90000"/>
                  </a:lnSpc>
                  <a:spcBef>
                    <a:spcPts val="1176"/>
                  </a:spcBef>
                  <a:buSzPct val="90000"/>
                  <a:defRPr/>
                </a:pPr>
                <a:r>
                  <a:rPr lang="en-US" sz="1765" kern="0" dirty="0">
                    <a:gradFill>
                      <a:gsLst>
                        <a:gs pos="1250">
                          <a:srgbClr val="505050"/>
                        </a:gs>
                        <a:gs pos="100000">
                          <a:srgbClr val="505050"/>
                        </a:gs>
                      </a:gsLst>
                      <a:lin ang="5400000" scaled="0"/>
                    </a:gradFill>
                    <a:latin typeface="Segoe UI"/>
                  </a:rPr>
                  <a:t>Save on backup and archival costs</a:t>
                </a:r>
              </a:p>
            </p:txBody>
          </p:sp>
          <p:sp>
            <p:nvSpPr>
              <p:cNvPr id="185" name="Rectangle 184"/>
              <p:cNvSpPr/>
              <p:nvPr/>
            </p:nvSpPr>
            <p:spPr bwMode="auto">
              <a:xfrm>
                <a:off x="274639" y="6969733"/>
                <a:ext cx="2194560" cy="572464"/>
              </a:xfrm>
              <a:prstGeom prst="rect">
                <a:avLst/>
              </a:prstGeom>
            </p:spPr>
            <p:txBody>
              <a:bodyPr vert="horz" wrap="square" lIns="179285" tIns="143428" rIns="179285" bIns="143428" rtlCol="0">
                <a:spAutoFit/>
              </a:bodyPr>
              <a:lstStyle/>
              <a:p>
                <a:pPr marL="0" lvl="1" defTabSz="896386">
                  <a:lnSpc>
                    <a:spcPct val="90000"/>
                  </a:lnSpc>
                  <a:spcBef>
                    <a:spcPts val="1176"/>
                  </a:spcBef>
                  <a:buSzPct val="90000"/>
                  <a:defRPr/>
                </a:pPr>
                <a:r>
                  <a:rPr lang="en-US" sz="1961" kern="0" dirty="0">
                    <a:gradFill>
                      <a:gsLst>
                        <a:gs pos="1250">
                          <a:srgbClr val="D83B01"/>
                        </a:gs>
                        <a:gs pos="100000">
                          <a:srgbClr val="D83B01"/>
                        </a:gs>
                      </a:gsLst>
                      <a:lin ang="5400000" scaled="0"/>
                    </a:gradFill>
                    <a:latin typeface="Segoe UI Semibold" panose="020B0702040204020203" pitchFamily="34" charset="0"/>
                    <a:cs typeface="Segoe UI Semibold" panose="020B0702040204020203" pitchFamily="34" charset="0"/>
                  </a:rPr>
                  <a:t>Cost savings</a:t>
                </a:r>
              </a:p>
            </p:txBody>
          </p:sp>
        </p:grpSp>
        <p:grpSp>
          <p:nvGrpSpPr>
            <p:cNvPr id="186" name="Group 185"/>
            <p:cNvGrpSpPr/>
            <p:nvPr/>
          </p:nvGrpSpPr>
          <p:grpSpPr>
            <a:xfrm>
              <a:off x="2743200" y="4823142"/>
              <a:ext cx="2926080" cy="1896400"/>
              <a:chOff x="274639" y="6969733"/>
              <a:chExt cx="2194560" cy="1896400"/>
            </a:xfrm>
          </p:grpSpPr>
          <p:sp>
            <p:nvSpPr>
              <p:cNvPr id="187" name="Rectangle 186"/>
              <p:cNvSpPr/>
              <p:nvPr/>
            </p:nvSpPr>
            <p:spPr>
              <a:xfrm>
                <a:off x="274639" y="7419583"/>
                <a:ext cx="2194560" cy="1446550"/>
              </a:xfrm>
              <a:prstGeom prst="rect">
                <a:avLst/>
              </a:prstGeom>
            </p:spPr>
            <p:txBody>
              <a:bodyPr vert="horz" wrap="square" lIns="179285" tIns="143428" rIns="179285" bIns="143428" rtlCol="0">
                <a:spAutoFit/>
              </a:bodyPr>
              <a:lstStyle/>
              <a:p>
                <a:pPr marL="0" lvl="1" defTabSz="896386">
                  <a:lnSpc>
                    <a:spcPct val="90000"/>
                  </a:lnSpc>
                  <a:spcBef>
                    <a:spcPts val="1176"/>
                  </a:spcBef>
                  <a:buSzPct val="90000"/>
                  <a:defRPr/>
                </a:pPr>
                <a:r>
                  <a:rPr lang="en-US" sz="1765" kern="0" dirty="0">
                    <a:gradFill>
                      <a:gsLst>
                        <a:gs pos="1250">
                          <a:srgbClr val="505050"/>
                        </a:gs>
                        <a:gs pos="100000">
                          <a:srgbClr val="505050"/>
                        </a:gs>
                      </a:gsLst>
                      <a:lin ang="5400000" scaled="0"/>
                    </a:gradFill>
                    <a:latin typeface="Segoe UI"/>
                  </a:rPr>
                  <a:t>Simplify the process </a:t>
                </a:r>
                <a:br>
                  <a:rPr lang="en-US" sz="1765" kern="0" dirty="0">
                    <a:gradFill>
                      <a:gsLst>
                        <a:gs pos="1250">
                          <a:srgbClr val="505050"/>
                        </a:gs>
                        <a:gs pos="100000">
                          <a:srgbClr val="505050"/>
                        </a:gs>
                      </a:gsLst>
                      <a:lin ang="5400000" scaled="0"/>
                    </a:gradFill>
                    <a:latin typeface="Segoe UI"/>
                  </a:rPr>
                </a:br>
                <a:r>
                  <a:rPr lang="en-US" sz="1765" kern="0" dirty="0">
                    <a:gradFill>
                      <a:gsLst>
                        <a:gs pos="1250">
                          <a:srgbClr val="505050"/>
                        </a:gs>
                        <a:gs pos="100000">
                          <a:srgbClr val="505050"/>
                        </a:gs>
                      </a:gsLst>
                      <a:lin ang="5400000" scaled="0"/>
                    </a:gradFill>
                    <a:latin typeface="Segoe UI"/>
                  </a:rPr>
                  <a:t>of data archiving</a:t>
                </a:r>
              </a:p>
              <a:p>
                <a:pPr marL="0" lvl="1" defTabSz="896386">
                  <a:lnSpc>
                    <a:spcPct val="90000"/>
                  </a:lnSpc>
                  <a:spcBef>
                    <a:spcPts val="1176"/>
                  </a:spcBef>
                  <a:buSzPct val="90000"/>
                  <a:defRPr/>
                </a:pPr>
                <a:r>
                  <a:rPr lang="en-US" sz="1765" kern="0" dirty="0">
                    <a:gradFill>
                      <a:gsLst>
                        <a:gs pos="1250">
                          <a:srgbClr val="505050"/>
                        </a:gs>
                        <a:gs pos="100000">
                          <a:srgbClr val="505050"/>
                        </a:gs>
                      </a:gsLst>
                      <a:lin ang="5400000" scaled="0"/>
                    </a:gradFill>
                    <a:latin typeface="Segoe UI"/>
                  </a:rPr>
                  <a:t>Manage a remote branch office more efficiently</a:t>
                </a:r>
              </a:p>
            </p:txBody>
          </p:sp>
          <p:sp>
            <p:nvSpPr>
              <p:cNvPr id="188" name="Rectangle 187"/>
              <p:cNvSpPr/>
              <p:nvPr/>
            </p:nvSpPr>
            <p:spPr bwMode="auto">
              <a:xfrm>
                <a:off x="274639" y="6969733"/>
                <a:ext cx="2194560" cy="572464"/>
              </a:xfrm>
              <a:prstGeom prst="rect">
                <a:avLst/>
              </a:prstGeom>
            </p:spPr>
            <p:txBody>
              <a:bodyPr vert="horz" wrap="square" lIns="179285" tIns="143428" rIns="179285" bIns="143428" rtlCol="0">
                <a:spAutoFit/>
              </a:bodyPr>
              <a:lstStyle/>
              <a:p>
                <a:pPr marL="0" lvl="1" defTabSz="896386">
                  <a:lnSpc>
                    <a:spcPct val="90000"/>
                  </a:lnSpc>
                  <a:spcBef>
                    <a:spcPts val="1176"/>
                  </a:spcBef>
                  <a:buSzPct val="90000"/>
                  <a:defRPr/>
                </a:pPr>
                <a:r>
                  <a:rPr lang="en-US" sz="1961" kern="0" dirty="0">
                    <a:gradFill>
                      <a:gsLst>
                        <a:gs pos="1250">
                          <a:srgbClr val="D83B01"/>
                        </a:gs>
                        <a:gs pos="100000">
                          <a:srgbClr val="D83B01"/>
                        </a:gs>
                      </a:gsLst>
                      <a:lin ang="5400000" scaled="0"/>
                    </a:gradFill>
                    <a:latin typeface="Segoe UI Semibold" panose="020B0702040204020203" pitchFamily="34" charset="0"/>
                    <a:cs typeface="Segoe UI Semibold" panose="020B0702040204020203" pitchFamily="34" charset="0"/>
                  </a:rPr>
                  <a:t>Simplicity</a:t>
                </a:r>
              </a:p>
            </p:txBody>
          </p:sp>
        </p:grpSp>
        <p:grpSp>
          <p:nvGrpSpPr>
            <p:cNvPr id="189" name="Group 188"/>
            <p:cNvGrpSpPr/>
            <p:nvPr/>
          </p:nvGrpSpPr>
          <p:grpSpPr>
            <a:xfrm>
              <a:off x="5943600" y="4823142"/>
              <a:ext cx="2194560" cy="1493213"/>
              <a:chOff x="274639" y="6969733"/>
              <a:chExt cx="2194560" cy="1493213"/>
            </a:xfrm>
          </p:grpSpPr>
          <p:sp>
            <p:nvSpPr>
              <p:cNvPr id="190" name="Rectangle 189"/>
              <p:cNvSpPr/>
              <p:nvPr/>
            </p:nvSpPr>
            <p:spPr>
              <a:xfrm>
                <a:off x="274639" y="7419583"/>
                <a:ext cx="2194560" cy="1043363"/>
              </a:xfrm>
              <a:prstGeom prst="rect">
                <a:avLst/>
              </a:prstGeom>
            </p:spPr>
            <p:txBody>
              <a:bodyPr vert="horz" wrap="square" lIns="179285" tIns="143428" rIns="179285" bIns="143428" rtlCol="0">
                <a:spAutoFit/>
              </a:bodyPr>
              <a:lstStyle/>
              <a:p>
                <a:pPr marL="0" lvl="1" defTabSz="896386">
                  <a:lnSpc>
                    <a:spcPct val="90000"/>
                  </a:lnSpc>
                  <a:spcBef>
                    <a:spcPts val="1176"/>
                  </a:spcBef>
                  <a:buSzPct val="90000"/>
                  <a:defRPr/>
                </a:pPr>
                <a:r>
                  <a:rPr lang="en-US" sz="1765" kern="0" dirty="0">
                    <a:gradFill>
                      <a:gsLst>
                        <a:gs pos="1250">
                          <a:srgbClr val="505050"/>
                        </a:gs>
                        <a:gs pos="100000">
                          <a:srgbClr val="505050"/>
                        </a:gs>
                      </a:gsLst>
                      <a:lin ang="5400000" scaled="0"/>
                    </a:gradFill>
                    <a:latin typeface="Segoe UI"/>
                  </a:rPr>
                  <a:t>Meet your organization’s compliance goals</a:t>
                </a:r>
              </a:p>
            </p:txBody>
          </p:sp>
          <p:sp>
            <p:nvSpPr>
              <p:cNvPr id="191" name="Rectangle 190"/>
              <p:cNvSpPr/>
              <p:nvPr/>
            </p:nvSpPr>
            <p:spPr bwMode="auto">
              <a:xfrm>
                <a:off x="274639" y="6969733"/>
                <a:ext cx="2194560" cy="572464"/>
              </a:xfrm>
              <a:prstGeom prst="rect">
                <a:avLst/>
              </a:prstGeom>
            </p:spPr>
            <p:txBody>
              <a:bodyPr vert="horz" wrap="square" lIns="179285" tIns="143428" rIns="179285" bIns="143428" rtlCol="0">
                <a:spAutoFit/>
              </a:bodyPr>
              <a:lstStyle/>
              <a:p>
                <a:pPr marL="0" lvl="1" defTabSz="896386">
                  <a:lnSpc>
                    <a:spcPct val="90000"/>
                  </a:lnSpc>
                  <a:spcBef>
                    <a:spcPts val="1176"/>
                  </a:spcBef>
                  <a:buSzPct val="90000"/>
                  <a:defRPr/>
                </a:pPr>
                <a:r>
                  <a:rPr lang="en-US" sz="1961" kern="0" dirty="0">
                    <a:gradFill>
                      <a:gsLst>
                        <a:gs pos="1250">
                          <a:srgbClr val="D83B01"/>
                        </a:gs>
                        <a:gs pos="100000">
                          <a:srgbClr val="D83B01"/>
                        </a:gs>
                      </a:gsLst>
                      <a:lin ang="5400000" scaled="0"/>
                    </a:gradFill>
                    <a:latin typeface="Segoe UI Semibold" panose="020B0702040204020203" pitchFamily="34" charset="0"/>
                    <a:cs typeface="Segoe UI Semibold" panose="020B0702040204020203" pitchFamily="34" charset="0"/>
                  </a:rPr>
                  <a:t>Compliance</a:t>
                </a:r>
              </a:p>
            </p:txBody>
          </p:sp>
        </p:grpSp>
      </p:grpSp>
      <p:sp>
        <p:nvSpPr>
          <p:cNvPr id="192" name="Text Placeholder 8"/>
          <p:cNvSpPr txBox="1">
            <a:spLocks/>
          </p:cNvSpPr>
          <p:nvPr/>
        </p:nvSpPr>
        <p:spPr>
          <a:xfrm>
            <a:off x="269239" y="1783172"/>
            <a:ext cx="8253391" cy="1894841"/>
          </a:xfrm>
          <a:prstGeom prst="rect">
            <a:avLst/>
          </a:prstGeom>
        </p:spPr>
        <p:txBody>
          <a:bodyPr vert="horz" wrap="square" lIns="179285" tIns="143428" rIns="179285" bIns="143428"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3233" indent="-283233" defTabSz="914367">
              <a:spcBef>
                <a:spcPts val="1176"/>
              </a:spcBef>
              <a:defRPr/>
            </a:pPr>
            <a:r>
              <a:rPr lang="en-US" sz="2353"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Enables you to protect your data and </a:t>
            </a:r>
            <a:br>
              <a:rPr lang="en-US" sz="2353"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br>
            <a:r>
              <a:rPr lang="en-US" sz="2353"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apps no matter where they reside</a:t>
            </a:r>
          </a:p>
          <a:p>
            <a:pPr marL="283233" indent="-283233" defTabSz="914367">
              <a:spcBef>
                <a:spcPts val="1176"/>
              </a:spcBef>
              <a:defRPr/>
            </a:pPr>
            <a:r>
              <a:rPr lang="en-US" sz="2353"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Extend your on-premises backup storage and data</a:t>
            </a:r>
          </a:p>
          <a:p>
            <a:pPr marL="283233" indent="-283233" defTabSz="914367">
              <a:spcBef>
                <a:spcPts val="1176"/>
              </a:spcBef>
              <a:defRPr/>
            </a:pPr>
            <a:r>
              <a:rPr lang="en-US" sz="2353"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Protect your major IT systems against disaster</a:t>
            </a:r>
          </a:p>
        </p:txBody>
      </p:sp>
      <p:grpSp>
        <p:nvGrpSpPr>
          <p:cNvPr id="3" name="Group 2"/>
          <p:cNvGrpSpPr/>
          <p:nvPr/>
        </p:nvGrpSpPr>
        <p:grpSpPr>
          <a:xfrm>
            <a:off x="8243519" y="487"/>
            <a:ext cx="3948482" cy="6857027"/>
            <a:chOff x="8408818" y="16332"/>
            <a:chExt cx="4027657" cy="6994525"/>
          </a:xfrm>
        </p:grpSpPr>
        <p:sp>
          <p:nvSpPr>
            <p:cNvPr id="18" name="Rectangle 17"/>
            <p:cNvSpPr/>
            <p:nvPr/>
          </p:nvSpPr>
          <p:spPr bwMode="auto">
            <a:xfrm>
              <a:off x="8408818" y="16332"/>
              <a:ext cx="4027657" cy="699452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1" name="TextBox 10"/>
            <p:cNvSpPr txBox="1"/>
            <p:nvPr/>
          </p:nvSpPr>
          <p:spPr>
            <a:xfrm>
              <a:off x="11395427" y="3283497"/>
              <a:ext cx="766411" cy="527308"/>
            </a:xfrm>
            <a:prstGeom prst="rect">
              <a:avLst/>
            </a:prstGeom>
            <a:noFill/>
          </p:spPr>
          <p:txBody>
            <a:bodyPr wrap="square" lIns="182854" tIns="146284" rIns="182854" bIns="146284" rtlCol="0">
              <a:spAutoFit/>
            </a:bodyPr>
            <a:lstStyle/>
            <a:p>
              <a:pPr defTabSz="914225">
                <a:lnSpc>
                  <a:spcPct val="90000"/>
                </a:lnSpc>
                <a:defRPr/>
              </a:pPr>
              <a:r>
                <a:rPr lang="en-US" sz="800" b="1" kern="0" dirty="0">
                  <a:gradFill>
                    <a:gsLst>
                      <a:gs pos="8850">
                        <a:srgbClr val="FFFFFF"/>
                      </a:gs>
                      <a:gs pos="23894">
                        <a:srgbClr val="FFFFFF"/>
                      </a:gs>
                    </a:gsLst>
                    <a:lin ang="5400000" scaled="0"/>
                  </a:gradFill>
                  <a:latin typeface="Segoe UI"/>
                </a:rPr>
                <a:t>Many more...</a:t>
              </a:r>
            </a:p>
          </p:txBody>
        </p:sp>
        <p:grpSp>
          <p:nvGrpSpPr>
            <p:cNvPr id="17" name="Group 16"/>
            <p:cNvGrpSpPr/>
            <p:nvPr/>
          </p:nvGrpSpPr>
          <p:grpSpPr>
            <a:xfrm>
              <a:off x="8869997" y="1428750"/>
              <a:ext cx="3322737" cy="5268912"/>
              <a:chOff x="9053525" y="1532229"/>
              <a:chExt cx="3322737" cy="5268912"/>
            </a:xfrm>
          </p:grpSpPr>
          <p:sp>
            <p:nvSpPr>
              <p:cNvPr id="296" name="Freeform 6"/>
              <p:cNvSpPr>
                <a:spLocks/>
              </p:cNvSpPr>
              <p:nvPr/>
            </p:nvSpPr>
            <p:spPr bwMode="auto">
              <a:xfrm>
                <a:off x="10553666" y="2419656"/>
                <a:ext cx="328610" cy="220055"/>
              </a:xfrm>
              <a:prstGeom prst="upArrow">
                <a:avLst/>
              </a:prstGeom>
              <a:solidFill>
                <a:srgbClr val="D2D2D2"/>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latin typeface="Segoe UI"/>
                </a:endParaRPr>
              </a:p>
            </p:txBody>
          </p:sp>
          <p:sp>
            <p:nvSpPr>
              <p:cNvPr id="300" name="Freeform 29"/>
              <p:cNvSpPr>
                <a:spLocks/>
              </p:cNvSpPr>
              <p:nvPr/>
            </p:nvSpPr>
            <p:spPr bwMode="auto">
              <a:xfrm>
                <a:off x="9053525" y="6418633"/>
                <a:ext cx="3184441" cy="382508"/>
              </a:xfrm>
              <a:custGeom>
                <a:avLst/>
                <a:gdLst>
                  <a:gd name="T0" fmla="*/ 511 w 555"/>
                  <a:gd name="T1" fmla="*/ 0 h 87"/>
                  <a:gd name="T2" fmla="*/ 43 w 555"/>
                  <a:gd name="T3" fmla="*/ 0 h 87"/>
                  <a:gd name="T4" fmla="*/ 0 w 555"/>
                  <a:gd name="T5" fmla="*/ 44 h 87"/>
                  <a:gd name="T6" fmla="*/ 43 w 555"/>
                  <a:gd name="T7" fmla="*/ 87 h 87"/>
                  <a:gd name="T8" fmla="*/ 511 w 555"/>
                  <a:gd name="T9" fmla="*/ 87 h 87"/>
                  <a:gd name="T10" fmla="*/ 555 w 555"/>
                  <a:gd name="T11" fmla="*/ 44 h 87"/>
                  <a:gd name="T12" fmla="*/ 511 w 555"/>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555" h="87">
                    <a:moveTo>
                      <a:pt x="511" y="0"/>
                    </a:moveTo>
                    <a:cubicBezTo>
                      <a:pt x="43" y="0"/>
                      <a:pt x="43" y="0"/>
                      <a:pt x="43" y="0"/>
                    </a:cubicBezTo>
                    <a:cubicBezTo>
                      <a:pt x="19" y="0"/>
                      <a:pt x="0" y="20"/>
                      <a:pt x="0" y="44"/>
                    </a:cubicBezTo>
                    <a:cubicBezTo>
                      <a:pt x="0" y="68"/>
                      <a:pt x="19" y="87"/>
                      <a:pt x="43" y="87"/>
                    </a:cubicBezTo>
                    <a:cubicBezTo>
                      <a:pt x="511" y="87"/>
                      <a:pt x="511" y="87"/>
                      <a:pt x="511" y="87"/>
                    </a:cubicBezTo>
                    <a:cubicBezTo>
                      <a:pt x="535" y="87"/>
                      <a:pt x="555" y="68"/>
                      <a:pt x="555" y="44"/>
                    </a:cubicBezTo>
                    <a:cubicBezTo>
                      <a:pt x="555" y="20"/>
                      <a:pt x="535" y="0"/>
                      <a:pt x="511" y="0"/>
                    </a:cubicBezTo>
                  </a:path>
                </a:pathLst>
              </a:custGeom>
              <a:solidFill>
                <a:srgbClr val="73AA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01" name="Rectangle 30"/>
              <p:cNvSpPr>
                <a:spLocks noChangeArrowheads="1"/>
              </p:cNvSpPr>
              <p:nvPr/>
            </p:nvSpPr>
            <p:spPr bwMode="auto">
              <a:xfrm>
                <a:off x="10174003" y="4325801"/>
                <a:ext cx="1221424" cy="227791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02" name="Rectangle 31"/>
              <p:cNvSpPr>
                <a:spLocks noChangeArrowheads="1"/>
              </p:cNvSpPr>
              <p:nvPr/>
            </p:nvSpPr>
            <p:spPr bwMode="auto">
              <a:xfrm>
                <a:off x="9909491" y="4325801"/>
                <a:ext cx="264513" cy="2277915"/>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03" name="Rectangle 32"/>
              <p:cNvSpPr>
                <a:spLocks noChangeArrowheads="1"/>
              </p:cNvSpPr>
              <p:nvPr/>
            </p:nvSpPr>
            <p:spPr bwMode="auto">
              <a:xfrm>
                <a:off x="9990401" y="6213172"/>
                <a:ext cx="88689" cy="174266"/>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04" name="Rectangle 33"/>
              <p:cNvSpPr>
                <a:spLocks noChangeArrowheads="1"/>
              </p:cNvSpPr>
              <p:nvPr/>
            </p:nvSpPr>
            <p:spPr bwMode="auto">
              <a:xfrm>
                <a:off x="9990401" y="6213172"/>
                <a:ext cx="21783" cy="17426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05" name="Rectangle 34"/>
              <p:cNvSpPr>
                <a:spLocks noChangeArrowheads="1"/>
              </p:cNvSpPr>
              <p:nvPr/>
            </p:nvSpPr>
            <p:spPr bwMode="auto">
              <a:xfrm>
                <a:off x="9990401" y="5926877"/>
                <a:ext cx="88689"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06" name="Rectangle 35"/>
              <p:cNvSpPr>
                <a:spLocks noChangeArrowheads="1"/>
              </p:cNvSpPr>
              <p:nvPr/>
            </p:nvSpPr>
            <p:spPr bwMode="auto">
              <a:xfrm>
                <a:off x="9990401" y="5926877"/>
                <a:ext cx="21783" cy="17271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07" name="Rectangle 36"/>
              <p:cNvSpPr>
                <a:spLocks noChangeArrowheads="1"/>
              </p:cNvSpPr>
              <p:nvPr/>
            </p:nvSpPr>
            <p:spPr bwMode="auto">
              <a:xfrm>
                <a:off x="9990401" y="5643692"/>
                <a:ext cx="88689" cy="168043"/>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08" name="Rectangle 37"/>
              <p:cNvSpPr>
                <a:spLocks noChangeArrowheads="1"/>
              </p:cNvSpPr>
              <p:nvPr/>
            </p:nvSpPr>
            <p:spPr bwMode="auto">
              <a:xfrm>
                <a:off x="9990401" y="5643692"/>
                <a:ext cx="21783" cy="16804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09" name="Rectangle 38"/>
              <p:cNvSpPr>
                <a:spLocks noChangeArrowheads="1"/>
              </p:cNvSpPr>
              <p:nvPr/>
            </p:nvSpPr>
            <p:spPr bwMode="auto">
              <a:xfrm>
                <a:off x="9990401" y="5355843"/>
                <a:ext cx="88689"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10" name="Rectangle 39"/>
              <p:cNvSpPr>
                <a:spLocks noChangeArrowheads="1"/>
              </p:cNvSpPr>
              <p:nvPr/>
            </p:nvSpPr>
            <p:spPr bwMode="auto">
              <a:xfrm>
                <a:off x="9990401" y="5355843"/>
                <a:ext cx="21783" cy="17271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11" name="Rectangle 40"/>
              <p:cNvSpPr>
                <a:spLocks noChangeArrowheads="1"/>
              </p:cNvSpPr>
              <p:nvPr/>
            </p:nvSpPr>
            <p:spPr bwMode="auto">
              <a:xfrm>
                <a:off x="9990401" y="5069547"/>
                <a:ext cx="88689"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12" name="Rectangle 41"/>
              <p:cNvSpPr>
                <a:spLocks noChangeArrowheads="1"/>
              </p:cNvSpPr>
              <p:nvPr/>
            </p:nvSpPr>
            <p:spPr bwMode="auto">
              <a:xfrm>
                <a:off x="9990401" y="5069547"/>
                <a:ext cx="21783" cy="17271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13" name="Rectangle 42"/>
              <p:cNvSpPr>
                <a:spLocks noChangeArrowheads="1"/>
              </p:cNvSpPr>
              <p:nvPr/>
            </p:nvSpPr>
            <p:spPr bwMode="auto">
              <a:xfrm>
                <a:off x="9990401" y="4784806"/>
                <a:ext cx="88689" cy="169598"/>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14" name="Rectangle 43"/>
              <p:cNvSpPr>
                <a:spLocks noChangeArrowheads="1"/>
              </p:cNvSpPr>
              <p:nvPr/>
            </p:nvSpPr>
            <p:spPr bwMode="auto">
              <a:xfrm>
                <a:off x="9990401" y="4784806"/>
                <a:ext cx="21783" cy="16959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15" name="Rectangle 44"/>
              <p:cNvSpPr>
                <a:spLocks noChangeArrowheads="1"/>
              </p:cNvSpPr>
              <p:nvPr/>
            </p:nvSpPr>
            <p:spPr bwMode="auto">
              <a:xfrm>
                <a:off x="9990401" y="4498512"/>
                <a:ext cx="88689"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16" name="Rectangle 45"/>
              <p:cNvSpPr>
                <a:spLocks noChangeArrowheads="1"/>
              </p:cNvSpPr>
              <p:nvPr/>
            </p:nvSpPr>
            <p:spPr bwMode="auto">
              <a:xfrm>
                <a:off x="9990401" y="4498512"/>
                <a:ext cx="21783" cy="17271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17" name="Rectangle 46"/>
              <p:cNvSpPr>
                <a:spLocks noChangeArrowheads="1"/>
              </p:cNvSpPr>
              <p:nvPr/>
            </p:nvSpPr>
            <p:spPr bwMode="auto">
              <a:xfrm>
                <a:off x="9861256" y="4215328"/>
                <a:ext cx="368762" cy="116697"/>
              </a:xfrm>
              <a:prstGeom prst="rect">
                <a:avLst/>
              </a:prstGeom>
              <a:solidFill>
                <a:srgbClr val="BDBE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18" name="Rectangle 47"/>
              <p:cNvSpPr>
                <a:spLocks noChangeArrowheads="1"/>
              </p:cNvSpPr>
              <p:nvPr/>
            </p:nvSpPr>
            <p:spPr bwMode="auto">
              <a:xfrm>
                <a:off x="10230018" y="4215328"/>
                <a:ext cx="1205864" cy="116697"/>
              </a:xfrm>
              <a:prstGeom prst="rect">
                <a:avLst/>
              </a:prstGeom>
              <a:solidFill>
                <a:srgbClr val="D2D3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19" name="Freeform 48"/>
              <p:cNvSpPr>
                <a:spLocks/>
              </p:cNvSpPr>
              <p:nvPr/>
            </p:nvSpPr>
            <p:spPr bwMode="auto">
              <a:xfrm>
                <a:off x="10174003" y="5242257"/>
                <a:ext cx="1221424" cy="1361458"/>
              </a:xfrm>
              <a:custGeom>
                <a:avLst/>
                <a:gdLst>
                  <a:gd name="T0" fmla="*/ 0 w 785"/>
                  <a:gd name="T1" fmla="*/ 875 h 875"/>
                  <a:gd name="T2" fmla="*/ 785 w 785"/>
                  <a:gd name="T3" fmla="*/ 875 h 875"/>
                  <a:gd name="T4" fmla="*/ 785 w 785"/>
                  <a:gd name="T5" fmla="*/ 0 h 875"/>
                  <a:gd name="T6" fmla="*/ 0 w 785"/>
                  <a:gd name="T7" fmla="*/ 650 h 875"/>
                  <a:gd name="T8" fmla="*/ 0 w 785"/>
                  <a:gd name="T9" fmla="*/ 875 h 875"/>
                </a:gdLst>
                <a:ahLst/>
                <a:cxnLst>
                  <a:cxn ang="0">
                    <a:pos x="T0" y="T1"/>
                  </a:cxn>
                  <a:cxn ang="0">
                    <a:pos x="T2" y="T3"/>
                  </a:cxn>
                  <a:cxn ang="0">
                    <a:pos x="T4" y="T5"/>
                  </a:cxn>
                  <a:cxn ang="0">
                    <a:pos x="T6" y="T7"/>
                  </a:cxn>
                  <a:cxn ang="0">
                    <a:pos x="T8" y="T9"/>
                  </a:cxn>
                </a:cxnLst>
                <a:rect l="0" t="0" r="r" b="b"/>
                <a:pathLst>
                  <a:path w="785" h="875">
                    <a:moveTo>
                      <a:pt x="0" y="875"/>
                    </a:moveTo>
                    <a:lnTo>
                      <a:pt x="785" y="875"/>
                    </a:lnTo>
                    <a:lnTo>
                      <a:pt x="785" y="0"/>
                    </a:lnTo>
                    <a:lnTo>
                      <a:pt x="0" y="650"/>
                    </a:lnTo>
                    <a:lnTo>
                      <a:pt x="0" y="875"/>
                    </a:lnTo>
                    <a:close/>
                  </a:path>
                </a:pathLst>
              </a:custGeom>
              <a:solidFill>
                <a:srgbClr val="DEDE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20" name="Rectangle 49"/>
              <p:cNvSpPr>
                <a:spLocks noChangeArrowheads="1"/>
              </p:cNvSpPr>
              <p:nvPr/>
            </p:nvSpPr>
            <p:spPr bwMode="auto">
              <a:xfrm>
                <a:off x="10303147" y="4498512"/>
                <a:ext cx="172711"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21" name="Rectangle 50"/>
              <p:cNvSpPr>
                <a:spLocks noChangeArrowheads="1"/>
              </p:cNvSpPr>
              <p:nvPr/>
            </p:nvSpPr>
            <p:spPr bwMode="auto">
              <a:xfrm>
                <a:off x="10567660" y="4498512"/>
                <a:ext cx="172711"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22" name="Rectangle 51"/>
              <p:cNvSpPr>
                <a:spLocks noChangeArrowheads="1"/>
              </p:cNvSpPr>
              <p:nvPr/>
            </p:nvSpPr>
            <p:spPr bwMode="auto">
              <a:xfrm>
                <a:off x="10832171" y="4498512"/>
                <a:ext cx="169599"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23" name="Rectangle 52"/>
              <p:cNvSpPr>
                <a:spLocks noChangeArrowheads="1"/>
              </p:cNvSpPr>
              <p:nvPr/>
            </p:nvSpPr>
            <p:spPr bwMode="auto">
              <a:xfrm>
                <a:off x="11093571" y="4498512"/>
                <a:ext cx="172711"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24" name="Rectangle 53"/>
              <p:cNvSpPr>
                <a:spLocks noChangeArrowheads="1"/>
              </p:cNvSpPr>
              <p:nvPr/>
            </p:nvSpPr>
            <p:spPr bwMode="auto">
              <a:xfrm>
                <a:off x="10303147" y="4784806"/>
                <a:ext cx="172711" cy="169598"/>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25" name="Rectangle 54"/>
              <p:cNvSpPr>
                <a:spLocks noChangeArrowheads="1"/>
              </p:cNvSpPr>
              <p:nvPr/>
            </p:nvSpPr>
            <p:spPr bwMode="auto">
              <a:xfrm>
                <a:off x="10567660" y="4784806"/>
                <a:ext cx="172711" cy="169598"/>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26" name="Rectangle 55"/>
              <p:cNvSpPr>
                <a:spLocks noChangeArrowheads="1"/>
              </p:cNvSpPr>
              <p:nvPr/>
            </p:nvSpPr>
            <p:spPr bwMode="auto">
              <a:xfrm>
                <a:off x="10832171" y="4784806"/>
                <a:ext cx="169599" cy="169598"/>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27" name="Rectangle 56"/>
              <p:cNvSpPr>
                <a:spLocks noChangeArrowheads="1"/>
              </p:cNvSpPr>
              <p:nvPr/>
            </p:nvSpPr>
            <p:spPr bwMode="auto">
              <a:xfrm>
                <a:off x="11093571" y="4784806"/>
                <a:ext cx="172711" cy="169598"/>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28" name="Rectangle 57"/>
              <p:cNvSpPr>
                <a:spLocks noChangeArrowheads="1"/>
              </p:cNvSpPr>
              <p:nvPr/>
            </p:nvSpPr>
            <p:spPr bwMode="auto">
              <a:xfrm>
                <a:off x="10303147" y="5069547"/>
                <a:ext cx="172711"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29" name="Rectangle 58"/>
              <p:cNvSpPr>
                <a:spLocks noChangeArrowheads="1"/>
              </p:cNvSpPr>
              <p:nvPr/>
            </p:nvSpPr>
            <p:spPr bwMode="auto">
              <a:xfrm>
                <a:off x="10567660" y="5069547"/>
                <a:ext cx="172711"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30" name="Rectangle 59"/>
              <p:cNvSpPr>
                <a:spLocks noChangeArrowheads="1"/>
              </p:cNvSpPr>
              <p:nvPr/>
            </p:nvSpPr>
            <p:spPr bwMode="auto">
              <a:xfrm>
                <a:off x="10832171" y="5069547"/>
                <a:ext cx="169599"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31" name="Rectangle 60"/>
              <p:cNvSpPr>
                <a:spLocks noChangeArrowheads="1"/>
              </p:cNvSpPr>
              <p:nvPr/>
            </p:nvSpPr>
            <p:spPr bwMode="auto">
              <a:xfrm>
                <a:off x="11093571" y="5069547"/>
                <a:ext cx="172711"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32" name="Rectangle 61"/>
              <p:cNvSpPr>
                <a:spLocks noChangeArrowheads="1"/>
              </p:cNvSpPr>
              <p:nvPr/>
            </p:nvSpPr>
            <p:spPr bwMode="auto">
              <a:xfrm>
                <a:off x="10303147" y="5355843"/>
                <a:ext cx="172711"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33" name="Rectangle 62"/>
              <p:cNvSpPr>
                <a:spLocks noChangeArrowheads="1"/>
              </p:cNvSpPr>
              <p:nvPr/>
            </p:nvSpPr>
            <p:spPr bwMode="auto">
              <a:xfrm>
                <a:off x="10567660" y="5355843"/>
                <a:ext cx="172711"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34" name="Rectangle 63"/>
              <p:cNvSpPr>
                <a:spLocks noChangeArrowheads="1"/>
              </p:cNvSpPr>
              <p:nvPr/>
            </p:nvSpPr>
            <p:spPr bwMode="auto">
              <a:xfrm>
                <a:off x="10832171" y="5355843"/>
                <a:ext cx="169599"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35" name="Rectangle 64"/>
              <p:cNvSpPr>
                <a:spLocks noChangeArrowheads="1"/>
              </p:cNvSpPr>
              <p:nvPr/>
            </p:nvSpPr>
            <p:spPr bwMode="auto">
              <a:xfrm>
                <a:off x="11093571" y="5355843"/>
                <a:ext cx="172711"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36" name="Rectangle 65"/>
              <p:cNvSpPr>
                <a:spLocks noChangeArrowheads="1"/>
              </p:cNvSpPr>
              <p:nvPr/>
            </p:nvSpPr>
            <p:spPr bwMode="auto">
              <a:xfrm>
                <a:off x="10303147" y="5643692"/>
                <a:ext cx="172711" cy="168043"/>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37" name="Rectangle 66"/>
              <p:cNvSpPr>
                <a:spLocks noChangeArrowheads="1"/>
              </p:cNvSpPr>
              <p:nvPr/>
            </p:nvSpPr>
            <p:spPr bwMode="auto">
              <a:xfrm>
                <a:off x="10567660" y="5643692"/>
                <a:ext cx="172711" cy="168043"/>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38" name="Rectangle 67"/>
              <p:cNvSpPr>
                <a:spLocks noChangeArrowheads="1"/>
              </p:cNvSpPr>
              <p:nvPr/>
            </p:nvSpPr>
            <p:spPr bwMode="auto">
              <a:xfrm>
                <a:off x="10832171" y="5643692"/>
                <a:ext cx="169599" cy="168043"/>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39" name="Rectangle 68"/>
              <p:cNvSpPr>
                <a:spLocks noChangeArrowheads="1"/>
              </p:cNvSpPr>
              <p:nvPr/>
            </p:nvSpPr>
            <p:spPr bwMode="auto">
              <a:xfrm>
                <a:off x="11093571" y="5643692"/>
                <a:ext cx="172711" cy="168043"/>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40" name="Rectangle 69"/>
              <p:cNvSpPr>
                <a:spLocks noChangeArrowheads="1"/>
              </p:cNvSpPr>
              <p:nvPr/>
            </p:nvSpPr>
            <p:spPr bwMode="auto">
              <a:xfrm>
                <a:off x="10303147" y="5926877"/>
                <a:ext cx="172711"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41" name="Rectangle 70"/>
              <p:cNvSpPr>
                <a:spLocks noChangeArrowheads="1"/>
              </p:cNvSpPr>
              <p:nvPr/>
            </p:nvSpPr>
            <p:spPr bwMode="auto">
              <a:xfrm>
                <a:off x="10567660" y="5926877"/>
                <a:ext cx="172711"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42" name="Rectangle 71"/>
              <p:cNvSpPr>
                <a:spLocks noChangeArrowheads="1"/>
              </p:cNvSpPr>
              <p:nvPr/>
            </p:nvSpPr>
            <p:spPr bwMode="auto">
              <a:xfrm>
                <a:off x="10832171" y="5926877"/>
                <a:ext cx="169599"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43" name="Rectangle 72"/>
              <p:cNvSpPr>
                <a:spLocks noChangeArrowheads="1"/>
              </p:cNvSpPr>
              <p:nvPr/>
            </p:nvSpPr>
            <p:spPr bwMode="auto">
              <a:xfrm>
                <a:off x="11093571" y="5926877"/>
                <a:ext cx="172711" cy="172710"/>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44" name="Rectangle 73"/>
              <p:cNvSpPr>
                <a:spLocks noChangeArrowheads="1"/>
              </p:cNvSpPr>
              <p:nvPr/>
            </p:nvSpPr>
            <p:spPr bwMode="auto">
              <a:xfrm>
                <a:off x="10303147" y="6213172"/>
                <a:ext cx="172711" cy="174266"/>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45" name="Rectangle 74"/>
              <p:cNvSpPr>
                <a:spLocks noChangeArrowheads="1"/>
              </p:cNvSpPr>
              <p:nvPr/>
            </p:nvSpPr>
            <p:spPr bwMode="auto">
              <a:xfrm>
                <a:off x="10567660" y="6213172"/>
                <a:ext cx="172711" cy="174266"/>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46" name="Rectangle 75"/>
              <p:cNvSpPr>
                <a:spLocks noChangeArrowheads="1"/>
              </p:cNvSpPr>
              <p:nvPr/>
            </p:nvSpPr>
            <p:spPr bwMode="auto">
              <a:xfrm>
                <a:off x="10832171" y="6213172"/>
                <a:ext cx="169599" cy="174266"/>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47" name="Rectangle 76"/>
              <p:cNvSpPr>
                <a:spLocks noChangeArrowheads="1"/>
              </p:cNvSpPr>
              <p:nvPr/>
            </p:nvSpPr>
            <p:spPr bwMode="auto">
              <a:xfrm>
                <a:off x="11093571" y="6213172"/>
                <a:ext cx="172711" cy="174266"/>
              </a:xfrm>
              <a:prstGeom prst="rect">
                <a:avLst/>
              </a:prstGeom>
              <a:solidFill>
                <a:srgbClr val="B9D53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48" name="Rectangle 77"/>
              <p:cNvSpPr>
                <a:spLocks noChangeArrowheads="1"/>
              </p:cNvSpPr>
              <p:nvPr/>
            </p:nvSpPr>
            <p:spPr bwMode="auto">
              <a:xfrm>
                <a:off x="10454075" y="6213172"/>
                <a:ext cx="21783" cy="174266"/>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49" name="Rectangle 78"/>
              <p:cNvSpPr>
                <a:spLocks noChangeArrowheads="1"/>
              </p:cNvSpPr>
              <p:nvPr/>
            </p:nvSpPr>
            <p:spPr bwMode="auto">
              <a:xfrm>
                <a:off x="10718587" y="6213172"/>
                <a:ext cx="21783" cy="174266"/>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50" name="Rectangle 79"/>
              <p:cNvSpPr>
                <a:spLocks noChangeArrowheads="1"/>
              </p:cNvSpPr>
              <p:nvPr/>
            </p:nvSpPr>
            <p:spPr bwMode="auto">
              <a:xfrm>
                <a:off x="10979987" y="6213172"/>
                <a:ext cx="21783" cy="174266"/>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51" name="Rectangle 80"/>
              <p:cNvSpPr>
                <a:spLocks noChangeArrowheads="1"/>
              </p:cNvSpPr>
              <p:nvPr/>
            </p:nvSpPr>
            <p:spPr bwMode="auto">
              <a:xfrm>
                <a:off x="11244499" y="6213172"/>
                <a:ext cx="21783" cy="174266"/>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52" name="Rectangle 81"/>
              <p:cNvSpPr>
                <a:spLocks noChangeArrowheads="1"/>
              </p:cNvSpPr>
              <p:nvPr/>
            </p:nvSpPr>
            <p:spPr bwMode="auto">
              <a:xfrm>
                <a:off x="10454075" y="5926877"/>
                <a:ext cx="21783" cy="172710"/>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53" name="Rectangle 82"/>
              <p:cNvSpPr>
                <a:spLocks noChangeArrowheads="1"/>
              </p:cNvSpPr>
              <p:nvPr/>
            </p:nvSpPr>
            <p:spPr bwMode="auto">
              <a:xfrm>
                <a:off x="10718587" y="5926877"/>
                <a:ext cx="21783" cy="172710"/>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54" name="Rectangle 83"/>
              <p:cNvSpPr>
                <a:spLocks noChangeArrowheads="1"/>
              </p:cNvSpPr>
              <p:nvPr/>
            </p:nvSpPr>
            <p:spPr bwMode="auto">
              <a:xfrm>
                <a:off x="10979987" y="5926877"/>
                <a:ext cx="21783" cy="172710"/>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55" name="Rectangle 84"/>
              <p:cNvSpPr>
                <a:spLocks noChangeArrowheads="1"/>
              </p:cNvSpPr>
              <p:nvPr/>
            </p:nvSpPr>
            <p:spPr bwMode="auto">
              <a:xfrm>
                <a:off x="11244499" y="5926877"/>
                <a:ext cx="21783" cy="172710"/>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56" name="Rectangle 85"/>
              <p:cNvSpPr>
                <a:spLocks noChangeArrowheads="1"/>
              </p:cNvSpPr>
              <p:nvPr/>
            </p:nvSpPr>
            <p:spPr bwMode="auto">
              <a:xfrm>
                <a:off x="10454075" y="5643692"/>
                <a:ext cx="21783" cy="168043"/>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57" name="Rectangle 86"/>
              <p:cNvSpPr>
                <a:spLocks noChangeArrowheads="1"/>
              </p:cNvSpPr>
              <p:nvPr/>
            </p:nvSpPr>
            <p:spPr bwMode="auto">
              <a:xfrm>
                <a:off x="10718587" y="5643692"/>
                <a:ext cx="21783" cy="168043"/>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58" name="Rectangle 87"/>
              <p:cNvSpPr>
                <a:spLocks noChangeArrowheads="1"/>
              </p:cNvSpPr>
              <p:nvPr/>
            </p:nvSpPr>
            <p:spPr bwMode="auto">
              <a:xfrm>
                <a:off x="10979987" y="5643692"/>
                <a:ext cx="21783" cy="168043"/>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59" name="Rectangle 88"/>
              <p:cNvSpPr>
                <a:spLocks noChangeArrowheads="1"/>
              </p:cNvSpPr>
              <p:nvPr/>
            </p:nvSpPr>
            <p:spPr bwMode="auto">
              <a:xfrm>
                <a:off x="11244499" y="5643692"/>
                <a:ext cx="21783" cy="168043"/>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60" name="Rectangle 89"/>
              <p:cNvSpPr>
                <a:spLocks noChangeArrowheads="1"/>
              </p:cNvSpPr>
              <p:nvPr/>
            </p:nvSpPr>
            <p:spPr bwMode="auto">
              <a:xfrm>
                <a:off x="10454075" y="5355843"/>
                <a:ext cx="21783" cy="172710"/>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61" name="Rectangle 90"/>
              <p:cNvSpPr>
                <a:spLocks noChangeArrowheads="1"/>
              </p:cNvSpPr>
              <p:nvPr/>
            </p:nvSpPr>
            <p:spPr bwMode="auto">
              <a:xfrm>
                <a:off x="10718587" y="5355843"/>
                <a:ext cx="21783" cy="172710"/>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62" name="Rectangle 91"/>
              <p:cNvSpPr>
                <a:spLocks noChangeArrowheads="1"/>
              </p:cNvSpPr>
              <p:nvPr/>
            </p:nvSpPr>
            <p:spPr bwMode="auto">
              <a:xfrm>
                <a:off x="10979987" y="5355843"/>
                <a:ext cx="21783" cy="172710"/>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63" name="Rectangle 92"/>
              <p:cNvSpPr>
                <a:spLocks noChangeArrowheads="1"/>
              </p:cNvSpPr>
              <p:nvPr/>
            </p:nvSpPr>
            <p:spPr bwMode="auto">
              <a:xfrm>
                <a:off x="11244499" y="5355843"/>
                <a:ext cx="21783" cy="172710"/>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64" name="Rectangle 93"/>
              <p:cNvSpPr>
                <a:spLocks noChangeArrowheads="1"/>
              </p:cNvSpPr>
              <p:nvPr/>
            </p:nvSpPr>
            <p:spPr bwMode="auto">
              <a:xfrm>
                <a:off x="10454075" y="5069547"/>
                <a:ext cx="21783" cy="172710"/>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65" name="Rectangle 94"/>
              <p:cNvSpPr>
                <a:spLocks noChangeArrowheads="1"/>
              </p:cNvSpPr>
              <p:nvPr/>
            </p:nvSpPr>
            <p:spPr bwMode="auto">
              <a:xfrm>
                <a:off x="10718587" y="5069547"/>
                <a:ext cx="21783" cy="172710"/>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66" name="Rectangle 95"/>
              <p:cNvSpPr>
                <a:spLocks noChangeArrowheads="1"/>
              </p:cNvSpPr>
              <p:nvPr/>
            </p:nvSpPr>
            <p:spPr bwMode="auto">
              <a:xfrm>
                <a:off x="10979987" y="5069547"/>
                <a:ext cx="21783" cy="172710"/>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67" name="Rectangle 96"/>
              <p:cNvSpPr>
                <a:spLocks noChangeArrowheads="1"/>
              </p:cNvSpPr>
              <p:nvPr/>
            </p:nvSpPr>
            <p:spPr bwMode="auto">
              <a:xfrm>
                <a:off x="11244499" y="5069547"/>
                <a:ext cx="21783" cy="172710"/>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68" name="Rectangle 97"/>
              <p:cNvSpPr>
                <a:spLocks noChangeArrowheads="1"/>
              </p:cNvSpPr>
              <p:nvPr/>
            </p:nvSpPr>
            <p:spPr bwMode="auto">
              <a:xfrm>
                <a:off x="10454075" y="4784806"/>
                <a:ext cx="21783" cy="169598"/>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69" name="Rectangle 98"/>
              <p:cNvSpPr>
                <a:spLocks noChangeArrowheads="1"/>
              </p:cNvSpPr>
              <p:nvPr/>
            </p:nvSpPr>
            <p:spPr bwMode="auto">
              <a:xfrm>
                <a:off x="10718587" y="4784806"/>
                <a:ext cx="21783" cy="169598"/>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70" name="Rectangle 99"/>
              <p:cNvSpPr>
                <a:spLocks noChangeArrowheads="1"/>
              </p:cNvSpPr>
              <p:nvPr/>
            </p:nvSpPr>
            <p:spPr bwMode="auto">
              <a:xfrm>
                <a:off x="10979987" y="4784806"/>
                <a:ext cx="21783" cy="169598"/>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71" name="Rectangle 100"/>
              <p:cNvSpPr>
                <a:spLocks noChangeArrowheads="1"/>
              </p:cNvSpPr>
              <p:nvPr/>
            </p:nvSpPr>
            <p:spPr bwMode="auto">
              <a:xfrm>
                <a:off x="11244499" y="4784806"/>
                <a:ext cx="21783" cy="169598"/>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72" name="Rectangle 101"/>
              <p:cNvSpPr>
                <a:spLocks noChangeArrowheads="1"/>
              </p:cNvSpPr>
              <p:nvPr/>
            </p:nvSpPr>
            <p:spPr bwMode="auto">
              <a:xfrm>
                <a:off x="10454075" y="4498512"/>
                <a:ext cx="21783" cy="172710"/>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73" name="Rectangle 102"/>
              <p:cNvSpPr>
                <a:spLocks noChangeArrowheads="1"/>
              </p:cNvSpPr>
              <p:nvPr/>
            </p:nvSpPr>
            <p:spPr bwMode="auto">
              <a:xfrm>
                <a:off x="10718587" y="4498512"/>
                <a:ext cx="21783" cy="172710"/>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74" name="Rectangle 103"/>
              <p:cNvSpPr>
                <a:spLocks noChangeArrowheads="1"/>
              </p:cNvSpPr>
              <p:nvPr/>
            </p:nvSpPr>
            <p:spPr bwMode="auto">
              <a:xfrm>
                <a:off x="10979987" y="4498512"/>
                <a:ext cx="21783" cy="172710"/>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75" name="Rectangle 104"/>
              <p:cNvSpPr>
                <a:spLocks noChangeArrowheads="1"/>
              </p:cNvSpPr>
              <p:nvPr/>
            </p:nvSpPr>
            <p:spPr bwMode="auto">
              <a:xfrm>
                <a:off x="11244499" y="4498512"/>
                <a:ext cx="21783" cy="172710"/>
              </a:xfrm>
              <a:prstGeom prst="rect">
                <a:avLst/>
              </a:prstGeom>
              <a:solidFill>
                <a:srgbClr val="A8AA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grpSp>
            <p:nvGrpSpPr>
              <p:cNvPr id="4" name="Group 3"/>
              <p:cNvGrpSpPr/>
              <p:nvPr/>
            </p:nvGrpSpPr>
            <p:grpSpPr>
              <a:xfrm>
                <a:off x="9229893" y="5788150"/>
                <a:ext cx="686547" cy="886218"/>
                <a:chOff x="8297269" y="3563393"/>
                <a:chExt cx="390600" cy="504200"/>
              </a:xfrm>
            </p:grpSpPr>
            <p:sp>
              <p:nvSpPr>
                <p:cNvPr id="376" name="Freeform 105"/>
                <p:cNvSpPr>
                  <a:spLocks/>
                </p:cNvSpPr>
                <p:nvPr/>
              </p:nvSpPr>
              <p:spPr bwMode="auto">
                <a:xfrm>
                  <a:off x="8297269" y="3563393"/>
                  <a:ext cx="390600" cy="504200"/>
                </a:xfrm>
                <a:custGeom>
                  <a:avLst/>
                  <a:gdLst>
                    <a:gd name="T0" fmla="*/ 53 w 106"/>
                    <a:gd name="T1" fmla="*/ 0 h 137"/>
                    <a:gd name="T2" fmla="*/ 0 w 106"/>
                    <a:gd name="T3" fmla="*/ 15 h 137"/>
                    <a:gd name="T4" fmla="*/ 0 w 106"/>
                    <a:gd name="T5" fmla="*/ 123 h 137"/>
                    <a:gd name="T6" fmla="*/ 53 w 106"/>
                    <a:gd name="T7" fmla="*/ 137 h 137"/>
                    <a:gd name="T8" fmla="*/ 106 w 106"/>
                    <a:gd name="T9" fmla="*/ 123 h 137"/>
                    <a:gd name="T10" fmla="*/ 106 w 106"/>
                    <a:gd name="T11" fmla="*/ 15 h 137"/>
                    <a:gd name="T12" fmla="*/ 53 w 106"/>
                    <a:gd name="T13" fmla="*/ 0 h 137"/>
                  </a:gdLst>
                  <a:ahLst/>
                  <a:cxnLst>
                    <a:cxn ang="0">
                      <a:pos x="T0" y="T1"/>
                    </a:cxn>
                    <a:cxn ang="0">
                      <a:pos x="T2" y="T3"/>
                    </a:cxn>
                    <a:cxn ang="0">
                      <a:pos x="T4" y="T5"/>
                    </a:cxn>
                    <a:cxn ang="0">
                      <a:pos x="T6" y="T7"/>
                    </a:cxn>
                    <a:cxn ang="0">
                      <a:pos x="T8" y="T9"/>
                    </a:cxn>
                    <a:cxn ang="0">
                      <a:pos x="T10" y="T11"/>
                    </a:cxn>
                    <a:cxn ang="0">
                      <a:pos x="T12" y="T13"/>
                    </a:cxn>
                  </a:cxnLst>
                  <a:rect l="0" t="0" r="r" b="b"/>
                  <a:pathLst>
                    <a:path w="106" h="137">
                      <a:moveTo>
                        <a:pt x="53" y="0"/>
                      </a:moveTo>
                      <a:cubicBezTo>
                        <a:pt x="24" y="0"/>
                        <a:pt x="0" y="7"/>
                        <a:pt x="0" y="15"/>
                      </a:cubicBezTo>
                      <a:cubicBezTo>
                        <a:pt x="0" y="123"/>
                        <a:pt x="0" y="123"/>
                        <a:pt x="0" y="123"/>
                      </a:cubicBezTo>
                      <a:cubicBezTo>
                        <a:pt x="0" y="131"/>
                        <a:pt x="24" y="137"/>
                        <a:pt x="53" y="137"/>
                      </a:cubicBezTo>
                      <a:cubicBezTo>
                        <a:pt x="83" y="137"/>
                        <a:pt x="106" y="131"/>
                        <a:pt x="106" y="123"/>
                      </a:cubicBezTo>
                      <a:cubicBezTo>
                        <a:pt x="106" y="15"/>
                        <a:pt x="106" y="15"/>
                        <a:pt x="106" y="15"/>
                      </a:cubicBezTo>
                      <a:cubicBezTo>
                        <a:pt x="106" y="7"/>
                        <a:pt x="83" y="0"/>
                        <a:pt x="53" y="0"/>
                      </a:cubicBezTo>
                      <a:close/>
                    </a:path>
                  </a:pathLst>
                </a:custGeom>
                <a:solidFill>
                  <a:srgbClr val="2775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77" name="Freeform 106"/>
                <p:cNvSpPr>
                  <a:spLocks/>
                </p:cNvSpPr>
                <p:nvPr/>
              </p:nvSpPr>
              <p:spPr bwMode="auto">
                <a:xfrm>
                  <a:off x="8561818" y="3666100"/>
                  <a:ext cx="59135" cy="398380"/>
                </a:xfrm>
                <a:custGeom>
                  <a:avLst/>
                  <a:gdLst>
                    <a:gd name="T0" fmla="*/ 0 w 16"/>
                    <a:gd name="T1" fmla="*/ 108 h 108"/>
                    <a:gd name="T2" fmla="*/ 16 w 16"/>
                    <a:gd name="T3" fmla="*/ 106 h 108"/>
                    <a:gd name="T4" fmla="*/ 16 w 16"/>
                    <a:gd name="T5" fmla="*/ 0 h 108"/>
                    <a:gd name="T6" fmla="*/ 0 w 16"/>
                    <a:gd name="T7" fmla="*/ 3 h 108"/>
                    <a:gd name="T8" fmla="*/ 0 w 16"/>
                    <a:gd name="T9" fmla="*/ 108 h 108"/>
                  </a:gdLst>
                  <a:ahLst/>
                  <a:cxnLst>
                    <a:cxn ang="0">
                      <a:pos x="T0" y="T1"/>
                    </a:cxn>
                    <a:cxn ang="0">
                      <a:pos x="T2" y="T3"/>
                    </a:cxn>
                    <a:cxn ang="0">
                      <a:pos x="T4" y="T5"/>
                    </a:cxn>
                    <a:cxn ang="0">
                      <a:pos x="T6" y="T7"/>
                    </a:cxn>
                    <a:cxn ang="0">
                      <a:pos x="T8" y="T9"/>
                    </a:cxn>
                  </a:cxnLst>
                  <a:rect l="0" t="0" r="r" b="b"/>
                  <a:pathLst>
                    <a:path w="16" h="108">
                      <a:moveTo>
                        <a:pt x="0" y="108"/>
                      </a:moveTo>
                      <a:cubicBezTo>
                        <a:pt x="6" y="108"/>
                        <a:pt x="11" y="107"/>
                        <a:pt x="16" y="106"/>
                      </a:cubicBezTo>
                      <a:cubicBezTo>
                        <a:pt x="16" y="0"/>
                        <a:pt x="16" y="0"/>
                        <a:pt x="16" y="0"/>
                      </a:cubicBezTo>
                      <a:cubicBezTo>
                        <a:pt x="0" y="3"/>
                        <a:pt x="0" y="3"/>
                        <a:pt x="0" y="3"/>
                      </a:cubicBezTo>
                      <a:lnTo>
                        <a:pt x="0" y="108"/>
                      </a:lnTo>
                      <a:close/>
                    </a:path>
                  </a:pathLst>
                </a:custGeom>
                <a:solidFill>
                  <a:srgbClr val="2F99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78" name="Freeform 107"/>
                <p:cNvSpPr>
                  <a:spLocks/>
                </p:cNvSpPr>
                <p:nvPr/>
              </p:nvSpPr>
              <p:spPr bwMode="auto">
                <a:xfrm>
                  <a:off x="8297269" y="3617858"/>
                  <a:ext cx="390600" cy="70027"/>
                </a:xfrm>
                <a:custGeom>
                  <a:avLst/>
                  <a:gdLst>
                    <a:gd name="T0" fmla="*/ 0 w 106"/>
                    <a:gd name="T1" fmla="*/ 5 h 19"/>
                    <a:gd name="T2" fmla="*/ 53 w 106"/>
                    <a:gd name="T3" fmla="*/ 19 h 19"/>
                    <a:gd name="T4" fmla="*/ 106 w 106"/>
                    <a:gd name="T5" fmla="*/ 5 h 19"/>
                    <a:gd name="T6" fmla="*/ 106 w 106"/>
                    <a:gd name="T7" fmla="*/ 0 h 19"/>
                    <a:gd name="T8" fmla="*/ 53 w 106"/>
                    <a:gd name="T9" fmla="*/ 14 h 19"/>
                    <a:gd name="T10" fmla="*/ 0 w 106"/>
                    <a:gd name="T11" fmla="*/ 0 h 19"/>
                    <a:gd name="T12" fmla="*/ 0 w 106"/>
                    <a:gd name="T13" fmla="*/ 5 h 19"/>
                  </a:gdLst>
                  <a:ahLst/>
                  <a:cxnLst>
                    <a:cxn ang="0">
                      <a:pos x="T0" y="T1"/>
                    </a:cxn>
                    <a:cxn ang="0">
                      <a:pos x="T2" y="T3"/>
                    </a:cxn>
                    <a:cxn ang="0">
                      <a:pos x="T4" y="T5"/>
                    </a:cxn>
                    <a:cxn ang="0">
                      <a:pos x="T6" y="T7"/>
                    </a:cxn>
                    <a:cxn ang="0">
                      <a:pos x="T8" y="T9"/>
                    </a:cxn>
                    <a:cxn ang="0">
                      <a:pos x="T10" y="T11"/>
                    </a:cxn>
                    <a:cxn ang="0">
                      <a:pos x="T12" y="T13"/>
                    </a:cxn>
                  </a:cxnLst>
                  <a:rect l="0" t="0" r="r" b="b"/>
                  <a:pathLst>
                    <a:path w="106" h="19">
                      <a:moveTo>
                        <a:pt x="0" y="5"/>
                      </a:moveTo>
                      <a:cubicBezTo>
                        <a:pt x="0" y="13"/>
                        <a:pt x="24" y="19"/>
                        <a:pt x="53" y="19"/>
                      </a:cubicBezTo>
                      <a:cubicBezTo>
                        <a:pt x="83" y="19"/>
                        <a:pt x="106" y="13"/>
                        <a:pt x="106" y="5"/>
                      </a:cubicBezTo>
                      <a:cubicBezTo>
                        <a:pt x="106" y="0"/>
                        <a:pt x="106" y="0"/>
                        <a:pt x="106" y="0"/>
                      </a:cubicBezTo>
                      <a:cubicBezTo>
                        <a:pt x="106" y="8"/>
                        <a:pt x="83" y="14"/>
                        <a:pt x="53" y="14"/>
                      </a:cubicBezTo>
                      <a:cubicBezTo>
                        <a:pt x="24" y="14"/>
                        <a:pt x="0" y="8"/>
                        <a:pt x="0" y="0"/>
                      </a:cubicBezTo>
                      <a:lnTo>
                        <a:pt x="0" y="5"/>
                      </a:lnTo>
                      <a:close/>
                    </a:path>
                  </a:pathLst>
                </a:custGeom>
                <a:solidFill>
                  <a:srgbClr val="194D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79" name="Freeform 108"/>
                <p:cNvSpPr>
                  <a:spLocks/>
                </p:cNvSpPr>
                <p:nvPr/>
              </p:nvSpPr>
              <p:spPr bwMode="auto">
                <a:xfrm>
                  <a:off x="8297269" y="3879295"/>
                  <a:ext cx="390600" cy="74696"/>
                </a:xfrm>
                <a:custGeom>
                  <a:avLst/>
                  <a:gdLst>
                    <a:gd name="T0" fmla="*/ 0 w 106"/>
                    <a:gd name="T1" fmla="*/ 6 h 20"/>
                    <a:gd name="T2" fmla="*/ 53 w 106"/>
                    <a:gd name="T3" fmla="*/ 20 h 20"/>
                    <a:gd name="T4" fmla="*/ 106 w 106"/>
                    <a:gd name="T5" fmla="*/ 6 h 20"/>
                    <a:gd name="T6" fmla="*/ 106 w 106"/>
                    <a:gd name="T7" fmla="*/ 0 h 20"/>
                    <a:gd name="T8" fmla="*/ 53 w 106"/>
                    <a:gd name="T9" fmla="*/ 15 h 20"/>
                    <a:gd name="T10" fmla="*/ 0 w 106"/>
                    <a:gd name="T11" fmla="*/ 0 h 20"/>
                    <a:gd name="T12" fmla="*/ 0 w 106"/>
                    <a:gd name="T13" fmla="*/ 6 h 20"/>
                  </a:gdLst>
                  <a:ahLst/>
                  <a:cxnLst>
                    <a:cxn ang="0">
                      <a:pos x="T0" y="T1"/>
                    </a:cxn>
                    <a:cxn ang="0">
                      <a:pos x="T2" y="T3"/>
                    </a:cxn>
                    <a:cxn ang="0">
                      <a:pos x="T4" y="T5"/>
                    </a:cxn>
                    <a:cxn ang="0">
                      <a:pos x="T6" y="T7"/>
                    </a:cxn>
                    <a:cxn ang="0">
                      <a:pos x="T8" y="T9"/>
                    </a:cxn>
                    <a:cxn ang="0">
                      <a:pos x="T10" y="T11"/>
                    </a:cxn>
                    <a:cxn ang="0">
                      <a:pos x="T12" y="T13"/>
                    </a:cxn>
                  </a:cxnLst>
                  <a:rect l="0" t="0" r="r" b="b"/>
                  <a:pathLst>
                    <a:path w="106" h="20">
                      <a:moveTo>
                        <a:pt x="0" y="6"/>
                      </a:moveTo>
                      <a:cubicBezTo>
                        <a:pt x="0" y="14"/>
                        <a:pt x="24" y="20"/>
                        <a:pt x="53" y="20"/>
                      </a:cubicBezTo>
                      <a:cubicBezTo>
                        <a:pt x="83" y="20"/>
                        <a:pt x="106" y="14"/>
                        <a:pt x="106" y="6"/>
                      </a:cubicBezTo>
                      <a:cubicBezTo>
                        <a:pt x="106" y="0"/>
                        <a:pt x="106" y="0"/>
                        <a:pt x="106" y="0"/>
                      </a:cubicBezTo>
                      <a:cubicBezTo>
                        <a:pt x="106" y="8"/>
                        <a:pt x="83" y="15"/>
                        <a:pt x="53" y="15"/>
                      </a:cubicBezTo>
                      <a:cubicBezTo>
                        <a:pt x="24" y="15"/>
                        <a:pt x="0" y="8"/>
                        <a:pt x="0" y="0"/>
                      </a:cubicBezTo>
                      <a:lnTo>
                        <a:pt x="0" y="6"/>
                      </a:lnTo>
                      <a:close/>
                    </a:path>
                  </a:pathLst>
                </a:custGeom>
                <a:solidFill>
                  <a:srgbClr val="194D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380" name="Freeform 109"/>
                <p:cNvSpPr>
                  <a:spLocks/>
                </p:cNvSpPr>
                <p:nvPr/>
              </p:nvSpPr>
              <p:spPr bwMode="auto">
                <a:xfrm>
                  <a:off x="8297269" y="3747021"/>
                  <a:ext cx="390600" cy="73140"/>
                </a:xfrm>
                <a:custGeom>
                  <a:avLst/>
                  <a:gdLst>
                    <a:gd name="T0" fmla="*/ 0 w 106"/>
                    <a:gd name="T1" fmla="*/ 6 h 20"/>
                    <a:gd name="T2" fmla="*/ 53 w 106"/>
                    <a:gd name="T3" fmla="*/ 20 h 20"/>
                    <a:gd name="T4" fmla="*/ 106 w 106"/>
                    <a:gd name="T5" fmla="*/ 6 h 20"/>
                    <a:gd name="T6" fmla="*/ 106 w 106"/>
                    <a:gd name="T7" fmla="*/ 0 h 20"/>
                    <a:gd name="T8" fmla="*/ 53 w 106"/>
                    <a:gd name="T9" fmla="*/ 15 h 20"/>
                    <a:gd name="T10" fmla="*/ 0 w 106"/>
                    <a:gd name="T11" fmla="*/ 0 h 20"/>
                    <a:gd name="T12" fmla="*/ 0 w 106"/>
                    <a:gd name="T13" fmla="*/ 6 h 20"/>
                  </a:gdLst>
                  <a:ahLst/>
                  <a:cxnLst>
                    <a:cxn ang="0">
                      <a:pos x="T0" y="T1"/>
                    </a:cxn>
                    <a:cxn ang="0">
                      <a:pos x="T2" y="T3"/>
                    </a:cxn>
                    <a:cxn ang="0">
                      <a:pos x="T4" y="T5"/>
                    </a:cxn>
                    <a:cxn ang="0">
                      <a:pos x="T6" y="T7"/>
                    </a:cxn>
                    <a:cxn ang="0">
                      <a:pos x="T8" y="T9"/>
                    </a:cxn>
                    <a:cxn ang="0">
                      <a:pos x="T10" y="T11"/>
                    </a:cxn>
                    <a:cxn ang="0">
                      <a:pos x="T12" y="T13"/>
                    </a:cxn>
                  </a:cxnLst>
                  <a:rect l="0" t="0" r="r" b="b"/>
                  <a:pathLst>
                    <a:path w="106" h="20">
                      <a:moveTo>
                        <a:pt x="0" y="6"/>
                      </a:moveTo>
                      <a:cubicBezTo>
                        <a:pt x="0" y="14"/>
                        <a:pt x="24" y="20"/>
                        <a:pt x="53" y="20"/>
                      </a:cubicBezTo>
                      <a:cubicBezTo>
                        <a:pt x="83" y="20"/>
                        <a:pt x="106" y="14"/>
                        <a:pt x="106" y="6"/>
                      </a:cubicBezTo>
                      <a:cubicBezTo>
                        <a:pt x="106" y="0"/>
                        <a:pt x="106" y="0"/>
                        <a:pt x="106" y="0"/>
                      </a:cubicBezTo>
                      <a:cubicBezTo>
                        <a:pt x="106" y="9"/>
                        <a:pt x="83" y="15"/>
                        <a:pt x="53" y="15"/>
                      </a:cubicBezTo>
                      <a:cubicBezTo>
                        <a:pt x="24" y="15"/>
                        <a:pt x="0" y="9"/>
                        <a:pt x="0" y="0"/>
                      </a:cubicBezTo>
                      <a:lnTo>
                        <a:pt x="0" y="6"/>
                      </a:lnTo>
                      <a:close/>
                    </a:path>
                  </a:pathLst>
                </a:custGeom>
                <a:solidFill>
                  <a:srgbClr val="194D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grpSp>
          <p:sp>
            <p:nvSpPr>
              <p:cNvPr id="408" name="Freeform 137"/>
              <p:cNvSpPr>
                <a:spLocks noEditPoints="1"/>
              </p:cNvSpPr>
              <p:nvPr/>
            </p:nvSpPr>
            <p:spPr bwMode="auto">
              <a:xfrm>
                <a:off x="9876447" y="1688144"/>
                <a:ext cx="264513" cy="88688"/>
              </a:xfrm>
              <a:custGeom>
                <a:avLst/>
                <a:gdLst>
                  <a:gd name="T0" fmla="*/ 61 w 72"/>
                  <a:gd name="T1" fmla="*/ 21 h 24"/>
                  <a:gd name="T2" fmla="*/ 68 w 72"/>
                  <a:gd name="T3" fmla="*/ 20 h 24"/>
                  <a:gd name="T4" fmla="*/ 64 w 72"/>
                  <a:gd name="T5" fmla="*/ 13 h 24"/>
                  <a:gd name="T6" fmla="*/ 2 w 72"/>
                  <a:gd name="T7" fmla="*/ 13 h 24"/>
                  <a:gd name="T8" fmla="*/ 6 w 72"/>
                  <a:gd name="T9" fmla="*/ 21 h 24"/>
                  <a:gd name="T10" fmla="*/ 11 w 72"/>
                  <a:gd name="T11" fmla="*/ 17 h 24"/>
                  <a:gd name="T12" fmla="*/ 2 w 72"/>
                  <a:gd name="T13" fmla="*/ 13 h 24"/>
                  <a:gd name="T14" fmla="*/ 61 w 72"/>
                  <a:gd name="T15" fmla="*/ 10 h 24"/>
                  <a:gd name="T16" fmla="*/ 67 w 72"/>
                  <a:gd name="T17" fmla="*/ 9 h 24"/>
                  <a:gd name="T18" fmla="*/ 64 w 72"/>
                  <a:gd name="T19" fmla="*/ 3 h 24"/>
                  <a:gd name="T20" fmla="*/ 2 w 72"/>
                  <a:gd name="T21" fmla="*/ 3 h 24"/>
                  <a:gd name="T22" fmla="*/ 5 w 72"/>
                  <a:gd name="T23" fmla="*/ 10 h 24"/>
                  <a:gd name="T24" fmla="*/ 10 w 72"/>
                  <a:gd name="T25" fmla="*/ 6 h 24"/>
                  <a:gd name="T26" fmla="*/ 2 w 72"/>
                  <a:gd name="T27" fmla="*/ 3 h 24"/>
                  <a:gd name="T28" fmla="*/ 37 w 72"/>
                  <a:gd name="T29" fmla="*/ 5 h 24"/>
                  <a:gd name="T30" fmla="*/ 37 w 72"/>
                  <a:gd name="T31" fmla="*/ 19 h 24"/>
                  <a:gd name="T32" fmla="*/ 49 w 72"/>
                  <a:gd name="T33" fmla="*/ 19 h 24"/>
                  <a:gd name="T34" fmla="*/ 49 w 72"/>
                  <a:gd name="T35" fmla="*/ 5 h 24"/>
                  <a:gd name="T36" fmla="*/ 58 w 72"/>
                  <a:gd name="T37" fmla="*/ 0 h 24"/>
                  <a:gd name="T38" fmla="*/ 69 w 72"/>
                  <a:gd name="T39" fmla="*/ 2 h 24"/>
                  <a:gd name="T40" fmla="*/ 70 w 72"/>
                  <a:gd name="T41" fmla="*/ 9 h 24"/>
                  <a:gd name="T42" fmla="*/ 67 w 72"/>
                  <a:gd name="T43" fmla="*/ 11 h 24"/>
                  <a:gd name="T44" fmla="*/ 72 w 72"/>
                  <a:gd name="T45" fmla="*/ 17 h 24"/>
                  <a:gd name="T46" fmla="*/ 65 w 72"/>
                  <a:gd name="T47" fmla="*/ 23 h 24"/>
                  <a:gd name="T48" fmla="*/ 58 w 72"/>
                  <a:gd name="T49" fmla="*/ 0 h 24"/>
                  <a:gd name="T50" fmla="*/ 21 w 72"/>
                  <a:gd name="T51" fmla="*/ 0 h 24"/>
                  <a:gd name="T52" fmla="*/ 30 w 72"/>
                  <a:gd name="T53" fmla="*/ 21 h 24"/>
                  <a:gd name="T54" fmla="*/ 18 w 72"/>
                  <a:gd name="T55" fmla="*/ 23 h 24"/>
                  <a:gd name="T56" fmla="*/ 0 w 72"/>
                  <a:gd name="T57" fmla="*/ 0 h 24"/>
                  <a:gd name="T58" fmla="*/ 11 w 72"/>
                  <a:gd name="T59" fmla="*/ 2 h 24"/>
                  <a:gd name="T60" fmla="*/ 11 w 72"/>
                  <a:gd name="T61" fmla="*/ 9 h 24"/>
                  <a:gd name="T62" fmla="*/ 9 w 72"/>
                  <a:gd name="T63" fmla="*/ 11 h 24"/>
                  <a:gd name="T64" fmla="*/ 14 w 72"/>
                  <a:gd name="T65" fmla="*/ 17 h 24"/>
                  <a:gd name="T66" fmla="*/ 6 w 72"/>
                  <a:gd name="T67" fmla="*/ 23 h 24"/>
                  <a:gd name="T68" fmla="*/ 0 w 72"/>
                  <a:gd name="T69" fmla="*/ 0 h 24"/>
                  <a:gd name="T70" fmla="*/ 51 w 72"/>
                  <a:gd name="T71" fmla="*/ 3 h 24"/>
                  <a:gd name="T72" fmla="*/ 51 w 72"/>
                  <a:gd name="T73" fmla="*/ 20 h 24"/>
                  <a:gd name="T74" fmla="*/ 35 w 72"/>
                  <a:gd name="T75" fmla="*/ 20 h 24"/>
                  <a:gd name="T76" fmla="*/ 35 w 72"/>
                  <a:gd name="T7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 h="24">
                    <a:moveTo>
                      <a:pt x="61" y="13"/>
                    </a:moveTo>
                    <a:cubicBezTo>
                      <a:pt x="61" y="21"/>
                      <a:pt x="61" y="21"/>
                      <a:pt x="61" y="21"/>
                    </a:cubicBezTo>
                    <a:cubicBezTo>
                      <a:pt x="64" y="21"/>
                      <a:pt x="64" y="21"/>
                      <a:pt x="64" y="21"/>
                    </a:cubicBezTo>
                    <a:cubicBezTo>
                      <a:pt x="66" y="21"/>
                      <a:pt x="67" y="20"/>
                      <a:pt x="68" y="20"/>
                    </a:cubicBezTo>
                    <a:cubicBezTo>
                      <a:pt x="69" y="19"/>
                      <a:pt x="69" y="18"/>
                      <a:pt x="69" y="17"/>
                    </a:cubicBezTo>
                    <a:cubicBezTo>
                      <a:pt x="69" y="14"/>
                      <a:pt x="67" y="13"/>
                      <a:pt x="64" y="13"/>
                    </a:cubicBezTo>
                    <a:lnTo>
                      <a:pt x="61" y="13"/>
                    </a:lnTo>
                    <a:close/>
                    <a:moveTo>
                      <a:pt x="2" y="13"/>
                    </a:moveTo>
                    <a:cubicBezTo>
                      <a:pt x="2" y="21"/>
                      <a:pt x="2" y="21"/>
                      <a:pt x="2" y="21"/>
                    </a:cubicBezTo>
                    <a:cubicBezTo>
                      <a:pt x="6" y="21"/>
                      <a:pt x="6" y="21"/>
                      <a:pt x="6" y="21"/>
                    </a:cubicBezTo>
                    <a:cubicBezTo>
                      <a:pt x="7" y="21"/>
                      <a:pt x="9" y="20"/>
                      <a:pt x="9" y="20"/>
                    </a:cubicBezTo>
                    <a:cubicBezTo>
                      <a:pt x="10" y="19"/>
                      <a:pt x="11" y="18"/>
                      <a:pt x="11" y="17"/>
                    </a:cubicBezTo>
                    <a:cubicBezTo>
                      <a:pt x="11" y="14"/>
                      <a:pt x="9" y="13"/>
                      <a:pt x="5" y="13"/>
                    </a:cubicBezTo>
                    <a:lnTo>
                      <a:pt x="2" y="13"/>
                    </a:lnTo>
                    <a:close/>
                    <a:moveTo>
                      <a:pt x="61" y="3"/>
                    </a:moveTo>
                    <a:cubicBezTo>
                      <a:pt x="61" y="10"/>
                      <a:pt x="61" y="10"/>
                      <a:pt x="61" y="10"/>
                    </a:cubicBezTo>
                    <a:cubicBezTo>
                      <a:pt x="63" y="10"/>
                      <a:pt x="63" y="10"/>
                      <a:pt x="63" y="10"/>
                    </a:cubicBezTo>
                    <a:cubicBezTo>
                      <a:pt x="65" y="10"/>
                      <a:pt x="66" y="10"/>
                      <a:pt x="67" y="9"/>
                    </a:cubicBezTo>
                    <a:cubicBezTo>
                      <a:pt x="68" y="8"/>
                      <a:pt x="68" y="7"/>
                      <a:pt x="68" y="6"/>
                    </a:cubicBezTo>
                    <a:cubicBezTo>
                      <a:pt x="68" y="4"/>
                      <a:pt x="67" y="3"/>
                      <a:pt x="64" y="3"/>
                    </a:cubicBezTo>
                    <a:lnTo>
                      <a:pt x="61" y="3"/>
                    </a:lnTo>
                    <a:close/>
                    <a:moveTo>
                      <a:pt x="2" y="3"/>
                    </a:moveTo>
                    <a:cubicBezTo>
                      <a:pt x="2" y="10"/>
                      <a:pt x="2" y="10"/>
                      <a:pt x="2" y="10"/>
                    </a:cubicBezTo>
                    <a:cubicBezTo>
                      <a:pt x="5" y="10"/>
                      <a:pt x="5" y="10"/>
                      <a:pt x="5" y="10"/>
                    </a:cubicBezTo>
                    <a:cubicBezTo>
                      <a:pt x="6" y="10"/>
                      <a:pt x="8" y="10"/>
                      <a:pt x="8" y="9"/>
                    </a:cubicBezTo>
                    <a:cubicBezTo>
                      <a:pt x="9" y="8"/>
                      <a:pt x="10" y="7"/>
                      <a:pt x="10" y="6"/>
                    </a:cubicBezTo>
                    <a:cubicBezTo>
                      <a:pt x="10" y="4"/>
                      <a:pt x="8" y="3"/>
                      <a:pt x="5" y="3"/>
                    </a:cubicBezTo>
                    <a:lnTo>
                      <a:pt x="2" y="3"/>
                    </a:lnTo>
                    <a:close/>
                    <a:moveTo>
                      <a:pt x="43" y="2"/>
                    </a:moveTo>
                    <a:cubicBezTo>
                      <a:pt x="40" y="2"/>
                      <a:pt x="39" y="3"/>
                      <a:pt x="37" y="5"/>
                    </a:cubicBezTo>
                    <a:cubicBezTo>
                      <a:pt x="36" y="7"/>
                      <a:pt x="35" y="9"/>
                      <a:pt x="35" y="12"/>
                    </a:cubicBezTo>
                    <a:cubicBezTo>
                      <a:pt x="35" y="15"/>
                      <a:pt x="36" y="17"/>
                      <a:pt x="37" y="19"/>
                    </a:cubicBezTo>
                    <a:cubicBezTo>
                      <a:pt x="38" y="20"/>
                      <a:pt x="40" y="21"/>
                      <a:pt x="43" y="21"/>
                    </a:cubicBezTo>
                    <a:cubicBezTo>
                      <a:pt x="45" y="21"/>
                      <a:pt x="47" y="20"/>
                      <a:pt x="49" y="19"/>
                    </a:cubicBezTo>
                    <a:cubicBezTo>
                      <a:pt x="50" y="17"/>
                      <a:pt x="51" y="15"/>
                      <a:pt x="51" y="12"/>
                    </a:cubicBezTo>
                    <a:cubicBezTo>
                      <a:pt x="51" y="9"/>
                      <a:pt x="50" y="7"/>
                      <a:pt x="49" y="5"/>
                    </a:cubicBezTo>
                    <a:cubicBezTo>
                      <a:pt x="47" y="3"/>
                      <a:pt x="45" y="2"/>
                      <a:pt x="43" y="2"/>
                    </a:cubicBezTo>
                    <a:close/>
                    <a:moveTo>
                      <a:pt x="58" y="0"/>
                    </a:moveTo>
                    <a:cubicBezTo>
                      <a:pt x="64" y="0"/>
                      <a:pt x="64" y="0"/>
                      <a:pt x="64" y="0"/>
                    </a:cubicBezTo>
                    <a:cubicBezTo>
                      <a:pt x="66" y="0"/>
                      <a:pt x="68" y="1"/>
                      <a:pt x="69" y="2"/>
                    </a:cubicBezTo>
                    <a:cubicBezTo>
                      <a:pt x="70" y="3"/>
                      <a:pt x="71" y="4"/>
                      <a:pt x="71" y="6"/>
                    </a:cubicBezTo>
                    <a:cubicBezTo>
                      <a:pt x="71" y="7"/>
                      <a:pt x="70" y="8"/>
                      <a:pt x="70" y="9"/>
                    </a:cubicBezTo>
                    <a:cubicBezTo>
                      <a:pt x="69" y="10"/>
                      <a:pt x="68" y="11"/>
                      <a:pt x="67" y="11"/>
                    </a:cubicBezTo>
                    <a:cubicBezTo>
                      <a:pt x="67" y="11"/>
                      <a:pt x="67" y="11"/>
                      <a:pt x="67" y="11"/>
                    </a:cubicBezTo>
                    <a:cubicBezTo>
                      <a:pt x="68" y="11"/>
                      <a:pt x="70" y="12"/>
                      <a:pt x="71" y="13"/>
                    </a:cubicBezTo>
                    <a:cubicBezTo>
                      <a:pt x="71" y="14"/>
                      <a:pt x="72" y="15"/>
                      <a:pt x="72" y="17"/>
                    </a:cubicBezTo>
                    <a:cubicBezTo>
                      <a:pt x="72" y="19"/>
                      <a:pt x="71" y="20"/>
                      <a:pt x="70" y="21"/>
                    </a:cubicBezTo>
                    <a:cubicBezTo>
                      <a:pt x="68" y="23"/>
                      <a:pt x="67" y="23"/>
                      <a:pt x="65" y="23"/>
                    </a:cubicBezTo>
                    <a:cubicBezTo>
                      <a:pt x="58" y="23"/>
                      <a:pt x="58" y="23"/>
                      <a:pt x="58" y="23"/>
                    </a:cubicBezTo>
                    <a:lnTo>
                      <a:pt x="58" y="0"/>
                    </a:lnTo>
                    <a:close/>
                    <a:moveTo>
                      <a:pt x="18" y="0"/>
                    </a:moveTo>
                    <a:cubicBezTo>
                      <a:pt x="21" y="0"/>
                      <a:pt x="21" y="0"/>
                      <a:pt x="21" y="0"/>
                    </a:cubicBezTo>
                    <a:cubicBezTo>
                      <a:pt x="21" y="21"/>
                      <a:pt x="21" y="21"/>
                      <a:pt x="21" y="21"/>
                    </a:cubicBezTo>
                    <a:cubicBezTo>
                      <a:pt x="30" y="21"/>
                      <a:pt x="30" y="21"/>
                      <a:pt x="30" y="21"/>
                    </a:cubicBezTo>
                    <a:cubicBezTo>
                      <a:pt x="30" y="23"/>
                      <a:pt x="30" y="23"/>
                      <a:pt x="30" y="23"/>
                    </a:cubicBezTo>
                    <a:cubicBezTo>
                      <a:pt x="18" y="23"/>
                      <a:pt x="18" y="23"/>
                      <a:pt x="18" y="23"/>
                    </a:cubicBezTo>
                    <a:lnTo>
                      <a:pt x="18" y="0"/>
                    </a:lnTo>
                    <a:close/>
                    <a:moveTo>
                      <a:pt x="0" y="0"/>
                    </a:moveTo>
                    <a:cubicBezTo>
                      <a:pt x="6" y="0"/>
                      <a:pt x="6" y="0"/>
                      <a:pt x="6" y="0"/>
                    </a:cubicBezTo>
                    <a:cubicBezTo>
                      <a:pt x="8" y="0"/>
                      <a:pt x="10" y="1"/>
                      <a:pt x="11" y="2"/>
                    </a:cubicBezTo>
                    <a:cubicBezTo>
                      <a:pt x="12" y="3"/>
                      <a:pt x="12" y="4"/>
                      <a:pt x="12" y="6"/>
                    </a:cubicBezTo>
                    <a:cubicBezTo>
                      <a:pt x="12" y="7"/>
                      <a:pt x="12" y="8"/>
                      <a:pt x="11" y="9"/>
                    </a:cubicBezTo>
                    <a:cubicBezTo>
                      <a:pt x="11" y="10"/>
                      <a:pt x="10" y="11"/>
                      <a:pt x="9" y="11"/>
                    </a:cubicBezTo>
                    <a:cubicBezTo>
                      <a:pt x="9" y="11"/>
                      <a:pt x="9" y="11"/>
                      <a:pt x="9" y="11"/>
                    </a:cubicBezTo>
                    <a:cubicBezTo>
                      <a:pt x="10" y="11"/>
                      <a:pt x="11" y="12"/>
                      <a:pt x="12" y="13"/>
                    </a:cubicBezTo>
                    <a:cubicBezTo>
                      <a:pt x="13" y="14"/>
                      <a:pt x="14" y="15"/>
                      <a:pt x="14" y="17"/>
                    </a:cubicBezTo>
                    <a:cubicBezTo>
                      <a:pt x="14" y="19"/>
                      <a:pt x="13" y="20"/>
                      <a:pt x="11" y="21"/>
                    </a:cubicBezTo>
                    <a:cubicBezTo>
                      <a:pt x="10" y="23"/>
                      <a:pt x="8" y="23"/>
                      <a:pt x="6" y="23"/>
                    </a:cubicBezTo>
                    <a:cubicBezTo>
                      <a:pt x="0" y="23"/>
                      <a:pt x="0" y="23"/>
                      <a:pt x="0" y="23"/>
                    </a:cubicBezTo>
                    <a:lnTo>
                      <a:pt x="0" y="0"/>
                    </a:lnTo>
                    <a:close/>
                    <a:moveTo>
                      <a:pt x="43" y="0"/>
                    </a:moveTo>
                    <a:cubicBezTo>
                      <a:pt x="46" y="0"/>
                      <a:pt x="49" y="1"/>
                      <a:pt x="51" y="3"/>
                    </a:cubicBezTo>
                    <a:cubicBezTo>
                      <a:pt x="53" y="5"/>
                      <a:pt x="54" y="8"/>
                      <a:pt x="54" y="12"/>
                    </a:cubicBezTo>
                    <a:cubicBezTo>
                      <a:pt x="54" y="15"/>
                      <a:pt x="53" y="18"/>
                      <a:pt x="51" y="20"/>
                    </a:cubicBezTo>
                    <a:cubicBezTo>
                      <a:pt x="49" y="23"/>
                      <a:pt x="46" y="24"/>
                      <a:pt x="43" y="24"/>
                    </a:cubicBezTo>
                    <a:cubicBezTo>
                      <a:pt x="39" y="24"/>
                      <a:pt x="37" y="23"/>
                      <a:pt x="35" y="20"/>
                    </a:cubicBezTo>
                    <a:cubicBezTo>
                      <a:pt x="33" y="18"/>
                      <a:pt x="32" y="16"/>
                      <a:pt x="32" y="12"/>
                    </a:cubicBezTo>
                    <a:cubicBezTo>
                      <a:pt x="32" y="8"/>
                      <a:pt x="33" y="6"/>
                      <a:pt x="35" y="3"/>
                    </a:cubicBezTo>
                    <a:cubicBezTo>
                      <a:pt x="37" y="1"/>
                      <a:pt x="40" y="0"/>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solidFill>
                    <a:sysClr val="windowText" lastClr="000000"/>
                  </a:solidFill>
                  <a:latin typeface="Segoe UI"/>
                </a:endParaRPr>
              </a:p>
            </p:txBody>
          </p:sp>
          <p:sp>
            <p:nvSpPr>
              <p:cNvPr id="444" name="Rectangle 173"/>
              <p:cNvSpPr>
                <a:spLocks noChangeArrowheads="1"/>
              </p:cNvSpPr>
              <p:nvPr/>
            </p:nvSpPr>
            <p:spPr bwMode="auto">
              <a:xfrm>
                <a:off x="9313229" y="5544705"/>
                <a:ext cx="546139" cy="16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14">
                  <a:defRPr/>
                </a:pPr>
                <a:r>
                  <a:rPr lang="en-US" altLang="en-US" sz="1077" kern="0" dirty="0">
                    <a:gradFill>
                      <a:gsLst>
                        <a:gs pos="8850">
                          <a:srgbClr val="FFFFFF"/>
                        </a:gs>
                        <a:gs pos="23894">
                          <a:srgbClr val="FFFFFF"/>
                        </a:gs>
                      </a:gsLst>
                      <a:lin ang="5400000" scaled="0"/>
                    </a:gradFill>
                    <a:latin typeface="Segoe UI"/>
                  </a:rPr>
                  <a:t>WS 2012</a:t>
                </a:r>
                <a:endParaRPr lang="en-US" altLang="en-US" sz="1765" kern="0" dirty="0">
                  <a:gradFill>
                    <a:gsLst>
                      <a:gs pos="8850">
                        <a:srgbClr val="FFFFFF"/>
                      </a:gs>
                      <a:gs pos="23894">
                        <a:srgbClr val="FFFFFF"/>
                      </a:gs>
                    </a:gsLst>
                    <a:lin ang="5400000" scaled="0"/>
                  </a:gradFill>
                  <a:latin typeface="Segoe UI"/>
                </a:endParaRPr>
              </a:p>
            </p:txBody>
          </p:sp>
          <p:sp>
            <p:nvSpPr>
              <p:cNvPr id="445" name="Rectangle 174"/>
              <p:cNvSpPr>
                <a:spLocks noChangeArrowheads="1"/>
              </p:cNvSpPr>
              <p:nvPr/>
            </p:nvSpPr>
            <p:spPr bwMode="auto">
              <a:xfrm>
                <a:off x="11467333" y="5543268"/>
                <a:ext cx="519977" cy="16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14">
                  <a:defRPr/>
                </a:pPr>
                <a:r>
                  <a:rPr lang="en-US" altLang="en-US" sz="1077" kern="0" dirty="0">
                    <a:gradFill>
                      <a:gsLst>
                        <a:gs pos="8850">
                          <a:srgbClr val="FFFFFF"/>
                        </a:gs>
                        <a:gs pos="23894">
                          <a:srgbClr val="FFFFFF"/>
                        </a:gs>
                      </a:gsLst>
                      <a:lin ang="5400000" scaled="0"/>
                    </a:gradFill>
                    <a:latin typeface="Segoe UI"/>
                  </a:rPr>
                  <a:t>SC/DPM</a:t>
                </a:r>
                <a:endParaRPr lang="en-US" altLang="en-US" sz="1765" kern="0" dirty="0">
                  <a:gradFill>
                    <a:gsLst>
                      <a:gs pos="8850">
                        <a:srgbClr val="FFFFFF"/>
                      </a:gs>
                      <a:gs pos="23894">
                        <a:srgbClr val="FFFFFF"/>
                      </a:gs>
                    </a:gsLst>
                    <a:lin ang="5400000" scaled="0"/>
                  </a:gradFill>
                  <a:latin typeface="Segoe UI"/>
                </a:endParaRPr>
              </a:p>
            </p:txBody>
          </p:sp>
          <p:sp>
            <p:nvSpPr>
              <p:cNvPr id="446" name="Rectangle 175"/>
              <p:cNvSpPr>
                <a:spLocks noChangeArrowheads="1"/>
              </p:cNvSpPr>
              <p:nvPr/>
            </p:nvSpPr>
            <p:spPr bwMode="auto">
              <a:xfrm>
                <a:off x="10662735" y="3979232"/>
                <a:ext cx="110473" cy="203830"/>
              </a:xfrm>
              <a:prstGeom prst="rect">
                <a:avLst/>
              </a:prstGeom>
              <a:solidFill>
                <a:srgbClr val="D2D2D2"/>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grpSp>
            <p:nvGrpSpPr>
              <p:cNvPr id="201" name="Group 200"/>
              <p:cNvGrpSpPr/>
              <p:nvPr/>
            </p:nvGrpSpPr>
            <p:grpSpPr>
              <a:xfrm>
                <a:off x="11391553" y="5778311"/>
                <a:ext cx="686547" cy="886218"/>
                <a:chOff x="8297269" y="3563393"/>
                <a:chExt cx="390600" cy="504200"/>
              </a:xfrm>
            </p:grpSpPr>
            <p:sp>
              <p:nvSpPr>
                <p:cNvPr id="202" name="Freeform 105"/>
                <p:cNvSpPr>
                  <a:spLocks/>
                </p:cNvSpPr>
                <p:nvPr/>
              </p:nvSpPr>
              <p:spPr bwMode="auto">
                <a:xfrm>
                  <a:off x="8297269" y="3563393"/>
                  <a:ext cx="390600" cy="504200"/>
                </a:xfrm>
                <a:custGeom>
                  <a:avLst/>
                  <a:gdLst>
                    <a:gd name="T0" fmla="*/ 53 w 106"/>
                    <a:gd name="T1" fmla="*/ 0 h 137"/>
                    <a:gd name="T2" fmla="*/ 0 w 106"/>
                    <a:gd name="T3" fmla="*/ 15 h 137"/>
                    <a:gd name="T4" fmla="*/ 0 w 106"/>
                    <a:gd name="T5" fmla="*/ 123 h 137"/>
                    <a:gd name="T6" fmla="*/ 53 w 106"/>
                    <a:gd name="T7" fmla="*/ 137 h 137"/>
                    <a:gd name="T8" fmla="*/ 106 w 106"/>
                    <a:gd name="T9" fmla="*/ 123 h 137"/>
                    <a:gd name="T10" fmla="*/ 106 w 106"/>
                    <a:gd name="T11" fmla="*/ 15 h 137"/>
                    <a:gd name="T12" fmla="*/ 53 w 106"/>
                    <a:gd name="T13" fmla="*/ 0 h 137"/>
                  </a:gdLst>
                  <a:ahLst/>
                  <a:cxnLst>
                    <a:cxn ang="0">
                      <a:pos x="T0" y="T1"/>
                    </a:cxn>
                    <a:cxn ang="0">
                      <a:pos x="T2" y="T3"/>
                    </a:cxn>
                    <a:cxn ang="0">
                      <a:pos x="T4" y="T5"/>
                    </a:cxn>
                    <a:cxn ang="0">
                      <a:pos x="T6" y="T7"/>
                    </a:cxn>
                    <a:cxn ang="0">
                      <a:pos x="T8" y="T9"/>
                    </a:cxn>
                    <a:cxn ang="0">
                      <a:pos x="T10" y="T11"/>
                    </a:cxn>
                    <a:cxn ang="0">
                      <a:pos x="T12" y="T13"/>
                    </a:cxn>
                  </a:cxnLst>
                  <a:rect l="0" t="0" r="r" b="b"/>
                  <a:pathLst>
                    <a:path w="106" h="137">
                      <a:moveTo>
                        <a:pt x="53" y="0"/>
                      </a:moveTo>
                      <a:cubicBezTo>
                        <a:pt x="24" y="0"/>
                        <a:pt x="0" y="7"/>
                        <a:pt x="0" y="15"/>
                      </a:cubicBezTo>
                      <a:cubicBezTo>
                        <a:pt x="0" y="123"/>
                        <a:pt x="0" y="123"/>
                        <a:pt x="0" y="123"/>
                      </a:cubicBezTo>
                      <a:cubicBezTo>
                        <a:pt x="0" y="131"/>
                        <a:pt x="24" y="137"/>
                        <a:pt x="53" y="137"/>
                      </a:cubicBezTo>
                      <a:cubicBezTo>
                        <a:pt x="83" y="137"/>
                        <a:pt x="106" y="131"/>
                        <a:pt x="106" y="123"/>
                      </a:cubicBezTo>
                      <a:cubicBezTo>
                        <a:pt x="106" y="15"/>
                        <a:pt x="106" y="15"/>
                        <a:pt x="106" y="15"/>
                      </a:cubicBezTo>
                      <a:cubicBezTo>
                        <a:pt x="106" y="7"/>
                        <a:pt x="83" y="0"/>
                        <a:pt x="53" y="0"/>
                      </a:cubicBezTo>
                      <a:close/>
                    </a:path>
                  </a:pathLst>
                </a:custGeom>
                <a:solidFill>
                  <a:srgbClr val="2775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203" name="Freeform 106"/>
                <p:cNvSpPr>
                  <a:spLocks/>
                </p:cNvSpPr>
                <p:nvPr/>
              </p:nvSpPr>
              <p:spPr bwMode="auto">
                <a:xfrm>
                  <a:off x="8561818" y="3666100"/>
                  <a:ext cx="59135" cy="398380"/>
                </a:xfrm>
                <a:custGeom>
                  <a:avLst/>
                  <a:gdLst>
                    <a:gd name="T0" fmla="*/ 0 w 16"/>
                    <a:gd name="T1" fmla="*/ 108 h 108"/>
                    <a:gd name="T2" fmla="*/ 16 w 16"/>
                    <a:gd name="T3" fmla="*/ 106 h 108"/>
                    <a:gd name="T4" fmla="*/ 16 w 16"/>
                    <a:gd name="T5" fmla="*/ 0 h 108"/>
                    <a:gd name="T6" fmla="*/ 0 w 16"/>
                    <a:gd name="T7" fmla="*/ 3 h 108"/>
                    <a:gd name="T8" fmla="*/ 0 w 16"/>
                    <a:gd name="T9" fmla="*/ 108 h 108"/>
                  </a:gdLst>
                  <a:ahLst/>
                  <a:cxnLst>
                    <a:cxn ang="0">
                      <a:pos x="T0" y="T1"/>
                    </a:cxn>
                    <a:cxn ang="0">
                      <a:pos x="T2" y="T3"/>
                    </a:cxn>
                    <a:cxn ang="0">
                      <a:pos x="T4" y="T5"/>
                    </a:cxn>
                    <a:cxn ang="0">
                      <a:pos x="T6" y="T7"/>
                    </a:cxn>
                    <a:cxn ang="0">
                      <a:pos x="T8" y="T9"/>
                    </a:cxn>
                  </a:cxnLst>
                  <a:rect l="0" t="0" r="r" b="b"/>
                  <a:pathLst>
                    <a:path w="16" h="108">
                      <a:moveTo>
                        <a:pt x="0" y="108"/>
                      </a:moveTo>
                      <a:cubicBezTo>
                        <a:pt x="6" y="108"/>
                        <a:pt x="11" y="107"/>
                        <a:pt x="16" y="106"/>
                      </a:cubicBezTo>
                      <a:cubicBezTo>
                        <a:pt x="16" y="0"/>
                        <a:pt x="16" y="0"/>
                        <a:pt x="16" y="0"/>
                      </a:cubicBezTo>
                      <a:cubicBezTo>
                        <a:pt x="0" y="3"/>
                        <a:pt x="0" y="3"/>
                        <a:pt x="0" y="3"/>
                      </a:cubicBezTo>
                      <a:lnTo>
                        <a:pt x="0" y="108"/>
                      </a:lnTo>
                      <a:close/>
                    </a:path>
                  </a:pathLst>
                </a:custGeom>
                <a:solidFill>
                  <a:srgbClr val="2F99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204" name="Freeform 107"/>
                <p:cNvSpPr>
                  <a:spLocks/>
                </p:cNvSpPr>
                <p:nvPr/>
              </p:nvSpPr>
              <p:spPr bwMode="auto">
                <a:xfrm>
                  <a:off x="8297269" y="3617858"/>
                  <a:ext cx="390600" cy="70027"/>
                </a:xfrm>
                <a:custGeom>
                  <a:avLst/>
                  <a:gdLst>
                    <a:gd name="T0" fmla="*/ 0 w 106"/>
                    <a:gd name="T1" fmla="*/ 5 h 19"/>
                    <a:gd name="T2" fmla="*/ 53 w 106"/>
                    <a:gd name="T3" fmla="*/ 19 h 19"/>
                    <a:gd name="T4" fmla="*/ 106 w 106"/>
                    <a:gd name="T5" fmla="*/ 5 h 19"/>
                    <a:gd name="T6" fmla="*/ 106 w 106"/>
                    <a:gd name="T7" fmla="*/ 0 h 19"/>
                    <a:gd name="T8" fmla="*/ 53 w 106"/>
                    <a:gd name="T9" fmla="*/ 14 h 19"/>
                    <a:gd name="T10" fmla="*/ 0 w 106"/>
                    <a:gd name="T11" fmla="*/ 0 h 19"/>
                    <a:gd name="T12" fmla="*/ 0 w 106"/>
                    <a:gd name="T13" fmla="*/ 5 h 19"/>
                  </a:gdLst>
                  <a:ahLst/>
                  <a:cxnLst>
                    <a:cxn ang="0">
                      <a:pos x="T0" y="T1"/>
                    </a:cxn>
                    <a:cxn ang="0">
                      <a:pos x="T2" y="T3"/>
                    </a:cxn>
                    <a:cxn ang="0">
                      <a:pos x="T4" y="T5"/>
                    </a:cxn>
                    <a:cxn ang="0">
                      <a:pos x="T6" y="T7"/>
                    </a:cxn>
                    <a:cxn ang="0">
                      <a:pos x="T8" y="T9"/>
                    </a:cxn>
                    <a:cxn ang="0">
                      <a:pos x="T10" y="T11"/>
                    </a:cxn>
                    <a:cxn ang="0">
                      <a:pos x="T12" y="T13"/>
                    </a:cxn>
                  </a:cxnLst>
                  <a:rect l="0" t="0" r="r" b="b"/>
                  <a:pathLst>
                    <a:path w="106" h="19">
                      <a:moveTo>
                        <a:pt x="0" y="5"/>
                      </a:moveTo>
                      <a:cubicBezTo>
                        <a:pt x="0" y="13"/>
                        <a:pt x="24" y="19"/>
                        <a:pt x="53" y="19"/>
                      </a:cubicBezTo>
                      <a:cubicBezTo>
                        <a:pt x="83" y="19"/>
                        <a:pt x="106" y="13"/>
                        <a:pt x="106" y="5"/>
                      </a:cubicBezTo>
                      <a:cubicBezTo>
                        <a:pt x="106" y="0"/>
                        <a:pt x="106" y="0"/>
                        <a:pt x="106" y="0"/>
                      </a:cubicBezTo>
                      <a:cubicBezTo>
                        <a:pt x="106" y="8"/>
                        <a:pt x="83" y="14"/>
                        <a:pt x="53" y="14"/>
                      </a:cubicBezTo>
                      <a:cubicBezTo>
                        <a:pt x="24" y="14"/>
                        <a:pt x="0" y="8"/>
                        <a:pt x="0" y="0"/>
                      </a:cubicBezTo>
                      <a:lnTo>
                        <a:pt x="0" y="5"/>
                      </a:lnTo>
                      <a:close/>
                    </a:path>
                  </a:pathLst>
                </a:custGeom>
                <a:solidFill>
                  <a:srgbClr val="194D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205" name="Freeform 108"/>
                <p:cNvSpPr>
                  <a:spLocks/>
                </p:cNvSpPr>
                <p:nvPr/>
              </p:nvSpPr>
              <p:spPr bwMode="auto">
                <a:xfrm>
                  <a:off x="8297269" y="3879295"/>
                  <a:ext cx="390600" cy="74696"/>
                </a:xfrm>
                <a:custGeom>
                  <a:avLst/>
                  <a:gdLst>
                    <a:gd name="T0" fmla="*/ 0 w 106"/>
                    <a:gd name="T1" fmla="*/ 6 h 20"/>
                    <a:gd name="T2" fmla="*/ 53 w 106"/>
                    <a:gd name="T3" fmla="*/ 20 h 20"/>
                    <a:gd name="T4" fmla="*/ 106 w 106"/>
                    <a:gd name="T5" fmla="*/ 6 h 20"/>
                    <a:gd name="T6" fmla="*/ 106 w 106"/>
                    <a:gd name="T7" fmla="*/ 0 h 20"/>
                    <a:gd name="T8" fmla="*/ 53 w 106"/>
                    <a:gd name="T9" fmla="*/ 15 h 20"/>
                    <a:gd name="T10" fmla="*/ 0 w 106"/>
                    <a:gd name="T11" fmla="*/ 0 h 20"/>
                    <a:gd name="T12" fmla="*/ 0 w 106"/>
                    <a:gd name="T13" fmla="*/ 6 h 20"/>
                  </a:gdLst>
                  <a:ahLst/>
                  <a:cxnLst>
                    <a:cxn ang="0">
                      <a:pos x="T0" y="T1"/>
                    </a:cxn>
                    <a:cxn ang="0">
                      <a:pos x="T2" y="T3"/>
                    </a:cxn>
                    <a:cxn ang="0">
                      <a:pos x="T4" y="T5"/>
                    </a:cxn>
                    <a:cxn ang="0">
                      <a:pos x="T6" y="T7"/>
                    </a:cxn>
                    <a:cxn ang="0">
                      <a:pos x="T8" y="T9"/>
                    </a:cxn>
                    <a:cxn ang="0">
                      <a:pos x="T10" y="T11"/>
                    </a:cxn>
                    <a:cxn ang="0">
                      <a:pos x="T12" y="T13"/>
                    </a:cxn>
                  </a:cxnLst>
                  <a:rect l="0" t="0" r="r" b="b"/>
                  <a:pathLst>
                    <a:path w="106" h="20">
                      <a:moveTo>
                        <a:pt x="0" y="6"/>
                      </a:moveTo>
                      <a:cubicBezTo>
                        <a:pt x="0" y="14"/>
                        <a:pt x="24" y="20"/>
                        <a:pt x="53" y="20"/>
                      </a:cubicBezTo>
                      <a:cubicBezTo>
                        <a:pt x="83" y="20"/>
                        <a:pt x="106" y="14"/>
                        <a:pt x="106" y="6"/>
                      </a:cubicBezTo>
                      <a:cubicBezTo>
                        <a:pt x="106" y="0"/>
                        <a:pt x="106" y="0"/>
                        <a:pt x="106" y="0"/>
                      </a:cubicBezTo>
                      <a:cubicBezTo>
                        <a:pt x="106" y="8"/>
                        <a:pt x="83" y="15"/>
                        <a:pt x="53" y="15"/>
                      </a:cubicBezTo>
                      <a:cubicBezTo>
                        <a:pt x="24" y="15"/>
                        <a:pt x="0" y="8"/>
                        <a:pt x="0" y="0"/>
                      </a:cubicBezTo>
                      <a:lnTo>
                        <a:pt x="0" y="6"/>
                      </a:lnTo>
                      <a:close/>
                    </a:path>
                  </a:pathLst>
                </a:custGeom>
                <a:solidFill>
                  <a:srgbClr val="194D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206" name="Freeform 109"/>
                <p:cNvSpPr>
                  <a:spLocks/>
                </p:cNvSpPr>
                <p:nvPr/>
              </p:nvSpPr>
              <p:spPr bwMode="auto">
                <a:xfrm>
                  <a:off x="8297269" y="3747021"/>
                  <a:ext cx="390600" cy="73140"/>
                </a:xfrm>
                <a:custGeom>
                  <a:avLst/>
                  <a:gdLst>
                    <a:gd name="T0" fmla="*/ 0 w 106"/>
                    <a:gd name="T1" fmla="*/ 6 h 20"/>
                    <a:gd name="T2" fmla="*/ 53 w 106"/>
                    <a:gd name="T3" fmla="*/ 20 h 20"/>
                    <a:gd name="T4" fmla="*/ 106 w 106"/>
                    <a:gd name="T5" fmla="*/ 6 h 20"/>
                    <a:gd name="T6" fmla="*/ 106 w 106"/>
                    <a:gd name="T7" fmla="*/ 0 h 20"/>
                    <a:gd name="T8" fmla="*/ 53 w 106"/>
                    <a:gd name="T9" fmla="*/ 15 h 20"/>
                    <a:gd name="T10" fmla="*/ 0 w 106"/>
                    <a:gd name="T11" fmla="*/ 0 h 20"/>
                    <a:gd name="T12" fmla="*/ 0 w 106"/>
                    <a:gd name="T13" fmla="*/ 6 h 20"/>
                  </a:gdLst>
                  <a:ahLst/>
                  <a:cxnLst>
                    <a:cxn ang="0">
                      <a:pos x="T0" y="T1"/>
                    </a:cxn>
                    <a:cxn ang="0">
                      <a:pos x="T2" y="T3"/>
                    </a:cxn>
                    <a:cxn ang="0">
                      <a:pos x="T4" y="T5"/>
                    </a:cxn>
                    <a:cxn ang="0">
                      <a:pos x="T6" y="T7"/>
                    </a:cxn>
                    <a:cxn ang="0">
                      <a:pos x="T8" y="T9"/>
                    </a:cxn>
                    <a:cxn ang="0">
                      <a:pos x="T10" y="T11"/>
                    </a:cxn>
                    <a:cxn ang="0">
                      <a:pos x="T12" y="T13"/>
                    </a:cxn>
                  </a:cxnLst>
                  <a:rect l="0" t="0" r="r" b="b"/>
                  <a:pathLst>
                    <a:path w="106" h="20">
                      <a:moveTo>
                        <a:pt x="0" y="6"/>
                      </a:moveTo>
                      <a:cubicBezTo>
                        <a:pt x="0" y="14"/>
                        <a:pt x="24" y="20"/>
                        <a:pt x="53" y="20"/>
                      </a:cubicBezTo>
                      <a:cubicBezTo>
                        <a:pt x="83" y="20"/>
                        <a:pt x="106" y="14"/>
                        <a:pt x="106" y="6"/>
                      </a:cubicBezTo>
                      <a:cubicBezTo>
                        <a:pt x="106" y="0"/>
                        <a:pt x="106" y="0"/>
                        <a:pt x="106" y="0"/>
                      </a:cubicBezTo>
                      <a:cubicBezTo>
                        <a:pt x="106" y="9"/>
                        <a:pt x="83" y="15"/>
                        <a:pt x="53" y="15"/>
                      </a:cubicBezTo>
                      <a:cubicBezTo>
                        <a:pt x="24" y="15"/>
                        <a:pt x="0" y="9"/>
                        <a:pt x="0" y="0"/>
                      </a:cubicBezTo>
                      <a:lnTo>
                        <a:pt x="0" y="6"/>
                      </a:lnTo>
                      <a:close/>
                    </a:path>
                  </a:pathLst>
                </a:custGeom>
                <a:solidFill>
                  <a:srgbClr val="194D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grpSp>
          <p:grpSp>
            <p:nvGrpSpPr>
              <p:cNvPr id="14" name="Group 13"/>
              <p:cNvGrpSpPr/>
              <p:nvPr/>
            </p:nvGrpSpPr>
            <p:grpSpPr>
              <a:xfrm>
                <a:off x="9059681" y="2667203"/>
                <a:ext cx="3316581" cy="1280160"/>
                <a:chOff x="9059681" y="2564633"/>
                <a:chExt cx="3316581" cy="1280160"/>
              </a:xfrm>
            </p:grpSpPr>
            <p:sp>
              <p:nvSpPr>
                <p:cNvPr id="297" name="Freeform 7"/>
                <p:cNvSpPr>
                  <a:spLocks noEditPoints="1"/>
                </p:cNvSpPr>
                <p:nvPr/>
              </p:nvSpPr>
              <p:spPr bwMode="auto">
                <a:xfrm>
                  <a:off x="9059681" y="2564633"/>
                  <a:ext cx="1595512" cy="1280160"/>
                </a:xfrm>
                <a:custGeom>
                  <a:avLst/>
                  <a:gdLst>
                    <a:gd name="T0" fmla="*/ 466 w 525"/>
                    <a:gd name="T1" fmla="*/ 360 h 372"/>
                    <a:gd name="T2" fmla="*/ 510 w 525"/>
                    <a:gd name="T3" fmla="*/ 366 h 372"/>
                    <a:gd name="T4" fmla="*/ 513 w 525"/>
                    <a:gd name="T5" fmla="*/ 338 h 372"/>
                    <a:gd name="T6" fmla="*/ 525 w 525"/>
                    <a:gd name="T7" fmla="*/ 338 h 372"/>
                    <a:gd name="T8" fmla="*/ 513 w 525"/>
                    <a:gd name="T9" fmla="*/ 269 h 372"/>
                    <a:gd name="T10" fmla="*/ 525 w 525"/>
                    <a:gd name="T11" fmla="*/ 269 h 372"/>
                    <a:gd name="T12" fmla="*/ 513 w 525"/>
                    <a:gd name="T13" fmla="*/ 245 h 372"/>
                    <a:gd name="T14" fmla="*/ 513 w 525"/>
                    <a:gd name="T15" fmla="*/ 221 h 372"/>
                    <a:gd name="T16" fmla="*/ 525 w 525"/>
                    <a:gd name="T17" fmla="*/ 197 h 372"/>
                    <a:gd name="T18" fmla="*/ 513 w 525"/>
                    <a:gd name="T19" fmla="*/ 125 h 372"/>
                    <a:gd name="T20" fmla="*/ 525 w 525"/>
                    <a:gd name="T21" fmla="*/ 125 h 372"/>
                    <a:gd name="T22" fmla="*/ 513 w 525"/>
                    <a:gd name="T23" fmla="*/ 101 h 372"/>
                    <a:gd name="T24" fmla="*/ 513 w 525"/>
                    <a:gd name="T25" fmla="*/ 77 h 372"/>
                    <a:gd name="T26" fmla="*/ 513 w 525"/>
                    <a:gd name="T27" fmla="*/ 53 h 372"/>
                    <a:gd name="T28" fmla="*/ 524 w 525"/>
                    <a:gd name="T29" fmla="*/ 28 h 372"/>
                    <a:gd name="T30" fmla="*/ 490 w 525"/>
                    <a:gd name="T31" fmla="*/ 12 h 372"/>
                    <a:gd name="T32" fmla="*/ 490 w 525"/>
                    <a:gd name="T33" fmla="*/ 0 h 372"/>
                    <a:gd name="T34" fmla="*/ 434 w 525"/>
                    <a:gd name="T35" fmla="*/ 12 h 372"/>
                    <a:gd name="T36" fmla="*/ 434 w 525"/>
                    <a:gd name="T37" fmla="*/ 0 h 372"/>
                    <a:gd name="T38" fmla="*/ 410 w 525"/>
                    <a:gd name="T39" fmla="*/ 12 h 372"/>
                    <a:gd name="T40" fmla="*/ 386 w 525"/>
                    <a:gd name="T41" fmla="*/ 12 h 372"/>
                    <a:gd name="T42" fmla="*/ 362 w 525"/>
                    <a:gd name="T43" fmla="*/ 0 h 372"/>
                    <a:gd name="T44" fmla="*/ 290 w 525"/>
                    <a:gd name="T45" fmla="*/ 12 h 372"/>
                    <a:gd name="T46" fmla="*/ 290 w 525"/>
                    <a:gd name="T47" fmla="*/ 0 h 372"/>
                    <a:gd name="T48" fmla="*/ 266 w 525"/>
                    <a:gd name="T49" fmla="*/ 12 h 372"/>
                    <a:gd name="T50" fmla="*/ 242 w 525"/>
                    <a:gd name="T51" fmla="*/ 12 h 372"/>
                    <a:gd name="T52" fmla="*/ 218 w 525"/>
                    <a:gd name="T53" fmla="*/ 0 h 372"/>
                    <a:gd name="T54" fmla="*/ 146 w 525"/>
                    <a:gd name="T55" fmla="*/ 12 h 372"/>
                    <a:gd name="T56" fmla="*/ 146 w 525"/>
                    <a:gd name="T57" fmla="*/ 0 h 372"/>
                    <a:gd name="T58" fmla="*/ 122 w 525"/>
                    <a:gd name="T59" fmla="*/ 12 h 372"/>
                    <a:gd name="T60" fmla="*/ 98 w 525"/>
                    <a:gd name="T61" fmla="*/ 12 h 372"/>
                    <a:gd name="T62" fmla="*/ 74 w 525"/>
                    <a:gd name="T63" fmla="*/ 0 h 372"/>
                    <a:gd name="T64" fmla="*/ 14 w 525"/>
                    <a:gd name="T65" fmla="*/ 25 h 372"/>
                    <a:gd name="T66" fmla="*/ 3 w 525"/>
                    <a:gd name="T67" fmla="*/ 20 h 372"/>
                    <a:gd name="T68" fmla="*/ 12 w 525"/>
                    <a:gd name="T69" fmla="*/ 46 h 372"/>
                    <a:gd name="T70" fmla="*/ 12 w 525"/>
                    <a:gd name="T71" fmla="*/ 70 h 372"/>
                    <a:gd name="T72" fmla="*/ 0 w 525"/>
                    <a:gd name="T73" fmla="*/ 94 h 372"/>
                    <a:gd name="T74" fmla="*/ 12 w 525"/>
                    <a:gd name="T75" fmla="*/ 166 h 372"/>
                    <a:gd name="T76" fmla="*/ 0 w 525"/>
                    <a:gd name="T77" fmla="*/ 166 h 372"/>
                    <a:gd name="T78" fmla="*/ 12 w 525"/>
                    <a:gd name="T79" fmla="*/ 190 h 372"/>
                    <a:gd name="T80" fmla="*/ 12 w 525"/>
                    <a:gd name="T81" fmla="*/ 214 h 372"/>
                    <a:gd name="T82" fmla="*/ 0 w 525"/>
                    <a:gd name="T83" fmla="*/ 238 h 372"/>
                    <a:gd name="T84" fmla="*/ 12 w 525"/>
                    <a:gd name="T85" fmla="*/ 310 h 372"/>
                    <a:gd name="T86" fmla="*/ 0 w 525"/>
                    <a:gd name="T87" fmla="*/ 310 h 372"/>
                    <a:gd name="T88" fmla="*/ 12 w 525"/>
                    <a:gd name="T89" fmla="*/ 338 h 372"/>
                    <a:gd name="T90" fmla="*/ 0 w 525"/>
                    <a:gd name="T91" fmla="*/ 338 h 372"/>
                    <a:gd name="T92" fmla="*/ 58 w 525"/>
                    <a:gd name="T93" fmla="*/ 360 h 372"/>
                    <a:gd name="T94" fmla="*/ 34 w 525"/>
                    <a:gd name="T95" fmla="*/ 372 h 372"/>
                    <a:gd name="T96" fmla="*/ 58 w 525"/>
                    <a:gd name="T97" fmla="*/ 360 h 372"/>
                    <a:gd name="T98" fmla="*/ 82 w 525"/>
                    <a:gd name="T99" fmla="*/ 372 h 372"/>
                    <a:gd name="T100" fmla="*/ 154 w 525"/>
                    <a:gd name="T101" fmla="*/ 360 h 372"/>
                    <a:gd name="T102" fmla="*/ 154 w 525"/>
                    <a:gd name="T103" fmla="*/ 372 h 372"/>
                    <a:gd name="T104" fmla="*/ 178 w 525"/>
                    <a:gd name="T105" fmla="*/ 360 h 372"/>
                    <a:gd name="T106" fmla="*/ 202 w 525"/>
                    <a:gd name="T107" fmla="*/ 360 h 372"/>
                    <a:gd name="T108" fmla="*/ 226 w 525"/>
                    <a:gd name="T109" fmla="*/ 372 h 372"/>
                    <a:gd name="T110" fmla="*/ 298 w 525"/>
                    <a:gd name="T111" fmla="*/ 360 h 372"/>
                    <a:gd name="T112" fmla="*/ 298 w 525"/>
                    <a:gd name="T113" fmla="*/ 372 h 372"/>
                    <a:gd name="T114" fmla="*/ 322 w 525"/>
                    <a:gd name="T115" fmla="*/ 360 h 372"/>
                    <a:gd name="T116" fmla="*/ 346 w 525"/>
                    <a:gd name="T117" fmla="*/ 360 h 372"/>
                    <a:gd name="T118" fmla="*/ 370 w 525"/>
                    <a:gd name="T119" fmla="*/ 372 h 372"/>
                    <a:gd name="T120" fmla="*/ 442 w 525"/>
                    <a:gd name="T121" fmla="*/ 360 h 372"/>
                    <a:gd name="T122" fmla="*/ 442 w 525"/>
                    <a:gd name="T1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5" h="372">
                      <a:moveTo>
                        <a:pt x="503" y="356"/>
                      </a:moveTo>
                      <a:cubicBezTo>
                        <a:pt x="499" y="359"/>
                        <a:pt x="495" y="360"/>
                        <a:pt x="490" y="360"/>
                      </a:cubicBezTo>
                      <a:cubicBezTo>
                        <a:pt x="466" y="360"/>
                        <a:pt x="466" y="360"/>
                        <a:pt x="466" y="360"/>
                      </a:cubicBezTo>
                      <a:cubicBezTo>
                        <a:pt x="466" y="372"/>
                        <a:pt x="466" y="372"/>
                        <a:pt x="466" y="372"/>
                      </a:cubicBezTo>
                      <a:cubicBezTo>
                        <a:pt x="490" y="372"/>
                        <a:pt x="490" y="372"/>
                        <a:pt x="490" y="372"/>
                      </a:cubicBezTo>
                      <a:cubicBezTo>
                        <a:pt x="498" y="372"/>
                        <a:pt x="504" y="370"/>
                        <a:pt x="510" y="366"/>
                      </a:cubicBezTo>
                      <a:cubicBezTo>
                        <a:pt x="503" y="356"/>
                        <a:pt x="503" y="356"/>
                        <a:pt x="503" y="356"/>
                      </a:cubicBezTo>
                      <a:moveTo>
                        <a:pt x="513" y="317"/>
                      </a:moveTo>
                      <a:cubicBezTo>
                        <a:pt x="513" y="338"/>
                        <a:pt x="513" y="338"/>
                        <a:pt x="513" y="338"/>
                      </a:cubicBezTo>
                      <a:cubicBezTo>
                        <a:pt x="513" y="339"/>
                        <a:pt x="513" y="340"/>
                        <a:pt x="513" y="340"/>
                      </a:cubicBezTo>
                      <a:cubicBezTo>
                        <a:pt x="525" y="342"/>
                        <a:pt x="525" y="342"/>
                        <a:pt x="525" y="342"/>
                      </a:cubicBezTo>
                      <a:cubicBezTo>
                        <a:pt x="525" y="341"/>
                        <a:pt x="525" y="339"/>
                        <a:pt x="525" y="338"/>
                      </a:cubicBezTo>
                      <a:cubicBezTo>
                        <a:pt x="525" y="317"/>
                        <a:pt x="525" y="317"/>
                        <a:pt x="525" y="317"/>
                      </a:cubicBezTo>
                      <a:cubicBezTo>
                        <a:pt x="513" y="317"/>
                        <a:pt x="513" y="317"/>
                        <a:pt x="513" y="317"/>
                      </a:cubicBezTo>
                      <a:moveTo>
                        <a:pt x="513" y="269"/>
                      </a:moveTo>
                      <a:cubicBezTo>
                        <a:pt x="513" y="293"/>
                        <a:pt x="513" y="293"/>
                        <a:pt x="513" y="293"/>
                      </a:cubicBezTo>
                      <a:cubicBezTo>
                        <a:pt x="525" y="293"/>
                        <a:pt x="525" y="293"/>
                        <a:pt x="525" y="293"/>
                      </a:cubicBezTo>
                      <a:cubicBezTo>
                        <a:pt x="525" y="269"/>
                        <a:pt x="525" y="269"/>
                        <a:pt x="525" y="269"/>
                      </a:cubicBezTo>
                      <a:cubicBezTo>
                        <a:pt x="513" y="269"/>
                        <a:pt x="513" y="269"/>
                        <a:pt x="513" y="269"/>
                      </a:cubicBezTo>
                      <a:moveTo>
                        <a:pt x="513" y="221"/>
                      </a:moveTo>
                      <a:cubicBezTo>
                        <a:pt x="513" y="245"/>
                        <a:pt x="513" y="245"/>
                        <a:pt x="513" y="245"/>
                      </a:cubicBezTo>
                      <a:cubicBezTo>
                        <a:pt x="525" y="245"/>
                        <a:pt x="525" y="245"/>
                        <a:pt x="525" y="245"/>
                      </a:cubicBezTo>
                      <a:cubicBezTo>
                        <a:pt x="525" y="221"/>
                        <a:pt x="525" y="221"/>
                        <a:pt x="525" y="221"/>
                      </a:cubicBezTo>
                      <a:cubicBezTo>
                        <a:pt x="513" y="221"/>
                        <a:pt x="513" y="221"/>
                        <a:pt x="513" y="221"/>
                      </a:cubicBezTo>
                      <a:moveTo>
                        <a:pt x="513" y="173"/>
                      </a:moveTo>
                      <a:cubicBezTo>
                        <a:pt x="513" y="197"/>
                        <a:pt x="513" y="197"/>
                        <a:pt x="513" y="197"/>
                      </a:cubicBezTo>
                      <a:cubicBezTo>
                        <a:pt x="525" y="197"/>
                        <a:pt x="525" y="197"/>
                        <a:pt x="525" y="197"/>
                      </a:cubicBezTo>
                      <a:cubicBezTo>
                        <a:pt x="525" y="173"/>
                        <a:pt x="525" y="173"/>
                        <a:pt x="525" y="173"/>
                      </a:cubicBezTo>
                      <a:cubicBezTo>
                        <a:pt x="513" y="173"/>
                        <a:pt x="513" y="173"/>
                        <a:pt x="513" y="173"/>
                      </a:cubicBezTo>
                      <a:moveTo>
                        <a:pt x="513" y="125"/>
                      </a:moveTo>
                      <a:cubicBezTo>
                        <a:pt x="513" y="149"/>
                        <a:pt x="513" y="149"/>
                        <a:pt x="513" y="149"/>
                      </a:cubicBezTo>
                      <a:cubicBezTo>
                        <a:pt x="525" y="149"/>
                        <a:pt x="525" y="149"/>
                        <a:pt x="525" y="149"/>
                      </a:cubicBezTo>
                      <a:cubicBezTo>
                        <a:pt x="525" y="125"/>
                        <a:pt x="525" y="125"/>
                        <a:pt x="525" y="125"/>
                      </a:cubicBezTo>
                      <a:cubicBezTo>
                        <a:pt x="513" y="125"/>
                        <a:pt x="513" y="125"/>
                        <a:pt x="513" y="125"/>
                      </a:cubicBezTo>
                      <a:moveTo>
                        <a:pt x="513" y="77"/>
                      </a:moveTo>
                      <a:cubicBezTo>
                        <a:pt x="513" y="101"/>
                        <a:pt x="513" y="101"/>
                        <a:pt x="513" y="101"/>
                      </a:cubicBezTo>
                      <a:cubicBezTo>
                        <a:pt x="525" y="101"/>
                        <a:pt x="525" y="101"/>
                        <a:pt x="525" y="101"/>
                      </a:cubicBezTo>
                      <a:cubicBezTo>
                        <a:pt x="525" y="77"/>
                        <a:pt x="525" y="77"/>
                        <a:pt x="525" y="77"/>
                      </a:cubicBezTo>
                      <a:cubicBezTo>
                        <a:pt x="513" y="77"/>
                        <a:pt x="513" y="77"/>
                        <a:pt x="513" y="77"/>
                      </a:cubicBezTo>
                      <a:moveTo>
                        <a:pt x="512" y="30"/>
                      </a:moveTo>
                      <a:cubicBezTo>
                        <a:pt x="513" y="32"/>
                        <a:pt x="513" y="33"/>
                        <a:pt x="513" y="35"/>
                      </a:cubicBezTo>
                      <a:cubicBezTo>
                        <a:pt x="513" y="53"/>
                        <a:pt x="513" y="53"/>
                        <a:pt x="513" y="53"/>
                      </a:cubicBezTo>
                      <a:cubicBezTo>
                        <a:pt x="525" y="53"/>
                        <a:pt x="525" y="53"/>
                        <a:pt x="525" y="53"/>
                      </a:cubicBezTo>
                      <a:cubicBezTo>
                        <a:pt x="525" y="35"/>
                        <a:pt x="525" y="35"/>
                        <a:pt x="525" y="35"/>
                      </a:cubicBezTo>
                      <a:cubicBezTo>
                        <a:pt x="525" y="32"/>
                        <a:pt x="525" y="30"/>
                        <a:pt x="524" y="28"/>
                      </a:cubicBezTo>
                      <a:cubicBezTo>
                        <a:pt x="512" y="30"/>
                        <a:pt x="512" y="30"/>
                        <a:pt x="512" y="30"/>
                      </a:cubicBezTo>
                      <a:moveTo>
                        <a:pt x="482" y="12"/>
                      </a:moveTo>
                      <a:cubicBezTo>
                        <a:pt x="490" y="12"/>
                        <a:pt x="490" y="12"/>
                        <a:pt x="490" y="12"/>
                      </a:cubicBezTo>
                      <a:cubicBezTo>
                        <a:pt x="494" y="12"/>
                        <a:pt x="498" y="13"/>
                        <a:pt x="502" y="15"/>
                      </a:cubicBezTo>
                      <a:cubicBezTo>
                        <a:pt x="508" y="5"/>
                        <a:pt x="508" y="5"/>
                        <a:pt x="508" y="5"/>
                      </a:cubicBezTo>
                      <a:cubicBezTo>
                        <a:pt x="503" y="2"/>
                        <a:pt x="497" y="0"/>
                        <a:pt x="490" y="0"/>
                      </a:cubicBezTo>
                      <a:cubicBezTo>
                        <a:pt x="482" y="0"/>
                        <a:pt x="482" y="0"/>
                        <a:pt x="482" y="0"/>
                      </a:cubicBezTo>
                      <a:cubicBezTo>
                        <a:pt x="482" y="12"/>
                        <a:pt x="482" y="12"/>
                        <a:pt x="482" y="12"/>
                      </a:cubicBezTo>
                      <a:moveTo>
                        <a:pt x="434" y="12"/>
                      </a:moveTo>
                      <a:cubicBezTo>
                        <a:pt x="458" y="12"/>
                        <a:pt x="458" y="12"/>
                        <a:pt x="458" y="12"/>
                      </a:cubicBezTo>
                      <a:cubicBezTo>
                        <a:pt x="458" y="0"/>
                        <a:pt x="458" y="0"/>
                        <a:pt x="458" y="0"/>
                      </a:cubicBezTo>
                      <a:cubicBezTo>
                        <a:pt x="434" y="0"/>
                        <a:pt x="434" y="0"/>
                        <a:pt x="434" y="0"/>
                      </a:cubicBezTo>
                      <a:cubicBezTo>
                        <a:pt x="434" y="12"/>
                        <a:pt x="434" y="12"/>
                        <a:pt x="434" y="12"/>
                      </a:cubicBezTo>
                      <a:moveTo>
                        <a:pt x="386" y="12"/>
                      </a:moveTo>
                      <a:cubicBezTo>
                        <a:pt x="410" y="12"/>
                        <a:pt x="410" y="12"/>
                        <a:pt x="410" y="12"/>
                      </a:cubicBezTo>
                      <a:cubicBezTo>
                        <a:pt x="410" y="0"/>
                        <a:pt x="410" y="0"/>
                        <a:pt x="410" y="0"/>
                      </a:cubicBezTo>
                      <a:cubicBezTo>
                        <a:pt x="386" y="0"/>
                        <a:pt x="386" y="0"/>
                        <a:pt x="386" y="0"/>
                      </a:cubicBezTo>
                      <a:cubicBezTo>
                        <a:pt x="386" y="12"/>
                        <a:pt x="386" y="12"/>
                        <a:pt x="386" y="12"/>
                      </a:cubicBezTo>
                      <a:moveTo>
                        <a:pt x="338" y="12"/>
                      </a:moveTo>
                      <a:cubicBezTo>
                        <a:pt x="362" y="12"/>
                        <a:pt x="362" y="12"/>
                        <a:pt x="362" y="12"/>
                      </a:cubicBezTo>
                      <a:cubicBezTo>
                        <a:pt x="362" y="0"/>
                        <a:pt x="362" y="0"/>
                        <a:pt x="362" y="0"/>
                      </a:cubicBezTo>
                      <a:cubicBezTo>
                        <a:pt x="338" y="0"/>
                        <a:pt x="338" y="0"/>
                        <a:pt x="338" y="0"/>
                      </a:cubicBezTo>
                      <a:cubicBezTo>
                        <a:pt x="338" y="12"/>
                        <a:pt x="338" y="12"/>
                        <a:pt x="338" y="12"/>
                      </a:cubicBezTo>
                      <a:moveTo>
                        <a:pt x="290" y="12"/>
                      </a:moveTo>
                      <a:cubicBezTo>
                        <a:pt x="314" y="12"/>
                        <a:pt x="314" y="12"/>
                        <a:pt x="314" y="12"/>
                      </a:cubicBezTo>
                      <a:cubicBezTo>
                        <a:pt x="314" y="0"/>
                        <a:pt x="314" y="0"/>
                        <a:pt x="314" y="0"/>
                      </a:cubicBezTo>
                      <a:cubicBezTo>
                        <a:pt x="290" y="0"/>
                        <a:pt x="290" y="0"/>
                        <a:pt x="290" y="0"/>
                      </a:cubicBezTo>
                      <a:cubicBezTo>
                        <a:pt x="290" y="12"/>
                        <a:pt x="290" y="12"/>
                        <a:pt x="290" y="12"/>
                      </a:cubicBezTo>
                      <a:moveTo>
                        <a:pt x="242" y="12"/>
                      </a:moveTo>
                      <a:cubicBezTo>
                        <a:pt x="266" y="12"/>
                        <a:pt x="266" y="12"/>
                        <a:pt x="266" y="12"/>
                      </a:cubicBezTo>
                      <a:cubicBezTo>
                        <a:pt x="266" y="0"/>
                        <a:pt x="266" y="0"/>
                        <a:pt x="266" y="0"/>
                      </a:cubicBezTo>
                      <a:cubicBezTo>
                        <a:pt x="242" y="0"/>
                        <a:pt x="242" y="0"/>
                        <a:pt x="242" y="0"/>
                      </a:cubicBezTo>
                      <a:cubicBezTo>
                        <a:pt x="242" y="12"/>
                        <a:pt x="242" y="12"/>
                        <a:pt x="242" y="12"/>
                      </a:cubicBezTo>
                      <a:moveTo>
                        <a:pt x="194" y="12"/>
                      </a:moveTo>
                      <a:cubicBezTo>
                        <a:pt x="218" y="12"/>
                        <a:pt x="218" y="12"/>
                        <a:pt x="218" y="12"/>
                      </a:cubicBezTo>
                      <a:cubicBezTo>
                        <a:pt x="218" y="0"/>
                        <a:pt x="218" y="0"/>
                        <a:pt x="218" y="0"/>
                      </a:cubicBezTo>
                      <a:cubicBezTo>
                        <a:pt x="194" y="0"/>
                        <a:pt x="194" y="0"/>
                        <a:pt x="194" y="0"/>
                      </a:cubicBezTo>
                      <a:cubicBezTo>
                        <a:pt x="194" y="12"/>
                        <a:pt x="194" y="12"/>
                        <a:pt x="194" y="12"/>
                      </a:cubicBezTo>
                      <a:moveTo>
                        <a:pt x="146" y="12"/>
                      </a:moveTo>
                      <a:cubicBezTo>
                        <a:pt x="170" y="12"/>
                        <a:pt x="170" y="12"/>
                        <a:pt x="170" y="12"/>
                      </a:cubicBezTo>
                      <a:cubicBezTo>
                        <a:pt x="170" y="0"/>
                        <a:pt x="170" y="0"/>
                        <a:pt x="170" y="0"/>
                      </a:cubicBezTo>
                      <a:cubicBezTo>
                        <a:pt x="146" y="0"/>
                        <a:pt x="146" y="0"/>
                        <a:pt x="146" y="0"/>
                      </a:cubicBezTo>
                      <a:cubicBezTo>
                        <a:pt x="146" y="12"/>
                        <a:pt x="146" y="12"/>
                        <a:pt x="146" y="12"/>
                      </a:cubicBezTo>
                      <a:moveTo>
                        <a:pt x="98" y="12"/>
                      </a:moveTo>
                      <a:cubicBezTo>
                        <a:pt x="122" y="12"/>
                        <a:pt x="122" y="12"/>
                        <a:pt x="122" y="12"/>
                      </a:cubicBezTo>
                      <a:cubicBezTo>
                        <a:pt x="122" y="0"/>
                        <a:pt x="122" y="0"/>
                        <a:pt x="122" y="0"/>
                      </a:cubicBezTo>
                      <a:cubicBezTo>
                        <a:pt x="98" y="0"/>
                        <a:pt x="98" y="0"/>
                        <a:pt x="98" y="0"/>
                      </a:cubicBezTo>
                      <a:cubicBezTo>
                        <a:pt x="98" y="12"/>
                        <a:pt x="98" y="12"/>
                        <a:pt x="98" y="12"/>
                      </a:cubicBezTo>
                      <a:moveTo>
                        <a:pt x="50" y="12"/>
                      </a:moveTo>
                      <a:cubicBezTo>
                        <a:pt x="74" y="12"/>
                        <a:pt x="74" y="12"/>
                        <a:pt x="74" y="12"/>
                      </a:cubicBezTo>
                      <a:cubicBezTo>
                        <a:pt x="74" y="0"/>
                        <a:pt x="74" y="0"/>
                        <a:pt x="74" y="0"/>
                      </a:cubicBezTo>
                      <a:cubicBezTo>
                        <a:pt x="50" y="0"/>
                        <a:pt x="50" y="0"/>
                        <a:pt x="50" y="0"/>
                      </a:cubicBezTo>
                      <a:cubicBezTo>
                        <a:pt x="50" y="12"/>
                        <a:pt x="50" y="12"/>
                        <a:pt x="50" y="12"/>
                      </a:cubicBezTo>
                      <a:moveTo>
                        <a:pt x="14" y="25"/>
                      </a:moveTo>
                      <a:cubicBezTo>
                        <a:pt x="16" y="20"/>
                        <a:pt x="22" y="15"/>
                        <a:pt x="28" y="13"/>
                      </a:cubicBezTo>
                      <a:cubicBezTo>
                        <a:pt x="24" y="2"/>
                        <a:pt x="24" y="2"/>
                        <a:pt x="24" y="2"/>
                      </a:cubicBezTo>
                      <a:cubicBezTo>
                        <a:pt x="15" y="5"/>
                        <a:pt x="7" y="11"/>
                        <a:pt x="3" y="20"/>
                      </a:cubicBezTo>
                      <a:cubicBezTo>
                        <a:pt x="14" y="25"/>
                        <a:pt x="14" y="25"/>
                        <a:pt x="14" y="25"/>
                      </a:cubicBezTo>
                      <a:moveTo>
                        <a:pt x="12" y="70"/>
                      </a:moveTo>
                      <a:cubicBezTo>
                        <a:pt x="12" y="46"/>
                        <a:pt x="12" y="46"/>
                        <a:pt x="12" y="46"/>
                      </a:cubicBezTo>
                      <a:cubicBezTo>
                        <a:pt x="0" y="46"/>
                        <a:pt x="0" y="46"/>
                        <a:pt x="0" y="46"/>
                      </a:cubicBezTo>
                      <a:cubicBezTo>
                        <a:pt x="0" y="70"/>
                        <a:pt x="0" y="70"/>
                        <a:pt x="0" y="70"/>
                      </a:cubicBezTo>
                      <a:cubicBezTo>
                        <a:pt x="12" y="70"/>
                        <a:pt x="12" y="70"/>
                        <a:pt x="12" y="70"/>
                      </a:cubicBezTo>
                      <a:moveTo>
                        <a:pt x="12" y="118"/>
                      </a:moveTo>
                      <a:cubicBezTo>
                        <a:pt x="12" y="94"/>
                        <a:pt x="12" y="94"/>
                        <a:pt x="12" y="94"/>
                      </a:cubicBezTo>
                      <a:cubicBezTo>
                        <a:pt x="0" y="94"/>
                        <a:pt x="0" y="94"/>
                        <a:pt x="0" y="94"/>
                      </a:cubicBezTo>
                      <a:cubicBezTo>
                        <a:pt x="0" y="118"/>
                        <a:pt x="0" y="118"/>
                        <a:pt x="0" y="118"/>
                      </a:cubicBezTo>
                      <a:cubicBezTo>
                        <a:pt x="12" y="118"/>
                        <a:pt x="12" y="118"/>
                        <a:pt x="12" y="118"/>
                      </a:cubicBezTo>
                      <a:moveTo>
                        <a:pt x="12" y="166"/>
                      </a:moveTo>
                      <a:cubicBezTo>
                        <a:pt x="12" y="142"/>
                        <a:pt x="12" y="142"/>
                        <a:pt x="12" y="142"/>
                      </a:cubicBezTo>
                      <a:cubicBezTo>
                        <a:pt x="0" y="142"/>
                        <a:pt x="0" y="142"/>
                        <a:pt x="0" y="142"/>
                      </a:cubicBezTo>
                      <a:cubicBezTo>
                        <a:pt x="0" y="166"/>
                        <a:pt x="0" y="166"/>
                        <a:pt x="0" y="166"/>
                      </a:cubicBezTo>
                      <a:cubicBezTo>
                        <a:pt x="12" y="166"/>
                        <a:pt x="12" y="166"/>
                        <a:pt x="12" y="166"/>
                      </a:cubicBezTo>
                      <a:moveTo>
                        <a:pt x="12" y="214"/>
                      </a:moveTo>
                      <a:cubicBezTo>
                        <a:pt x="12" y="190"/>
                        <a:pt x="12" y="190"/>
                        <a:pt x="12" y="190"/>
                      </a:cubicBezTo>
                      <a:cubicBezTo>
                        <a:pt x="0" y="190"/>
                        <a:pt x="0" y="190"/>
                        <a:pt x="0" y="190"/>
                      </a:cubicBezTo>
                      <a:cubicBezTo>
                        <a:pt x="0" y="214"/>
                        <a:pt x="0" y="214"/>
                        <a:pt x="0" y="214"/>
                      </a:cubicBezTo>
                      <a:cubicBezTo>
                        <a:pt x="12" y="214"/>
                        <a:pt x="12" y="214"/>
                        <a:pt x="12" y="214"/>
                      </a:cubicBezTo>
                      <a:moveTo>
                        <a:pt x="12" y="262"/>
                      </a:moveTo>
                      <a:cubicBezTo>
                        <a:pt x="12" y="238"/>
                        <a:pt x="12" y="238"/>
                        <a:pt x="12" y="238"/>
                      </a:cubicBezTo>
                      <a:cubicBezTo>
                        <a:pt x="0" y="238"/>
                        <a:pt x="0" y="238"/>
                        <a:pt x="0" y="238"/>
                      </a:cubicBezTo>
                      <a:cubicBezTo>
                        <a:pt x="0" y="262"/>
                        <a:pt x="0" y="262"/>
                        <a:pt x="0" y="262"/>
                      </a:cubicBezTo>
                      <a:cubicBezTo>
                        <a:pt x="12" y="262"/>
                        <a:pt x="12" y="262"/>
                        <a:pt x="12" y="262"/>
                      </a:cubicBezTo>
                      <a:moveTo>
                        <a:pt x="12" y="310"/>
                      </a:moveTo>
                      <a:cubicBezTo>
                        <a:pt x="12" y="286"/>
                        <a:pt x="12" y="286"/>
                        <a:pt x="12" y="286"/>
                      </a:cubicBezTo>
                      <a:cubicBezTo>
                        <a:pt x="0" y="286"/>
                        <a:pt x="0" y="286"/>
                        <a:pt x="0" y="286"/>
                      </a:cubicBezTo>
                      <a:cubicBezTo>
                        <a:pt x="0" y="310"/>
                        <a:pt x="0" y="310"/>
                        <a:pt x="0" y="310"/>
                      </a:cubicBezTo>
                      <a:cubicBezTo>
                        <a:pt x="12" y="310"/>
                        <a:pt x="12" y="310"/>
                        <a:pt x="12" y="310"/>
                      </a:cubicBezTo>
                      <a:moveTo>
                        <a:pt x="17" y="353"/>
                      </a:moveTo>
                      <a:cubicBezTo>
                        <a:pt x="14" y="349"/>
                        <a:pt x="12" y="343"/>
                        <a:pt x="12" y="338"/>
                      </a:cubicBezTo>
                      <a:cubicBezTo>
                        <a:pt x="12" y="334"/>
                        <a:pt x="12" y="334"/>
                        <a:pt x="12" y="334"/>
                      </a:cubicBezTo>
                      <a:cubicBezTo>
                        <a:pt x="0" y="334"/>
                        <a:pt x="0" y="334"/>
                        <a:pt x="0" y="334"/>
                      </a:cubicBezTo>
                      <a:cubicBezTo>
                        <a:pt x="0" y="338"/>
                        <a:pt x="0" y="338"/>
                        <a:pt x="0" y="338"/>
                      </a:cubicBezTo>
                      <a:cubicBezTo>
                        <a:pt x="0" y="346"/>
                        <a:pt x="3" y="355"/>
                        <a:pt x="8" y="361"/>
                      </a:cubicBezTo>
                      <a:cubicBezTo>
                        <a:pt x="17" y="353"/>
                        <a:pt x="17" y="353"/>
                        <a:pt x="17" y="353"/>
                      </a:cubicBezTo>
                      <a:moveTo>
                        <a:pt x="58" y="360"/>
                      </a:moveTo>
                      <a:cubicBezTo>
                        <a:pt x="34" y="360"/>
                        <a:pt x="34" y="360"/>
                        <a:pt x="34" y="360"/>
                      </a:cubicBezTo>
                      <a:cubicBezTo>
                        <a:pt x="34" y="360"/>
                        <a:pt x="34" y="360"/>
                        <a:pt x="34" y="360"/>
                      </a:cubicBezTo>
                      <a:cubicBezTo>
                        <a:pt x="34" y="372"/>
                        <a:pt x="34" y="372"/>
                        <a:pt x="34" y="372"/>
                      </a:cubicBezTo>
                      <a:cubicBezTo>
                        <a:pt x="34" y="372"/>
                        <a:pt x="34" y="372"/>
                        <a:pt x="34" y="372"/>
                      </a:cubicBezTo>
                      <a:cubicBezTo>
                        <a:pt x="58" y="372"/>
                        <a:pt x="58" y="372"/>
                        <a:pt x="58" y="372"/>
                      </a:cubicBezTo>
                      <a:cubicBezTo>
                        <a:pt x="58" y="360"/>
                        <a:pt x="58" y="360"/>
                        <a:pt x="58" y="360"/>
                      </a:cubicBezTo>
                      <a:moveTo>
                        <a:pt x="106" y="360"/>
                      </a:moveTo>
                      <a:cubicBezTo>
                        <a:pt x="82" y="360"/>
                        <a:pt x="82" y="360"/>
                        <a:pt x="82" y="360"/>
                      </a:cubicBezTo>
                      <a:cubicBezTo>
                        <a:pt x="82" y="372"/>
                        <a:pt x="82" y="372"/>
                        <a:pt x="82" y="372"/>
                      </a:cubicBezTo>
                      <a:cubicBezTo>
                        <a:pt x="106" y="372"/>
                        <a:pt x="106" y="372"/>
                        <a:pt x="106" y="372"/>
                      </a:cubicBezTo>
                      <a:cubicBezTo>
                        <a:pt x="106" y="360"/>
                        <a:pt x="106" y="360"/>
                        <a:pt x="106" y="360"/>
                      </a:cubicBezTo>
                      <a:moveTo>
                        <a:pt x="154" y="360"/>
                      </a:moveTo>
                      <a:cubicBezTo>
                        <a:pt x="130" y="360"/>
                        <a:pt x="130" y="360"/>
                        <a:pt x="130" y="360"/>
                      </a:cubicBezTo>
                      <a:cubicBezTo>
                        <a:pt x="130" y="372"/>
                        <a:pt x="130" y="372"/>
                        <a:pt x="130" y="372"/>
                      </a:cubicBezTo>
                      <a:cubicBezTo>
                        <a:pt x="154" y="372"/>
                        <a:pt x="154" y="372"/>
                        <a:pt x="154" y="372"/>
                      </a:cubicBezTo>
                      <a:cubicBezTo>
                        <a:pt x="154" y="360"/>
                        <a:pt x="154" y="360"/>
                        <a:pt x="154" y="360"/>
                      </a:cubicBezTo>
                      <a:moveTo>
                        <a:pt x="202" y="360"/>
                      </a:moveTo>
                      <a:cubicBezTo>
                        <a:pt x="178" y="360"/>
                        <a:pt x="178" y="360"/>
                        <a:pt x="178" y="360"/>
                      </a:cubicBezTo>
                      <a:cubicBezTo>
                        <a:pt x="178" y="372"/>
                        <a:pt x="178" y="372"/>
                        <a:pt x="178" y="372"/>
                      </a:cubicBezTo>
                      <a:cubicBezTo>
                        <a:pt x="202" y="372"/>
                        <a:pt x="202" y="372"/>
                        <a:pt x="202" y="372"/>
                      </a:cubicBezTo>
                      <a:cubicBezTo>
                        <a:pt x="202" y="360"/>
                        <a:pt x="202" y="360"/>
                        <a:pt x="202" y="360"/>
                      </a:cubicBezTo>
                      <a:moveTo>
                        <a:pt x="250" y="360"/>
                      </a:moveTo>
                      <a:cubicBezTo>
                        <a:pt x="226" y="360"/>
                        <a:pt x="226" y="360"/>
                        <a:pt x="226" y="360"/>
                      </a:cubicBezTo>
                      <a:cubicBezTo>
                        <a:pt x="226" y="372"/>
                        <a:pt x="226" y="372"/>
                        <a:pt x="226" y="372"/>
                      </a:cubicBezTo>
                      <a:cubicBezTo>
                        <a:pt x="250" y="372"/>
                        <a:pt x="250" y="372"/>
                        <a:pt x="250" y="372"/>
                      </a:cubicBezTo>
                      <a:cubicBezTo>
                        <a:pt x="250" y="360"/>
                        <a:pt x="250" y="360"/>
                        <a:pt x="250" y="360"/>
                      </a:cubicBezTo>
                      <a:moveTo>
                        <a:pt x="298" y="360"/>
                      </a:moveTo>
                      <a:cubicBezTo>
                        <a:pt x="274" y="360"/>
                        <a:pt x="274" y="360"/>
                        <a:pt x="274" y="360"/>
                      </a:cubicBezTo>
                      <a:cubicBezTo>
                        <a:pt x="274" y="372"/>
                        <a:pt x="274" y="372"/>
                        <a:pt x="274" y="372"/>
                      </a:cubicBezTo>
                      <a:cubicBezTo>
                        <a:pt x="298" y="372"/>
                        <a:pt x="298" y="372"/>
                        <a:pt x="298" y="372"/>
                      </a:cubicBezTo>
                      <a:cubicBezTo>
                        <a:pt x="298" y="360"/>
                        <a:pt x="298" y="360"/>
                        <a:pt x="298" y="360"/>
                      </a:cubicBezTo>
                      <a:moveTo>
                        <a:pt x="346" y="360"/>
                      </a:moveTo>
                      <a:cubicBezTo>
                        <a:pt x="322" y="360"/>
                        <a:pt x="322" y="360"/>
                        <a:pt x="322" y="360"/>
                      </a:cubicBezTo>
                      <a:cubicBezTo>
                        <a:pt x="322" y="372"/>
                        <a:pt x="322" y="372"/>
                        <a:pt x="322" y="372"/>
                      </a:cubicBezTo>
                      <a:cubicBezTo>
                        <a:pt x="346" y="372"/>
                        <a:pt x="346" y="372"/>
                        <a:pt x="346" y="372"/>
                      </a:cubicBezTo>
                      <a:cubicBezTo>
                        <a:pt x="346" y="360"/>
                        <a:pt x="346" y="360"/>
                        <a:pt x="346" y="360"/>
                      </a:cubicBezTo>
                      <a:moveTo>
                        <a:pt x="394" y="360"/>
                      </a:moveTo>
                      <a:cubicBezTo>
                        <a:pt x="370" y="360"/>
                        <a:pt x="370" y="360"/>
                        <a:pt x="370" y="360"/>
                      </a:cubicBezTo>
                      <a:cubicBezTo>
                        <a:pt x="370" y="372"/>
                        <a:pt x="370" y="372"/>
                        <a:pt x="370" y="372"/>
                      </a:cubicBezTo>
                      <a:cubicBezTo>
                        <a:pt x="394" y="372"/>
                        <a:pt x="394" y="372"/>
                        <a:pt x="394" y="372"/>
                      </a:cubicBezTo>
                      <a:cubicBezTo>
                        <a:pt x="394" y="360"/>
                        <a:pt x="394" y="360"/>
                        <a:pt x="394" y="360"/>
                      </a:cubicBezTo>
                      <a:moveTo>
                        <a:pt x="442" y="360"/>
                      </a:moveTo>
                      <a:cubicBezTo>
                        <a:pt x="418" y="360"/>
                        <a:pt x="418" y="360"/>
                        <a:pt x="418" y="360"/>
                      </a:cubicBezTo>
                      <a:cubicBezTo>
                        <a:pt x="418" y="372"/>
                        <a:pt x="418" y="372"/>
                        <a:pt x="418" y="372"/>
                      </a:cubicBezTo>
                      <a:cubicBezTo>
                        <a:pt x="442" y="372"/>
                        <a:pt x="442" y="372"/>
                        <a:pt x="442" y="372"/>
                      </a:cubicBezTo>
                      <a:cubicBezTo>
                        <a:pt x="442" y="360"/>
                        <a:pt x="442" y="360"/>
                        <a:pt x="442" y="360"/>
                      </a:cubicBezTo>
                    </a:path>
                  </a:pathLst>
                </a:custGeom>
                <a:solidFill>
                  <a:srgbClr val="D2D2D2"/>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03" name="Rectangle 132"/>
                <p:cNvSpPr>
                  <a:spLocks noChangeArrowheads="1"/>
                </p:cNvSpPr>
                <p:nvPr/>
              </p:nvSpPr>
              <p:spPr bwMode="auto">
                <a:xfrm>
                  <a:off x="9468981" y="2685827"/>
                  <a:ext cx="716194" cy="184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14">
                    <a:defRPr/>
                  </a:pPr>
                  <a:r>
                    <a:rPr lang="en-US" altLang="en-US" sz="1175" kern="0" dirty="0">
                      <a:gradFill>
                        <a:gsLst>
                          <a:gs pos="8850">
                            <a:srgbClr val="FFFFFF"/>
                          </a:gs>
                          <a:gs pos="23894">
                            <a:srgbClr val="FFFFFF"/>
                          </a:gs>
                        </a:gsLst>
                        <a:lin ang="5400000" scaled="0"/>
                      </a:gradFill>
                      <a:latin typeface="Segoe UI"/>
                    </a:rPr>
                    <a:t>OMS Suite</a:t>
                  </a:r>
                  <a:endParaRPr lang="en-US" altLang="en-US" sz="1765" kern="0" dirty="0">
                    <a:gradFill>
                      <a:gsLst>
                        <a:gs pos="8850">
                          <a:srgbClr val="FFFFFF"/>
                        </a:gs>
                        <a:gs pos="23894">
                          <a:srgbClr val="FFFFFF"/>
                        </a:gs>
                      </a:gsLst>
                      <a:lin ang="5400000" scaled="0"/>
                    </a:gradFill>
                    <a:latin typeface="Segoe UI"/>
                  </a:endParaRPr>
                </a:p>
              </p:txBody>
            </p:sp>
            <p:sp>
              <p:nvSpPr>
                <p:cNvPr id="404" name="Rectangle 133"/>
                <p:cNvSpPr>
                  <a:spLocks noChangeArrowheads="1"/>
                </p:cNvSpPr>
                <p:nvPr/>
              </p:nvSpPr>
              <p:spPr bwMode="auto">
                <a:xfrm>
                  <a:off x="9279266" y="3445132"/>
                  <a:ext cx="358097" cy="16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14">
                    <a:defRPr/>
                  </a:pPr>
                  <a:r>
                    <a:rPr lang="en-US" altLang="en-US" sz="1077" kern="0" dirty="0">
                      <a:gradFill>
                        <a:gsLst>
                          <a:gs pos="8850">
                            <a:srgbClr val="FFFFFF"/>
                          </a:gs>
                          <a:gs pos="23894">
                            <a:srgbClr val="FFFFFF"/>
                          </a:gs>
                        </a:gsLst>
                        <a:lin ang="5400000" scaled="0"/>
                      </a:gradFill>
                      <a:latin typeface="Segoe UI"/>
                    </a:rPr>
                    <a:t>Azure</a:t>
                  </a:r>
                  <a:endParaRPr lang="en-US" altLang="en-US" sz="1765" kern="0" dirty="0">
                    <a:gradFill>
                      <a:gsLst>
                        <a:gs pos="8850">
                          <a:srgbClr val="FFFFFF"/>
                        </a:gs>
                        <a:gs pos="23894">
                          <a:srgbClr val="FFFFFF"/>
                        </a:gs>
                      </a:gsLst>
                      <a:lin ang="5400000" scaled="0"/>
                    </a:gradFill>
                    <a:latin typeface="Segoe UI"/>
                  </a:endParaRPr>
                </a:p>
              </p:txBody>
            </p:sp>
            <p:sp>
              <p:nvSpPr>
                <p:cNvPr id="405" name="Rectangle 134"/>
                <p:cNvSpPr>
                  <a:spLocks noChangeArrowheads="1"/>
                </p:cNvSpPr>
                <p:nvPr/>
              </p:nvSpPr>
              <p:spPr bwMode="auto">
                <a:xfrm>
                  <a:off x="9232662" y="3577388"/>
                  <a:ext cx="451302" cy="16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14">
                    <a:defRPr/>
                  </a:pPr>
                  <a:r>
                    <a:rPr lang="en-US" altLang="en-US" sz="1077" kern="0" dirty="0">
                      <a:gradFill>
                        <a:gsLst>
                          <a:gs pos="8850">
                            <a:srgbClr val="FFFFFF"/>
                          </a:gs>
                          <a:gs pos="23894">
                            <a:srgbClr val="FFFFFF"/>
                          </a:gs>
                        </a:gsLst>
                        <a:lin ang="5400000" scaled="0"/>
                      </a:gradFill>
                      <a:latin typeface="Segoe UI"/>
                    </a:rPr>
                    <a:t>Backup</a:t>
                  </a:r>
                  <a:endParaRPr lang="en-US" altLang="en-US" sz="1765" kern="0" dirty="0">
                    <a:gradFill>
                      <a:gsLst>
                        <a:gs pos="8850">
                          <a:srgbClr val="FFFFFF"/>
                        </a:gs>
                        <a:gs pos="23894">
                          <a:srgbClr val="FFFFFF"/>
                        </a:gs>
                      </a:gsLst>
                      <a:lin ang="5400000" scaled="0"/>
                    </a:gradFill>
                    <a:latin typeface="Segoe UI"/>
                  </a:endParaRPr>
                </a:p>
              </p:txBody>
            </p:sp>
            <p:sp>
              <p:nvSpPr>
                <p:cNvPr id="406" name="Rectangle 135"/>
                <p:cNvSpPr>
                  <a:spLocks noChangeArrowheads="1"/>
                </p:cNvSpPr>
                <p:nvPr/>
              </p:nvSpPr>
              <p:spPr bwMode="auto">
                <a:xfrm>
                  <a:off x="9855577" y="3459135"/>
                  <a:ext cx="627896" cy="16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14">
                    <a:defRPr/>
                  </a:pPr>
                  <a:r>
                    <a:rPr lang="en-US" altLang="en-US" sz="1077" kern="0" dirty="0">
                      <a:gradFill>
                        <a:gsLst>
                          <a:gs pos="8850">
                            <a:srgbClr val="FFFFFF"/>
                          </a:gs>
                          <a:gs pos="23894">
                            <a:srgbClr val="FFFFFF"/>
                          </a:gs>
                        </a:gsLst>
                        <a:lin ang="5400000" scaled="0"/>
                      </a:gradFill>
                      <a:latin typeface="Segoe UI"/>
                    </a:rPr>
                    <a:t>Azure Site</a:t>
                  </a:r>
                  <a:endParaRPr lang="en-US" altLang="en-US" sz="1765" kern="0" dirty="0">
                    <a:gradFill>
                      <a:gsLst>
                        <a:gs pos="8850">
                          <a:srgbClr val="FFFFFF"/>
                        </a:gs>
                        <a:gs pos="23894">
                          <a:srgbClr val="FFFFFF"/>
                        </a:gs>
                      </a:gsLst>
                      <a:lin ang="5400000" scaled="0"/>
                    </a:gradFill>
                    <a:latin typeface="Segoe UI"/>
                  </a:endParaRPr>
                </a:p>
              </p:txBody>
            </p:sp>
            <p:sp>
              <p:nvSpPr>
                <p:cNvPr id="407" name="Rectangle 136"/>
                <p:cNvSpPr>
                  <a:spLocks noChangeArrowheads="1"/>
                </p:cNvSpPr>
                <p:nvPr/>
              </p:nvSpPr>
              <p:spPr bwMode="auto">
                <a:xfrm>
                  <a:off x="9887462" y="3592946"/>
                  <a:ext cx="564127" cy="16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896214">
                    <a:defRPr/>
                  </a:pPr>
                  <a:r>
                    <a:rPr lang="en-US" altLang="en-US" sz="1077" kern="0" dirty="0">
                      <a:gradFill>
                        <a:gsLst>
                          <a:gs pos="8850">
                            <a:srgbClr val="FFFFFF"/>
                          </a:gs>
                          <a:gs pos="23894">
                            <a:srgbClr val="FFFFFF"/>
                          </a:gs>
                        </a:gsLst>
                        <a:lin ang="5400000" scaled="0"/>
                      </a:gradFill>
                      <a:latin typeface="Segoe UI"/>
                    </a:rPr>
                    <a:t>Recovery</a:t>
                  </a:r>
                  <a:endParaRPr lang="en-US" altLang="en-US" sz="1765" kern="0" dirty="0">
                    <a:gradFill>
                      <a:gsLst>
                        <a:gs pos="8850">
                          <a:srgbClr val="FFFFFF"/>
                        </a:gs>
                        <a:gs pos="23894">
                          <a:srgbClr val="FFFFFF"/>
                        </a:gs>
                      </a:gsLst>
                      <a:lin ang="5400000" scaled="0"/>
                    </a:gradFill>
                    <a:latin typeface="Segoe UI"/>
                  </a:endParaRPr>
                </a:p>
              </p:txBody>
            </p:sp>
            <p:sp>
              <p:nvSpPr>
                <p:cNvPr id="411" name="Freeform 140"/>
                <p:cNvSpPr>
                  <a:spLocks/>
                </p:cNvSpPr>
                <p:nvPr/>
              </p:nvSpPr>
              <p:spPr bwMode="auto">
                <a:xfrm>
                  <a:off x="9946728" y="3021912"/>
                  <a:ext cx="445003" cy="379652"/>
                </a:xfrm>
                <a:custGeom>
                  <a:avLst/>
                  <a:gdLst>
                    <a:gd name="T0" fmla="*/ 8 w 121"/>
                    <a:gd name="T1" fmla="*/ 103 h 103"/>
                    <a:gd name="T2" fmla="*/ 113 w 121"/>
                    <a:gd name="T3" fmla="*/ 103 h 103"/>
                    <a:gd name="T4" fmla="*/ 121 w 121"/>
                    <a:gd name="T5" fmla="*/ 96 h 103"/>
                    <a:gd name="T6" fmla="*/ 121 w 121"/>
                    <a:gd name="T7" fmla="*/ 7 h 103"/>
                    <a:gd name="T8" fmla="*/ 113 w 121"/>
                    <a:gd name="T9" fmla="*/ 0 h 103"/>
                    <a:gd name="T10" fmla="*/ 8 w 121"/>
                    <a:gd name="T11" fmla="*/ 0 h 103"/>
                    <a:gd name="T12" fmla="*/ 0 w 121"/>
                    <a:gd name="T13" fmla="*/ 7 h 103"/>
                    <a:gd name="T14" fmla="*/ 0 w 121"/>
                    <a:gd name="T15" fmla="*/ 96 h 103"/>
                    <a:gd name="T16" fmla="*/ 8 w 121"/>
                    <a:gd name="T1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03">
                      <a:moveTo>
                        <a:pt x="8" y="103"/>
                      </a:moveTo>
                      <a:cubicBezTo>
                        <a:pt x="113" y="103"/>
                        <a:pt x="113" y="103"/>
                        <a:pt x="113" y="103"/>
                      </a:cubicBezTo>
                      <a:cubicBezTo>
                        <a:pt x="117" y="103"/>
                        <a:pt x="121" y="100"/>
                        <a:pt x="121" y="96"/>
                      </a:cubicBezTo>
                      <a:cubicBezTo>
                        <a:pt x="121" y="7"/>
                        <a:pt x="121" y="7"/>
                        <a:pt x="121" y="7"/>
                      </a:cubicBezTo>
                      <a:cubicBezTo>
                        <a:pt x="121" y="3"/>
                        <a:pt x="117" y="0"/>
                        <a:pt x="113" y="0"/>
                      </a:cubicBezTo>
                      <a:cubicBezTo>
                        <a:pt x="8" y="0"/>
                        <a:pt x="8" y="0"/>
                        <a:pt x="8" y="0"/>
                      </a:cubicBezTo>
                      <a:cubicBezTo>
                        <a:pt x="4" y="0"/>
                        <a:pt x="0" y="3"/>
                        <a:pt x="0" y="7"/>
                      </a:cubicBezTo>
                      <a:cubicBezTo>
                        <a:pt x="0" y="96"/>
                        <a:pt x="0" y="96"/>
                        <a:pt x="0" y="96"/>
                      </a:cubicBezTo>
                      <a:cubicBezTo>
                        <a:pt x="0" y="100"/>
                        <a:pt x="4" y="103"/>
                        <a:pt x="8" y="103"/>
                      </a:cubicBezTo>
                    </a:path>
                  </a:pathLst>
                </a:custGeom>
                <a:solidFill>
                  <a:srgbClr val="FBD1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12" name="Freeform 141"/>
                <p:cNvSpPr>
                  <a:spLocks/>
                </p:cNvSpPr>
                <p:nvPr/>
              </p:nvSpPr>
              <p:spPr bwMode="auto">
                <a:xfrm>
                  <a:off x="9946728" y="3021912"/>
                  <a:ext cx="445003" cy="88688"/>
                </a:xfrm>
                <a:custGeom>
                  <a:avLst/>
                  <a:gdLst>
                    <a:gd name="T0" fmla="*/ 121 w 121"/>
                    <a:gd name="T1" fmla="*/ 24 h 24"/>
                    <a:gd name="T2" fmla="*/ 121 w 121"/>
                    <a:gd name="T3" fmla="*/ 7 h 24"/>
                    <a:gd name="T4" fmla="*/ 113 w 121"/>
                    <a:gd name="T5" fmla="*/ 0 h 24"/>
                    <a:gd name="T6" fmla="*/ 8 w 121"/>
                    <a:gd name="T7" fmla="*/ 0 h 24"/>
                    <a:gd name="T8" fmla="*/ 0 w 121"/>
                    <a:gd name="T9" fmla="*/ 7 h 24"/>
                    <a:gd name="T10" fmla="*/ 0 w 121"/>
                    <a:gd name="T11" fmla="*/ 24 h 24"/>
                    <a:gd name="T12" fmla="*/ 121 w 121"/>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121" h="24">
                      <a:moveTo>
                        <a:pt x="121" y="24"/>
                      </a:moveTo>
                      <a:cubicBezTo>
                        <a:pt x="121" y="7"/>
                        <a:pt x="121" y="7"/>
                        <a:pt x="121" y="7"/>
                      </a:cubicBezTo>
                      <a:cubicBezTo>
                        <a:pt x="121" y="3"/>
                        <a:pt x="117" y="0"/>
                        <a:pt x="113" y="0"/>
                      </a:cubicBezTo>
                      <a:cubicBezTo>
                        <a:pt x="8" y="0"/>
                        <a:pt x="8" y="0"/>
                        <a:pt x="8" y="0"/>
                      </a:cubicBezTo>
                      <a:cubicBezTo>
                        <a:pt x="4" y="0"/>
                        <a:pt x="0" y="3"/>
                        <a:pt x="0" y="7"/>
                      </a:cubicBezTo>
                      <a:cubicBezTo>
                        <a:pt x="0" y="24"/>
                        <a:pt x="0" y="24"/>
                        <a:pt x="0" y="24"/>
                      </a:cubicBezTo>
                      <a:cubicBezTo>
                        <a:pt x="121" y="24"/>
                        <a:pt x="121" y="24"/>
                        <a:pt x="121" y="24"/>
                      </a:cubicBezTo>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13" name="Freeform 142"/>
                <p:cNvSpPr>
                  <a:spLocks/>
                </p:cNvSpPr>
                <p:nvPr/>
              </p:nvSpPr>
              <p:spPr bwMode="auto">
                <a:xfrm>
                  <a:off x="9946729" y="3110601"/>
                  <a:ext cx="423219" cy="24896"/>
                </a:xfrm>
                <a:custGeom>
                  <a:avLst/>
                  <a:gdLst>
                    <a:gd name="T0" fmla="*/ 272 w 272"/>
                    <a:gd name="T1" fmla="*/ 0 h 16"/>
                    <a:gd name="T2" fmla="*/ 0 w 272"/>
                    <a:gd name="T3" fmla="*/ 0 h 16"/>
                    <a:gd name="T4" fmla="*/ 0 w 272"/>
                    <a:gd name="T5" fmla="*/ 16 h 16"/>
                    <a:gd name="T6" fmla="*/ 253 w 272"/>
                    <a:gd name="T7" fmla="*/ 16 h 16"/>
                    <a:gd name="T8" fmla="*/ 272 w 272"/>
                    <a:gd name="T9" fmla="*/ 0 h 16"/>
                  </a:gdLst>
                  <a:ahLst/>
                  <a:cxnLst>
                    <a:cxn ang="0">
                      <a:pos x="T0" y="T1"/>
                    </a:cxn>
                    <a:cxn ang="0">
                      <a:pos x="T2" y="T3"/>
                    </a:cxn>
                    <a:cxn ang="0">
                      <a:pos x="T4" y="T5"/>
                    </a:cxn>
                    <a:cxn ang="0">
                      <a:pos x="T6" y="T7"/>
                    </a:cxn>
                    <a:cxn ang="0">
                      <a:pos x="T8" y="T9"/>
                    </a:cxn>
                  </a:cxnLst>
                  <a:rect l="0" t="0" r="r" b="b"/>
                  <a:pathLst>
                    <a:path w="272" h="16">
                      <a:moveTo>
                        <a:pt x="272" y="0"/>
                      </a:moveTo>
                      <a:lnTo>
                        <a:pt x="0" y="0"/>
                      </a:lnTo>
                      <a:lnTo>
                        <a:pt x="0" y="16"/>
                      </a:lnTo>
                      <a:lnTo>
                        <a:pt x="253" y="16"/>
                      </a:lnTo>
                      <a:lnTo>
                        <a:pt x="272" y="0"/>
                      </a:lnTo>
                      <a:close/>
                    </a:path>
                  </a:pathLst>
                </a:custGeom>
                <a:solidFill>
                  <a:srgbClr val="D9B5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14" name="Freeform 143"/>
                <p:cNvSpPr>
                  <a:spLocks/>
                </p:cNvSpPr>
                <p:nvPr/>
              </p:nvSpPr>
              <p:spPr bwMode="auto">
                <a:xfrm>
                  <a:off x="9946729" y="3110601"/>
                  <a:ext cx="423219" cy="24896"/>
                </a:xfrm>
                <a:custGeom>
                  <a:avLst/>
                  <a:gdLst>
                    <a:gd name="T0" fmla="*/ 272 w 272"/>
                    <a:gd name="T1" fmla="*/ 0 h 16"/>
                    <a:gd name="T2" fmla="*/ 0 w 272"/>
                    <a:gd name="T3" fmla="*/ 0 h 16"/>
                    <a:gd name="T4" fmla="*/ 0 w 272"/>
                    <a:gd name="T5" fmla="*/ 16 h 16"/>
                    <a:gd name="T6" fmla="*/ 253 w 272"/>
                    <a:gd name="T7" fmla="*/ 16 h 16"/>
                    <a:gd name="T8" fmla="*/ 272 w 272"/>
                    <a:gd name="T9" fmla="*/ 0 h 16"/>
                  </a:gdLst>
                  <a:ahLst/>
                  <a:cxnLst>
                    <a:cxn ang="0">
                      <a:pos x="T0" y="T1"/>
                    </a:cxn>
                    <a:cxn ang="0">
                      <a:pos x="T2" y="T3"/>
                    </a:cxn>
                    <a:cxn ang="0">
                      <a:pos x="T4" y="T5"/>
                    </a:cxn>
                    <a:cxn ang="0">
                      <a:pos x="T6" y="T7"/>
                    </a:cxn>
                    <a:cxn ang="0">
                      <a:pos x="T8" y="T9"/>
                    </a:cxn>
                  </a:cxnLst>
                  <a:rect l="0" t="0" r="r" b="b"/>
                  <a:pathLst>
                    <a:path w="272" h="16">
                      <a:moveTo>
                        <a:pt x="272" y="0"/>
                      </a:moveTo>
                      <a:lnTo>
                        <a:pt x="0" y="0"/>
                      </a:lnTo>
                      <a:lnTo>
                        <a:pt x="0" y="16"/>
                      </a:lnTo>
                      <a:lnTo>
                        <a:pt x="253" y="16"/>
                      </a:lnTo>
                      <a:lnTo>
                        <a:pt x="2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15" name="Freeform 144"/>
                <p:cNvSpPr>
                  <a:spLocks noEditPoints="1"/>
                </p:cNvSpPr>
                <p:nvPr/>
              </p:nvSpPr>
              <p:spPr bwMode="auto">
                <a:xfrm>
                  <a:off x="10075872" y="3135496"/>
                  <a:ext cx="315859" cy="266067"/>
                </a:xfrm>
                <a:custGeom>
                  <a:avLst/>
                  <a:gdLst>
                    <a:gd name="T0" fmla="*/ 45 w 86"/>
                    <a:gd name="T1" fmla="*/ 63 h 72"/>
                    <a:gd name="T2" fmla="*/ 45 w 86"/>
                    <a:gd name="T3" fmla="*/ 37 h 72"/>
                    <a:gd name="T4" fmla="*/ 78 w 86"/>
                    <a:gd name="T5" fmla="*/ 37 h 72"/>
                    <a:gd name="T6" fmla="*/ 78 w 86"/>
                    <a:gd name="T7" fmla="*/ 63 h 72"/>
                    <a:gd name="T8" fmla="*/ 45 w 86"/>
                    <a:gd name="T9" fmla="*/ 63 h 72"/>
                    <a:gd name="T10" fmla="*/ 86 w 86"/>
                    <a:gd name="T11" fmla="*/ 0 h 72"/>
                    <a:gd name="T12" fmla="*/ 72 w 86"/>
                    <a:gd name="T13" fmla="*/ 0 h 72"/>
                    <a:gd name="T14" fmla="*/ 65 w 86"/>
                    <a:gd name="T15" fmla="*/ 8 h 72"/>
                    <a:gd name="T16" fmla="*/ 78 w 86"/>
                    <a:gd name="T17" fmla="*/ 8 h 72"/>
                    <a:gd name="T18" fmla="*/ 78 w 86"/>
                    <a:gd name="T19" fmla="*/ 34 h 72"/>
                    <a:gd name="T20" fmla="*/ 38 w 86"/>
                    <a:gd name="T21" fmla="*/ 34 h 72"/>
                    <a:gd name="T22" fmla="*/ 35 w 86"/>
                    <a:gd name="T23" fmla="*/ 37 h 72"/>
                    <a:gd name="T24" fmla="*/ 42 w 86"/>
                    <a:gd name="T25" fmla="*/ 37 h 72"/>
                    <a:gd name="T26" fmla="*/ 42 w 86"/>
                    <a:gd name="T27" fmla="*/ 63 h 72"/>
                    <a:gd name="T28" fmla="*/ 10 w 86"/>
                    <a:gd name="T29" fmla="*/ 63 h 72"/>
                    <a:gd name="T30" fmla="*/ 10 w 86"/>
                    <a:gd name="T31" fmla="*/ 63 h 72"/>
                    <a:gd name="T32" fmla="*/ 0 w 86"/>
                    <a:gd name="T33" fmla="*/ 72 h 72"/>
                    <a:gd name="T34" fmla="*/ 78 w 86"/>
                    <a:gd name="T35" fmla="*/ 72 h 72"/>
                    <a:gd name="T36" fmla="*/ 86 w 86"/>
                    <a:gd name="T37" fmla="*/ 65 h 72"/>
                    <a:gd name="T38" fmla="*/ 86 w 86"/>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72">
                      <a:moveTo>
                        <a:pt x="45" y="63"/>
                      </a:moveTo>
                      <a:cubicBezTo>
                        <a:pt x="45" y="37"/>
                        <a:pt x="45" y="37"/>
                        <a:pt x="45" y="37"/>
                      </a:cubicBezTo>
                      <a:cubicBezTo>
                        <a:pt x="78" y="37"/>
                        <a:pt x="78" y="37"/>
                        <a:pt x="78" y="37"/>
                      </a:cubicBezTo>
                      <a:cubicBezTo>
                        <a:pt x="78" y="63"/>
                        <a:pt x="78" y="63"/>
                        <a:pt x="78" y="63"/>
                      </a:cubicBezTo>
                      <a:cubicBezTo>
                        <a:pt x="45" y="63"/>
                        <a:pt x="45" y="63"/>
                        <a:pt x="45" y="63"/>
                      </a:cubicBezTo>
                      <a:moveTo>
                        <a:pt x="86" y="0"/>
                      </a:moveTo>
                      <a:cubicBezTo>
                        <a:pt x="72" y="0"/>
                        <a:pt x="72" y="0"/>
                        <a:pt x="72" y="0"/>
                      </a:cubicBezTo>
                      <a:cubicBezTo>
                        <a:pt x="65" y="8"/>
                        <a:pt x="65" y="8"/>
                        <a:pt x="65" y="8"/>
                      </a:cubicBezTo>
                      <a:cubicBezTo>
                        <a:pt x="78" y="8"/>
                        <a:pt x="78" y="8"/>
                        <a:pt x="78" y="8"/>
                      </a:cubicBezTo>
                      <a:cubicBezTo>
                        <a:pt x="78" y="34"/>
                        <a:pt x="78" y="34"/>
                        <a:pt x="78" y="34"/>
                      </a:cubicBezTo>
                      <a:cubicBezTo>
                        <a:pt x="38" y="34"/>
                        <a:pt x="38" y="34"/>
                        <a:pt x="38" y="34"/>
                      </a:cubicBezTo>
                      <a:cubicBezTo>
                        <a:pt x="35" y="37"/>
                        <a:pt x="35" y="37"/>
                        <a:pt x="35" y="37"/>
                      </a:cubicBezTo>
                      <a:cubicBezTo>
                        <a:pt x="42" y="37"/>
                        <a:pt x="42" y="37"/>
                        <a:pt x="42" y="37"/>
                      </a:cubicBezTo>
                      <a:cubicBezTo>
                        <a:pt x="42" y="63"/>
                        <a:pt x="42" y="63"/>
                        <a:pt x="42" y="63"/>
                      </a:cubicBezTo>
                      <a:cubicBezTo>
                        <a:pt x="10" y="63"/>
                        <a:pt x="10" y="63"/>
                        <a:pt x="10" y="63"/>
                      </a:cubicBezTo>
                      <a:cubicBezTo>
                        <a:pt x="10" y="63"/>
                        <a:pt x="10" y="63"/>
                        <a:pt x="10" y="63"/>
                      </a:cubicBezTo>
                      <a:cubicBezTo>
                        <a:pt x="0" y="72"/>
                        <a:pt x="0" y="72"/>
                        <a:pt x="0" y="72"/>
                      </a:cubicBezTo>
                      <a:cubicBezTo>
                        <a:pt x="78" y="72"/>
                        <a:pt x="78" y="72"/>
                        <a:pt x="78" y="72"/>
                      </a:cubicBezTo>
                      <a:cubicBezTo>
                        <a:pt x="82" y="72"/>
                        <a:pt x="86" y="69"/>
                        <a:pt x="86" y="65"/>
                      </a:cubicBezTo>
                      <a:cubicBezTo>
                        <a:pt x="86" y="0"/>
                        <a:pt x="86" y="0"/>
                        <a:pt x="86" y="0"/>
                      </a:cubicBezTo>
                    </a:path>
                  </a:pathLst>
                </a:custGeom>
                <a:solidFill>
                  <a:srgbClr val="E8C1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16" name="Freeform 145"/>
                <p:cNvSpPr>
                  <a:spLocks/>
                </p:cNvSpPr>
                <p:nvPr/>
              </p:nvSpPr>
              <p:spPr bwMode="auto">
                <a:xfrm>
                  <a:off x="10369947" y="3088817"/>
                  <a:ext cx="21783" cy="21783"/>
                </a:xfrm>
                <a:custGeom>
                  <a:avLst/>
                  <a:gdLst>
                    <a:gd name="T0" fmla="*/ 14 w 14"/>
                    <a:gd name="T1" fmla="*/ 0 h 14"/>
                    <a:gd name="T2" fmla="*/ 0 w 14"/>
                    <a:gd name="T3" fmla="*/ 14 h 14"/>
                    <a:gd name="T4" fmla="*/ 14 w 14"/>
                    <a:gd name="T5" fmla="*/ 14 h 14"/>
                    <a:gd name="T6" fmla="*/ 14 w 14"/>
                    <a:gd name="T7" fmla="*/ 0 h 14"/>
                  </a:gdLst>
                  <a:ahLst/>
                  <a:cxnLst>
                    <a:cxn ang="0">
                      <a:pos x="T0" y="T1"/>
                    </a:cxn>
                    <a:cxn ang="0">
                      <a:pos x="T2" y="T3"/>
                    </a:cxn>
                    <a:cxn ang="0">
                      <a:pos x="T4" y="T5"/>
                    </a:cxn>
                    <a:cxn ang="0">
                      <a:pos x="T6" y="T7"/>
                    </a:cxn>
                  </a:cxnLst>
                  <a:rect l="0" t="0" r="r" b="b"/>
                  <a:pathLst>
                    <a:path w="14" h="14">
                      <a:moveTo>
                        <a:pt x="14" y="0"/>
                      </a:moveTo>
                      <a:lnTo>
                        <a:pt x="0" y="14"/>
                      </a:lnTo>
                      <a:lnTo>
                        <a:pt x="14" y="14"/>
                      </a:lnTo>
                      <a:lnTo>
                        <a:pt x="14" y="0"/>
                      </a:lnTo>
                      <a:close/>
                    </a:path>
                  </a:pathLst>
                </a:custGeom>
                <a:solidFill>
                  <a:srgbClr val="C1C2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17" name="Freeform 146"/>
                <p:cNvSpPr>
                  <a:spLocks/>
                </p:cNvSpPr>
                <p:nvPr/>
              </p:nvSpPr>
              <p:spPr bwMode="auto">
                <a:xfrm>
                  <a:off x="10369947" y="3088817"/>
                  <a:ext cx="21783" cy="21783"/>
                </a:xfrm>
                <a:custGeom>
                  <a:avLst/>
                  <a:gdLst>
                    <a:gd name="T0" fmla="*/ 14 w 14"/>
                    <a:gd name="T1" fmla="*/ 0 h 14"/>
                    <a:gd name="T2" fmla="*/ 0 w 14"/>
                    <a:gd name="T3" fmla="*/ 14 h 14"/>
                    <a:gd name="T4" fmla="*/ 14 w 14"/>
                    <a:gd name="T5" fmla="*/ 14 h 14"/>
                    <a:gd name="T6" fmla="*/ 14 w 14"/>
                    <a:gd name="T7" fmla="*/ 0 h 14"/>
                  </a:gdLst>
                  <a:ahLst/>
                  <a:cxnLst>
                    <a:cxn ang="0">
                      <a:pos x="T0" y="T1"/>
                    </a:cxn>
                    <a:cxn ang="0">
                      <a:pos x="T2" y="T3"/>
                    </a:cxn>
                    <a:cxn ang="0">
                      <a:pos x="T4" y="T5"/>
                    </a:cxn>
                    <a:cxn ang="0">
                      <a:pos x="T6" y="T7"/>
                    </a:cxn>
                  </a:cxnLst>
                  <a:rect l="0" t="0" r="r" b="b"/>
                  <a:pathLst>
                    <a:path w="14" h="14">
                      <a:moveTo>
                        <a:pt x="14" y="0"/>
                      </a:moveTo>
                      <a:lnTo>
                        <a:pt x="0" y="14"/>
                      </a:lnTo>
                      <a:lnTo>
                        <a:pt x="14" y="14"/>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18" name="Freeform 147"/>
                <p:cNvSpPr>
                  <a:spLocks/>
                </p:cNvSpPr>
                <p:nvPr/>
              </p:nvSpPr>
              <p:spPr bwMode="auto">
                <a:xfrm>
                  <a:off x="10340385" y="3110601"/>
                  <a:ext cx="51346" cy="24896"/>
                </a:xfrm>
                <a:custGeom>
                  <a:avLst/>
                  <a:gdLst>
                    <a:gd name="T0" fmla="*/ 33 w 33"/>
                    <a:gd name="T1" fmla="*/ 0 h 16"/>
                    <a:gd name="T2" fmla="*/ 19 w 33"/>
                    <a:gd name="T3" fmla="*/ 0 h 16"/>
                    <a:gd name="T4" fmla="*/ 0 w 33"/>
                    <a:gd name="T5" fmla="*/ 16 h 16"/>
                    <a:gd name="T6" fmla="*/ 33 w 33"/>
                    <a:gd name="T7" fmla="*/ 16 h 16"/>
                    <a:gd name="T8" fmla="*/ 33 w 33"/>
                    <a:gd name="T9" fmla="*/ 0 h 16"/>
                  </a:gdLst>
                  <a:ahLst/>
                  <a:cxnLst>
                    <a:cxn ang="0">
                      <a:pos x="T0" y="T1"/>
                    </a:cxn>
                    <a:cxn ang="0">
                      <a:pos x="T2" y="T3"/>
                    </a:cxn>
                    <a:cxn ang="0">
                      <a:pos x="T4" y="T5"/>
                    </a:cxn>
                    <a:cxn ang="0">
                      <a:pos x="T6" y="T7"/>
                    </a:cxn>
                    <a:cxn ang="0">
                      <a:pos x="T8" y="T9"/>
                    </a:cxn>
                  </a:cxnLst>
                  <a:rect l="0" t="0" r="r" b="b"/>
                  <a:pathLst>
                    <a:path w="33" h="16">
                      <a:moveTo>
                        <a:pt x="33" y="0"/>
                      </a:moveTo>
                      <a:lnTo>
                        <a:pt x="19" y="0"/>
                      </a:lnTo>
                      <a:lnTo>
                        <a:pt x="0" y="16"/>
                      </a:lnTo>
                      <a:lnTo>
                        <a:pt x="33" y="16"/>
                      </a:lnTo>
                      <a:lnTo>
                        <a:pt x="33" y="0"/>
                      </a:lnTo>
                      <a:close/>
                    </a:path>
                  </a:pathLst>
                </a:custGeom>
                <a:solidFill>
                  <a:srgbClr val="CCAA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19" name="Freeform 148"/>
                <p:cNvSpPr>
                  <a:spLocks/>
                </p:cNvSpPr>
                <p:nvPr/>
              </p:nvSpPr>
              <p:spPr bwMode="auto">
                <a:xfrm>
                  <a:off x="10340385" y="3110601"/>
                  <a:ext cx="51346" cy="24896"/>
                </a:xfrm>
                <a:custGeom>
                  <a:avLst/>
                  <a:gdLst>
                    <a:gd name="T0" fmla="*/ 33 w 33"/>
                    <a:gd name="T1" fmla="*/ 0 h 16"/>
                    <a:gd name="T2" fmla="*/ 19 w 33"/>
                    <a:gd name="T3" fmla="*/ 0 h 16"/>
                    <a:gd name="T4" fmla="*/ 0 w 33"/>
                    <a:gd name="T5" fmla="*/ 16 h 16"/>
                    <a:gd name="T6" fmla="*/ 33 w 33"/>
                    <a:gd name="T7" fmla="*/ 16 h 16"/>
                    <a:gd name="T8" fmla="*/ 33 w 33"/>
                    <a:gd name="T9" fmla="*/ 0 h 16"/>
                  </a:gdLst>
                  <a:ahLst/>
                  <a:cxnLst>
                    <a:cxn ang="0">
                      <a:pos x="T0" y="T1"/>
                    </a:cxn>
                    <a:cxn ang="0">
                      <a:pos x="T2" y="T3"/>
                    </a:cxn>
                    <a:cxn ang="0">
                      <a:pos x="T4" y="T5"/>
                    </a:cxn>
                    <a:cxn ang="0">
                      <a:pos x="T6" y="T7"/>
                    </a:cxn>
                    <a:cxn ang="0">
                      <a:pos x="T8" y="T9"/>
                    </a:cxn>
                  </a:cxnLst>
                  <a:rect l="0" t="0" r="r" b="b"/>
                  <a:pathLst>
                    <a:path w="33" h="16">
                      <a:moveTo>
                        <a:pt x="33" y="0"/>
                      </a:moveTo>
                      <a:lnTo>
                        <a:pt x="19" y="0"/>
                      </a:lnTo>
                      <a:lnTo>
                        <a:pt x="0" y="16"/>
                      </a:lnTo>
                      <a:lnTo>
                        <a:pt x="33" y="16"/>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20" name="Freeform 149"/>
                <p:cNvSpPr>
                  <a:spLocks/>
                </p:cNvSpPr>
                <p:nvPr/>
              </p:nvSpPr>
              <p:spPr bwMode="auto">
                <a:xfrm>
                  <a:off x="10111660" y="3165060"/>
                  <a:ext cx="202274" cy="96469"/>
                </a:xfrm>
                <a:custGeom>
                  <a:avLst/>
                  <a:gdLst>
                    <a:gd name="T0" fmla="*/ 130 w 130"/>
                    <a:gd name="T1" fmla="*/ 0 h 62"/>
                    <a:gd name="T2" fmla="*/ 0 w 130"/>
                    <a:gd name="T3" fmla="*/ 0 h 62"/>
                    <a:gd name="T4" fmla="*/ 0 w 130"/>
                    <a:gd name="T5" fmla="*/ 62 h 62"/>
                    <a:gd name="T6" fmla="*/ 67 w 130"/>
                    <a:gd name="T7" fmla="*/ 62 h 62"/>
                    <a:gd name="T8" fmla="*/ 130 w 130"/>
                    <a:gd name="T9" fmla="*/ 0 h 62"/>
                  </a:gdLst>
                  <a:ahLst/>
                  <a:cxnLst>
                    <a:cxn ang="0">
                      <a:pos x="T0" y="T1"/>
                    </a:cxn>
                    <a:cxn ang="0">
                      <a:pos x="T2" y="T3"/>
                    </a:cxn>
                    <a:cxn ang="0">
                      <a:pos x="T4" y="T5"/>
                    </a:cxn>
                    <a:cxn ang="0">
                      <a:pos x="T6" y="T7"/>
                    </a:cxn>
                    <a:cxn ang="0">
                      <a:pos x="T8" y="T9"/>
                    </a:cxn>
                  </a:cxnLst>
                  <a:rect l="0" t="0" r="r" b="b"/>
                  <a:pathLst>
                    <a:path w="130" h="62">
                      <a:moveTo>
                        <a:pt x="130" y="0"/>
                      </a:moveTo>
                      <a:lnTo>
                        <a:pt x="0" y="0"/>
                      </a:lnTo>
                      <a:lnTo>
                        <a:pt x="0" y="62"/>
                      </a:lnTo>
                      <a:lnTo>
                        <a:pt x="67" y="62"/>
                      </a:lnTo>
                      <a:lnTo>
                        <a:pt x="130" y="0"/>
                      </a:lnTo>
                      <a:close/>
                    </a:path>
                  </a:pathLst>
                </a:custGeom>
                <a:solidFill>
                  <a:srgbClr val="FED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21" name="Freeform 150"/>
                <p:cNvSpPr>
                  <a:spLocks/>
                </p:cNvSpPr>
                <p:nvPr/>
              </p:nvSpPr>
              <p:spPr bwMode="auto">
                <a:xfrm>
                  <a:off x="10111660" y="3165060"/>
                  <a:ext cx="202274" cy="96469"/>
                </a:xfrm>
                <a:custGeom>
                  <a:avLst/>
                  <a:gdLst>
                    <a:gd name="T0" fmla="*/ 130 w 130"/>
                    <a:gd name="T1" fmla="*/ 0 h 62"/>
                    <a:gd name="T2" fmla="*/ 0 w 130"/>
                    <a:gd name="T3" fmla="*/ 0 h 62"/>
                    <a:gd name="T4" fmla="*/ 0 w 130"/>
                    <a:gd name="T5" fmla="*/ 62 h 62"/>
                    <a:gd name="T6" fmla="*/ 67 w 130"/>
                    <a:gd name="T7" fmla="*/ 62 h 62"/>
                    <a:gd name="T8" fmla="*/ 130 w 130"/>
                    <a:gd name="T9" fmla="*/ 0 h 62"/>
                  </a:gdLst>
                  <a:ahLst/>
                  <a:cxnLst>
                    <a:cxn ang="0">
                      <a:pos x="T0" y="T1"/>
                    </a:cxn>
                    <a:cxn ang="0">
                      <a:pos x="T2" y="T3"/>
                    </a:cxn>
                    <a:cxn ang="0">
                      <a:pos x="T4" y="T5"/>
                    </a:cxn>
                    <a:cxn ang="0">
                      <a:pos x="T6" y="T7"/>
                    </a:cxn>
                    <a:cxn ang="0">
                      <a:pos x="T8" y="T9"/>
                    </a:cxn>
                  </a:cxnLst>
                  <a:rect l="0" t="0" r="r" b="b"/>
                  <a:pathLst>
                    <a:path w="130" h="62">
                      <a:moveTo>
                        <a:pt x="130" y="0"/>
                      </a:moveTo>
                      <a:lnTo>
                        <a:pt x="0" y="0"/>
                      </a:lnTo>
                      <a:lnTo>
                        <a:pt x="0" y="62"/>
                      </a:lnTo>
                      <a:lnTo>
                        <a:pt x="67" y="62"/>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22" name="Freeform 151"/>
                <p:cNvSpPr>
                  <a:spLocks/>
                </p:cNvSpPr>
                <p:nvPr/>
              </p:nvSpPr>
              <p:spPr bwMode="auto">
                <a:xfrm>
                  <a:off x="10215908" y="3165060"/>
                  <a:ext cx="146259" cy="96469"/>
                </a:xfrm>
                <a:custGeom>
                  <a:avLst/>
                  <a:gdLst>
                    <a:gd name="T0" fmla="*/ 94 w 94"/>
                    <a:gd name="T1" fmla="*/ 0 h 62"/>
                    <a:gd name="T2" fmla="*/ 63 w 94"/>
                    <a:gd name="T3" fmla="*/ 0 h 62"/>
                    <a:gd name="T4" fmla="*/ 0 w 94"/>
                    <a:gd name="T5" fmla="*/ 62 h 62"/>
                    <a:gd name="T6" fmla="*/ 94 w 94"/>
                    <a:gd name="T7" fmla="*/ 62 h 62"/>
                    <a:gd name="T8" fmla="*/ 94 w 94"/>
                    <a:gd name="T9" fmla="*/ 0 h 62"/>
                  </a:gdLst>
                  <a:ahLst/>
                  <a:cxnLst>
                    <a:cxn ang="0">
                      <a:pos x="T0" y="T1"/>
                    </a:cxn>
                    <a:cxn ang="0">
                      <a:pos x="T2" y="T3"/>
                    </a:cxn>
                    <a:cxn ang="0">
                      <a:pos x="T4" y="T5"/>
                    </a:cxn>
                    <a:cxn ang="0">
                      <a:pos x="T6" y="T7"/>
                    </a:cxn>
                    <a:cxn ang="0">
                      <a:pos x="T8" y="T9"/>
                    </a:cxn>
                  </a:cxnLst>
                  <a:rect l="0" t="0" r="r" b="b"/>
                  <a:pathLst>
                    <a:path w="94" h="62">
                      <a:moveTo>
                        <a:pt x="94" y="0"/>
                      </a:moveTo>
                      <a:lnTo>
                        <a:pt x="63" y="0"/>
                      </a:lnTo>
                      <a:lnTo>
                        <a:pt x="0" y="62"/>
                      </a:lnTo>
                      <a:lnTo>
                        <a:pt x="94" y="62"/>
                      </a:lnTo>
                      <a:lnTo>
                        <a:pt x="94" y="0"/>
                      </a:lnTo>
                      <a:close/>
                    </a:path>
                  </a:pathLst>
                </a:custGeom>
                <a:solidFill>
                  <a:srgbClr val="EDD0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23" name="Freeform 152"/>
                <p:cNvSpPr>
                  <a:spLocks/>
                </p:cNvSpPr>
                <p:nvPr/>
              </p:nvSpPr>
              <p:spPr bwMode="auto">
                <a:xfrm>
                  <a:off x="10215908" y="3165060"/>
                  <a:ext cx="146259" cy="96469"/>
                </a:xfrm>
                <a:custGeom>
                  <a:avLst/>
                  <a:gdLst>
                    <a:gd name="T0" fmla="*/ 94 w 94"/>
                    <a:gd name="T1" fmla="*/ 0 h 62"/>
                    <a:gd name="T2" fmla="*/ 63 w 94"/>
                    <a:gd name="T3" fmla="*/ 0 h 62"/>
                    <a:gd name="T4" fmla="*/ 0 w 94"/>
                    <a:gd name="T5" fmla="*/ 62 h 62"/>
                    <a:gd name="T6" fmla="*/ 94 w 94"/>
                    <a:gd name="T7" fmla="*/ 62 h 62"/>
                    <a:gd name="T8" fmla="*/ 94 w 94"/>
                    <a:gd name="T9" fmla="*/ 0 h 62"/>
                  </a:gdLst>
                  <a:ahLst/>
                  <a:cxnLst>
                    <a:cxn ang="0">
                      <a:pos x="T0" y="T1"/>
                    </a:cxn>
                    <a:cxn ang="0">
                      <a:pos x="T2" y="T3"/>
                    </a:cxn>
                    <a:cxn ang="0">
                      <a:pos x="T4" y="T5"/>
                    </a:cxn>
                    <a:cxn ang="0">
                      <a:pos x="T6" y="T7"/>
                    </a:cxn>
                    <a:cxn ang="0">
                      <a:pos x="T8" y="T9"/>
                    </a:cxn>
                  </a:cxnLst>
                  <a:rect l="0" t="0" r="r" b="b"/>
                  <a:pathLst>
                    <a:path w="94" h="62">
                      <a:moveTo>
                        <a:pt x="94" y="0"/>
                      </a:moveTo>
                      <a:lnTo>
                        <a:pt x="63" y="0"/>
                      </a:lnTo>
                      <a:lnTo>
                        <a:pt x="0" y="62"/>
                      </a:lnTo>
                      <a:lnTo>
                        <a:pt x="94" y="62"/>
                      </a:lnTo>
                      <a:lnTo>
                        <a:pt x="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24" name="Rectangle 153"/>
                <p:cNvSpPr>
                  <a:spLocks noChangeArrowheads="1"/>
                </p:cNvSpPr>
                <p:nvPr/>
              </p:nvSpPr>
              <p:spPr bwMode="auto">
                <a:xfrm>
                  <a:off x="10240803" y="3272420"/>
                  <a:ext cx="121365" cy="94913"/>
                </a:xfrm>
                <a:prstGeom prst="rect">
                  <a:avLst/>
                </a:prstGeom>
                <a:solidFill>
                  <a:srgbClr val="EDD0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25" name="Rectangle 154"/>
                <p:cNvSpPr>
                  <a:spLocks noChangeArrowheads="1"/>
                </p:cNvSpPr>
                <p:nvPr/>
              </p:nvSpPr>
              <p:spPr bwMode="auto">
                <a:xfrm>
                  <a:off x="10240803" y="3272420"/>
                  <a:ext cx="121365" cy="9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26" name="Freeform 155"/>
                <p:cNvSpPr>
                  <a:spLocks/>
                </p:cNvSpPr>
                <p:nvPr/>
              </p:nvSpPr>
              <p:spPr bwMode="auto">
                <a:xfrm>
                  <a:off x="10111660" y="3272420"/>
                  <a:ext cx="91802" cy="94913"/>
                </a:xfrm>
                <a:custGeom>
                  <a:avLst/>
                  <a:gdLst>
                    <a:gd name="T0" fmla="*/ 59 w 59"/>
                    <a:gd name="T1" fmla="*/ 0 h 61"/>
                    <a:gd name="T2" fmla="*/ 0 w 59"/>
                    <a:gd name="T3" fmla="*/ 0 h 61"/>
                    <a:gd name="T4" fmla="*/ 0 w 59"/>
                    <a:gd name="T5" fmla="*/ 61 h 61"/>
                    <a:gd name="T6" fmla="*/ 59 w 59"/>
                    <a:gd name="T7" fmla="*/ 0 h 61"/>
                  </a:gdLst>
                  <a:ahLst/>
                  <a:cxnLst>
                    <a:cxn ang="0">
                      <a:pos x="T0" y="T1"/>
                    </a:cxn>
                    <a:cxn ang="0">
                      <a:pos x="T2" y="T3"/>
                    </a:cxn>
                    <a:cxn ang="0">
                      <a:pos x="T4" y="T5"/>
                    </a:cxn>
                    <a:cxn ang="0">
                      <a:pos x="T6" y="T7"/>
                    </a:cxn>
                  </a:cxnLst>
                  <a:rect l="0" t="0" r="r" b="b"/>
                  <a:pathLst>
                    <a:path w="59" h="61">
                      <a:moveTo>
                        <a:pt x="59" y="0"/>
                      </a:moveTo>
                      <a:lnTo>
                        <a:pt x="0" y="0"/>
                      </a:lnTo>
                      <a:lnTo>
                        <a:pt x="0" y="61"/>
                      </a:lnTo>
                      <a:lnTo>
                        <a:pt x="59" y="0"/>
                      </a:lnTo>
                      <a:close/>
                    </a:path>
                  </a:pathLst>
                </a:custGeom>
                <a:solidFill>
                  <a:srgbClr val="FED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27" name="Freeform 156"/>
                <p:cNvSpPr>
                  <a:spLocks/>
                </p:cNvSpPr>
                <p:nvPr/>
              </p:nvSpPr>
              <p:spPr bwMode="auto">
                <a:xfrm>
                  <a:off x="10111660" y="3272420"/>
                  <a:ext cx="91802" cy="94913"/>
                </a:xfrm>
                <a:custGeom>
                  <a:avLst/>
                  <a:gdLst>
                    <a:gd name="T0" fmla="*/ 59 w 59"/>
                    <a:gd name="T1" fmla="*/ 0 h 61"/>
                    <a:gd name="T2" fmla="*/ 0 w 59"/>
                    <a:gd name="T3" fmla="*/ 0 h 61"/>
                    <a:gd name="T4" fmla="*/ 0 w 59"/>
                    <a:gd name="T5" fmla="*/ 61 h 61"/>
                    <a:gd name="T6" fmla="*/ 59 w 59"/>
                    <a:gd name="T7" fmla="*/ 0 h 61"/>
                  </a:gdLst>
                  <a:ahLst/>
                  <a:cxnLst>
                    <a:cxn ang="0">
                      <a:pos x="T0" y="T1"/>
                    </a:cxn>
                    <a:cxn ang="0">
                      <a:pos x="T2" y="T3"/>
                    </a:cxn>
                    <a:cxn ang="0">
                      <a:pos x="T4" y="T5"/>
                    </a:cxn>
                    <a:cxn ang="0">
                      <a:pos x="T6" y="T7"/>
                    </a:cxn>
                  </a:cxnLst>
                  <a:rect l="0" t="0" r="r" b="b"/>
                  <a:pathLst>
                    <a:path w="59" h="61">
                      <a:moveTo>
                        <a:pt x="59" y="0"/>
                      </a:moveTo>
                      <a:lnTo>
                        <a:pt x="0" y="0"/>
                      </a:lnTo>
                      <a:lnTo>
                        <a:pt x="0" y="61"/>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28" name="Freeform 157"/>
                <p:cNvSpPr>
                  <a:spLocks/>
                </p:cNvSpPr>
                <p:nvPr/>
              </p:nvSpPr>
              <p:spPr bwMode="auto">
                <a:xfrm>
                  <a:off x="10111660" y="3272420"/>
                  <a:ext cx="118252" cy="94913"/>
                </a:xfrm>
                <a:custGeom>
                  <a:avLst/>
                  <a:gdLst>
                    <a:gd name="T0" fmla="*/ 76 w 76"/>
                    <a:gd name="T1" fmla="*/ 0 h 61"/>
                    <a:gd name="T2" fmla="*/ 59 w 76"/>
                    <a:gd name="T3" fmla="*/ 0 h 61"/>
                    <a:gd name="T4" fmla="*/ 0 w 76"/>
                    <a:gd name="T5" fmla="*/ 61 h 61"/>
                    <a:gd name="T6" fmla="*/ 0 w 76"/>
                    <a:gd name="T7" fmla="*/ 61 h 61"/>
                    <a:gd name="T8" fmla="*/ 76 w 76"/>
                    <a:gd name="T9" fmla="*/ 61 h 61"/>
                    <a:gd name="T10" fmla="*/ 76 w 76"/>
                    <a:gd name="T11" fmla="*/ 0 h 61"/>
                  </a:gdLst>
                  <a:ahLst/>
                  <a:cxnLst>
                    <a:cxn ang="0">
                      <a:pos x="T0" y="T1"/>
                    </a:cxn>
                    <a:cxn ang="0">
                      <a:pos x="T2" y="T3"/>
                    </a:cxn>
                    <a:cxn ang="0">
                      <a:pos x="T4" y="T5"/>
                    </a:cxn>
                    <a:cxn ang="0">
                      <a:pos x="T6" y="T7"/>
                    </a:cxn>
                    <a:cxn ang="0">
                      <a:pos x="T8" y="T9"/>
                    </a:cxn>
                    <a:cxn ang="0">
                      <a:pos x="T10" y="T11"/>
                    </a:cxn>
                  </a:cxnLst>
                  <a:rect l="0" t="0" r="r" b="b"/>
                  <a:pathLst>
                    <a:path w="76" h="61">
                      <a:moveTo>
                        <a:pt x="76" y="0"/>
                      </a:moveTo>
                      <a:lnTo>
                        <a:pt x="59" y="0"/>
                      </a:lnTo>
                      <a:lnTo>
                        <a:pt x="0" y="61"/>
                      </a:lnTo>
                      <a:lnTo>
                        <a:pt x="0" y="61"/>
                      </a:lnTo>
                      <a:lnTo>
                        <a:pt x="76" y="61"/>
                      </a:lnTo>
                      <a:lnTo>
                        <a:pt x="76" y="0"/>
                      </a:lnTo>
                      <a:close/>
                    </a:path>
                  </a:pathLst>
                </a:custGeom>
                <a:solidFill>
                  <a:srgbClr val="EDD0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29" name="Freeform 158"/>
                <p:cNvSpPr>
                  <a:spLocks/>
                </p:cNvSpPr>
                <p:nvPr/>
              </p:nvSpPr>
              <p:spPr bwMode="auto">
                <a:xfrm>
                  <a:off x="10111660" y="3272420"/>
                  <a:ext cx="118252" cy="94913"/>
                </a:xfrm>
                <a:custGeom>
                  <a:avLst/>
                  <a:gdLst>
                    <a:gd name="T0" fmla="*/ 76 w 76"/>
                    <a:gd name="T1" fmla="*/ 0 h 61"/>
                    <a:gd name="T2" fmla="*/ 59 w 76"/>
                    <a:gd name="T3" fmla="*/ 0 h 61"/>
                    <a:gd name="T4" fmla="*/ 0 w 76"/>
                    <a:gd name="T5" fmla="*/ 61 h 61"/>
                    <a:gd name="T6" fmla="*/ 0 w 76"/>
                    <a:gd name="T7" fmla="*/ 61 h 61"/>
                    <a:gd name="T8" fmla="*/ 76 w 76"/>
                    <a:gd name="T9" fmla="*/ 61 h 61"/>
                    <a:gd name="T10" fmla="*/ 76 w 76"/>
                    <a:gd name="T11" fmla="*/ 0 h 61"/>
                  </a:gdLst>
                  <a:ahLst/>
                  <a:cxnLst>
                    <a:cxn ang="0">
                      <a:pos x="T0" y="T1"/>
                    </a:cxn>
                    <a:cxn ang="0">
                      <a:pos x="T2" y="T3"/>
                    </a:cxn>
                    <a:cxn ang="0">
                      <a:pos x="T4" y="T5"/>
                    </a:cxn>
                    <a:cxn ang="0">
                      <a:pos x="T6" y="T7"/>
                    </a:cxn>
                    <a:cxn ang="0">
                      <a:pos x="T8" y="T9"/>
                    </a:cxn>
                    <a:cxn ang="0">
                      <a:pos x="T10" y="T11"/>
                    </a:cxn>
                  </a:cxnLst>
                  <a:rect l="0" t="0" r="r" b="b"/>
                  <a:pathLst>
                    <a:path w="76" h="61">
                      <a:moveTo>
                        <a:pt x="76" y="0"/>
                      </a:moveTo>
                      <a:lnTo>
                        <a:pt x="59" y="0"/>
                      </a:lnTo>
                      <a:lnTo>
                        <a:pt x="0" y="61"/>
                      </a:lnTo>
                      <a:lnTo>
                        <a:pt x="0" y="61"/>
                      </a:lnTo>
                      <a:lnTo>
                        <a:pt x="76" y="61"/>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30" name="Rectangle 159"/>
                <p:cNvSpPr>
                  <a:spLocks noChangeArrowheads="1"/>
                </p:cNvSpPr>
                <p:nvPr/>
              </p:nvSpPr>
              <p:spPr bwMode="auto">
                <a:xfrm>
                  <a:off x="9979403" y="3165060"/>
                  <a:ext cx="118252" cy="202274"/>
                </a:xfrm>
                <a:prstGeom prst="rect">
                  <a:avLst/>
                </a:prstGeom>
                <a:solidFill>
                  <a:srgbClr val="FEDD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31" name="Rectangle 160"/>
                <p:cNvSpPr>
                  <a:spLocks noChangeArrowheads="1"/>
                </p:cNvSpPr>
                <p:nvPr/>
              </p:nvSpPr>
              <p:spPr bwMode="auto">
                <a:xfrm>
                  <a:off x="9979403" y="3165060"/>
                  <a:ext cx="118252" cy="20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32" name="Oval 161"/>
                <p:cNvSpPr>
                  <a:spLocks noChangeArrowheads="1"/>
                </p:cNvSpPr>
                <p:nvPr/>
              </p:nvSpPr>
              <p:spPr bwMode="auto">
                <a:xfrm>
                  <a:off x="10337272" y="3054586"/>
                  <a:ext cx="24896" cy="23339"/>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33" name="Oval 162"/>
                <p:cNvSpPr>
                  <a:spLocks noChangeArrowheads="1"/>
                </p:cNvSpPr>
                <p:nvPr/>
              </p:nvSpPr>
              <p:spPr bwMode="auto">
                <a:xfrm>
                  <a:off x="10303041" y="3054586"/>
                  <a:ext cx="21783" cy="23339"/>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34" name="Oval 163"/>
                <p:cNvSpPr>
                  <a:spLocks noChangeArrowheads="1"/>
                </p:cNvSpPr>
                <p:nvPr/>
              </p:nvSpPr>
              <p:spPr bwMode="auto">
                <a:xfrm>
                  <a:off x="10267255" y="3054586"/>
                  <a:ext cx="24896" cy="23339"/>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35" name="Freeform 164"/>
                <p:cNvSpPr>
                  <a:spLocks/>
                </p:cNvSpPr>
                <p:nvPr/>
              </p:nvSpPr>
              <p:spPr bwMode="auto">
                <a:xfrm>
                  <a:off x="10054089" y="2941003"/>
                  <a:ext cx="234950" cy="536803"/>
                </a:xfrm>
                <a:custGeom>
                  <a:avLst/>
                  <a:gdLst>
                    <a:gd name="T0" fmla="*/ 151 w 151"/>
                    <a:gd name="T1" fmla="*/ 151 h 345"/>
                    <a:gd name="T2" fmla="*/ 80 w 151"/>
                    <a:gd name="T3" fmla="*/ 151 h 345"/>
                    <a:gd name="T4" fmla="*/ 92 w 151"/>
                    <a:gd name="T5" fmla="*/ 0 h 345"/>
                    <a:gd name="T6" fmla="*/ 0 w 151"/>
                    <a:gd name="T7" fmla="*/ 194 h 345"/>
                    <a:gd name="T8" fmla="*/ 70 w 151"/>
                    <a:gd name="T9" fmla="*/ 194 h 345"/>
                    <a:gd name="T10" fmla="*/ 56 w 151"/>
                    <a:gd name="T11" fmla="*/ 345 h 345"/>
                    <a:gd name="T12" fmla="*/ 151 w 151"/>
                    <a:gd name="T13" fmla="*/ 151 h 345"/>
                  </a:gdLst>
                  <a:ahLst/>
                  <a:cxnLst>
                    <a:cxn ang="0">
                      <a:pos x="T0" y="T1"/>
                    </a:cxn>
                    <a:cxn ang="0">
                      <a:pos x="T2" y="T3"/>
                    </a:cxn>
                    <a:cxn ang="0">
                      <a:pos x="T4" y="T5"/>
                    </a:cxn>
                    <a:cxn ang="0">
                      <a:pos x="T6" y="T7"/>
                    </a:cxn>
                    <a:cxn ang="0">
                      <a:pos x="T8" y="T9"/>
                    </a:cxn>
                    <a:cxn ang="0">
                      <a:pos x="T10" y="T11"/>
                    </a:cxn>
                    <a:cxn ang="0">
                      <a:pos x="T12" y="T13"/>
                    </a:cxn>
                  </a:cxnLst>
                  <a:rect l="0" t="0" r="r" b="b"/>
                  <a:pathLst>
                    <a:path w="151" h="345">
                      <a:moveTo>
                        <a:pt x="151" y="151"/>
                      </a:moveTo>
                      <a:lnTo>
                        <a:pt x="80" y="151"/>
                      </a:lnTo>
                      <a:lnTo>
                        <a:pt x="92" y="0"/>
                      </a:lnTo>
                      <a:lnTo>
                        <a:pt x="0" y="194"/>
                      </a:lnTo>
                      <a:lnTo>
                        <a:pt x="70" y="194"/>
                      </a:lnTo>
                      <a:lnTo>
                        <a:pt x="56" y="345"/>
                      </a:lnTo>
                      <a:lnTo>
                        <a:pt x="151" y="151"/>
                      </a:lnTo>
                      <a:close/>
                    </a:path>
                  </a:pathLst>
                </a:custGeom>
                <a:solidFill>
                  <a:srgbClr val="DA42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36" name="Freeform 165"/>
                <p:cNvSpPr>
                  <a:spLocks/>
                </p:cNvSpPr>
                <p:nvPr/>
              </p:nvSpPr>
              <p:spPr bwMode="auto">
                <a:xfrm>
                  <a:off x="9284047" y="2984569"/>
                  <a:ext cx="348534" cy="449670"/>
                </a:xfrm>
                <a:custGeom>
                  <a:avLst/>
                  <a:gdLst>
                    <a:gd name="T0" fmla="*/ 48 w 95"/>
                    <a:gd name="T1" fmla="*/ 0 h 122"/>
                    <a:gd name="T2" fmla="*/ 0 w 95"/>
                    <a:gd name="T3" fmla="*/ 13 h 122"/>
                    <a:gd name="T4" fmla="*/ 0 w 95"/>
                    <a:gd name="T5" fmla="*/ 109 h 122"/>
                    <a:gd name="T6" fmla="*/ 48 w 95"/>
                    <a:gd name="T7" fmla="*/ 122 h 122"/>
                    <a:gd name="T8" fmla="*/ 95 w 95"/>
                    <a:gd name="T9" fmla="*/ 109 h 122"/>
                    <a:gd name="T10" fmla="*/ 95 w 95"/>
                    <a:gd name="T11" fmla="*/ 13 h 122"/>
                    <a:gd name="T12" fmla="*/ 48 w 95"/>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95" h="122">
                      <a:moveTo>
                        <a:pt x="48" y="0"/>
                      </a:moveTo>
                      <a:cubicBezTo>
                        <a:pt x="22" y="0"/>
                        <a:pt x="0" y="6"/>
                        <a:pt x="0" y="13"/>
                      </a:cubicBezTo>
                      <a:cubicBezTo>
                        <a:pt x="0" y="109"/>
                        <a:pt x="0" y="109"/>
                        <a:pt x="0" y="109"/>
                      </a:cubicBezTo>
                      <a:cubicBezTo>
                        <a:pt x="0" y="116"/>
                        <a:pt x="22" y="122"/>
                        <a:pt x="48" y="122"/>
                      </a:cubicBezTo>
                      <a:cubicBezTo>
                        <a:pt x="74" y="122"/>
                        <a:pt x="95" y="116"/>
                        <a:pt x="95" y="109"/>
                      </a:cubicBezTo>
                      <a:cubicBezTo>
                        <a:pt x="95" y="13"/>
                        <a:pt x="95" y="13"/>
                        <a:pt x="95" y="13"/>
                      </a:cubicBezTo>
                      <a:cubicBezTo>
                        <a:pt x="95" y="6"/>
                        <a:pt x="74" y="0"/>
                        <a:pt x="48" y="0"/>
                      </a:cubicBezTo>
                    </a:path>
                  </a:pathLst>
                </a:custGeom>
                <a:solidFill>
                  <a:srgbClr val="FBD1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37" name="Freeform 166"/>
                <p:cNvSpPr>
                  <a:spLocks noEditPoints="1"/>
                </p:cNvSpPr>
                <p:nvPr/>
              </p:nvSpPr>
              <p:spPr bwMode="auto">
                <a:xfrm>
                  <a:off x="9511190" y="3088817"/>
                  <a:ext cx="48236" cy="342309"/>
                </a:xfrm>
                <a:custGeom>
                  <a:avLst/>
                  <a:gdLst>
                    <a:gd name="T0" fmla="*/ 13 w 13"/>
                    <a:gd name="T1" fmla="*/ 63 h 93"/>
                    <a:gd name="T2" fmla="*/ 0 w 13"/>
                    <a:gd name="T3" fmla="*/ 66 h 93"/>
                    <a:gd name="T4" fmla="*/ 0 w 13"/>
                    <a:gd name="T5" fmla="*/ 93 h 93"/>
                    <a:gd name="T6" fmla="*/ 13 w 13"/>
                    <a:gd name="T7" fmla="*/ 91 h 93"/>
                    <a:gd name="T8" fmla="*/ 13 w 13"/>
                    <a:gd name="T9" fmla="*/ 63 h 93"/>
                    <a:gd name="T10" fmla="*/ 13 w 13"/>
                    <a:gd name="T11" fmla="*/ 31 h 93"/>
                    <a:gd name="T12" fmla="*/ 0 w 13"/>
                    <a:gd name="T13" fmla="*/ 34 h 93"/>
                    <a:gd name="T14" fmla="*/ 0 w 13"/>
                    <a:gd name="T15" fmla="*/ 61 h 93"/>
                    <a:gd name="T16" fmla="*/ 13 w 13"/>
                    <a:gd name="T17" fmla="*/ 59 h 93"/>
                    <a:gd name="T18" fmla="*/ 13 w 13"/>
                    <a:gd name="T19" fmla="*/ 31 h 93"/>
                    <a:gd name="T20" fmla="*/ 13 w 13"/>
                    <a:gd name="T21" fmla="*/ 0 h 93"/>
                    <a:gd name="T22" fmla="*/ 0 w 13"/>
                    <a:gd name="T23" fmla="*/ 2 h 93"/>
                    <a:gd name="T24" fmla="*/ 0 w 13"/>
                    <a:gd name="T25" fmla="*/ 29 h 93"/>
                    <a:gd name="T26" fmla="*/ 13 w 13"/>
                    <a:gd name="T27" fmla="*/ 27 h 93"/>
                    <a:gd name="T28" fmla="*/ 13 w 13"/>
                    <a:gd name="T2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93">
                      <a:moveTo>
                        <a:pt x="13" y="63"/>
                      </a:moveTo>
                      <a:cubicBezTo>
                        <a:pt x="9" y="64"/>
                        <a:pt x="5" y="65"/>
                        <a:pt x="0" y="66"/>
                      </a:cubicBezTo>
                      <a:cubicBezTo>
                        <a:pt x="0" y="93"/>
                        <a:pt x="0" y="93"/>
                        <a:pt x="0" y="93"/>
                      </a:cubicBezTo>
                      <a:cubicBezTo>
                        <a:pt x="5" y="93"/>
                        <a:pt x="9" y="92"/>
                        <a:pt x="13" y="91"/>
                      </a:cubicBezTo>
                      <a:cubicBezTo>
                        <a:pt x="13" y="63"/>
                        <a:pt x="13" y="63"/>
                        <a:pt x="13" y="63"/>
                      </a:cubicBezTo>
                      <a:moveTo>
                        <a:pt x="13" y="31"/>
                      </a:moveTo>
                      <a:cubicBezTo>
                        <a:pt x="9" y="32"/>
                        <a:pt x="5" y="33"/>
                        <a:pt x="0" y="34"/>
                      </a:cubicBezTo>
                      <a:cubicBezTo>
                        <a:pt x="0" y="61"/>
                        <a:pt x="0" y="61"/>
                        <a:pt x="0" y="61"/>
                      </a:cubicBezTo>
                      <a:cubicBezTo>
                        <a:pt x="5" y="61"/>
                        <a:pt x="9" y="60"/>
                        <a:pt x="13" y="59"/>
                      </a:cubicBezTo>
                      <a:cubicBezTo>
                        <a:pt x="13" y="31"/>
                        <a:pt x="13" y="31"/>
                        <a:pt x="13" y="31"/>
                      </a:cubicBezTo>
                      <a:moveTo>
                        <a:pt x="13" y="0"/>
                      </a:moveTo>
                      <a:cubicBezTo>
                        <a:pt x="9" y="0"/>
                        <a:pt x="5" y="1"/>
                        <a:pt x="0" y="2"/>
                      </a:cubicBezTo>
                      <a:cubicBezTo>
                        <a:pt x="0" y="29"/>
                        <a:pt x="0" y="29"/>
                        <a:pt x="0" y="29"/>
                      </a:cubicBezTo>
                      <a:cubicBezTo>
                        <a:pt x="5" y="29"/>
                        <a:pt x="9" y="28"/>
                        <a:pt x="13" y="27"/>
                      </a:cubicBezTo>
                      <a:cubicBezTo>
                        <a:pt x="13" y="0"/>
                        <a:pt x="13" y="0"/>
                        <a:pt x="13" y="0"/>
                      </a:cubicBezTo>
                    </a:path>
                  </a:pathLst>
                </a:custGeom>
                <a:solidFill>
                  <a:srgbClr val="FED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38" name="Freeform 167"/>
                <p:cNvSpPr>
                  <a:spLocks/>
                </p:cNvSpPr>
                <p:nvPr/>
              </p:nvSpPr>
              <p:spPr bwMode="auto">
                <a:xfrm>
                  <a:off x="9273130" y="3032803"/>
                  <a:ext cx="348534" cy="66906"/>
                </a:xfrm>
                <a:custGeom>
                  <a:avLst/>
                  <a:gdLst>
                    <a:gd name="T0" fmla="*/ 95 w 95"/>
                    <a:gd name="T1" fmla="*/ 0 h 18"/>
                    <a:gd name="T2" fmla="*/ 48 w 95"/>
                    <a:gd name="T3" fmla="*/ 13 h 18"/>
                    <a:gd name="T4" fmla="*/ 0 w 95"/>
                    <a:gd name="T5" fmla="*/ 0 h 18"/>
                    <a:gd name="T6" fmla="*/ 0 w 95"/>
                    <a:gd name="T7" fmla="*/ 0 h 18"/>
                    <a:gd name="T8" fmla="*/ 0 w 95"/>
                    <a:gd name="T9" fmla="*/ 5 h 18"/>
                    <a:gd name="T10" fmla="*/ 48 w 95"/>
                    <a:gd name="T11" fmla="*/ 18 h 18"/>
                    <a:gd name="T12" fmla="*/ 65 w 95"/>
                    <a:gd name="T13" fmla="*/ 17 h 18"/>
                    <a:gd name="T14" fmla="*/ 65 w 95"/>
                    <a:gd name="T15" fmla="*/ 14 h 18"/>
                    <a:gd name="T16" fmla="*/ 78 w 95"/>
                    <a:gd name="T17" fmla="*/ 12 h 18"/>
                    <a:gd name="T18" fmla="*/ 78 w 95"/>
                    <a:gd name="T19" fmla="*/ 15 h 18"/>
                    <a:gd name="T20" fmla="*/ 95 w 95"/>
                    <a:gd name="T21" fmla="*/ 5 h 18"/>
                    <a:gd name="T22" fmla="*/ 95 w 95"/>
                    <a:gd name="T23" fmla="*/ 0 h 18"/>
                    <a:gd name="T24" fmla="*/ 95 w 9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8">
                      <a:moveTo>
                        <a:pt x="95" y="0"/>
                      </a:moveTo>
                      <a:cubicBezTo>
                        <a:pt x="95" y="7"/>
                        <a:pt x="74" y="13"/>
                        <a:pt x="48" y="13"/>
                      </a:cubicBezTo>
                      <a:cubicBezTo>
                        <a:pt x="22" y="13"/>
                        <a:pt x="0" y="7"/>
                        <a:pt x="0" y="0"/>
                      </a:cubicBezTo>
                      <a:cubicBezTo>
                        <a:pt x="0" y="0"/>
                        <a:pt x="0" y="0"/>
                        <a:pt x="0" y="0"/>
                      </a:cubicBezTo>
                      <a:cubicBezTo>
                        <a:pt x="0" y="5"/>
                        <a:pt x="0" y="5"/>
                        <a:pt x="0" y="5"/>
                      </a:cubicBezTo>
                      <a:cubicBezTo>
                        <a:pt x="0" y="12"/>
                        <a:pt x="22" y="18"/>
                        <a:pt x="48" y="18"/>
                      </a:cubicBezTo>
                      <a:cubicBezTo>
                        <a:pt x="54" y="18"/>
                        <a:pt x="59" y="17"/>
                        <a:pt x="65" y="17"/>
                      </a:cubicBezTo>
                      <a:cubicBezTo>
                        <a:pt x="65" y="14"/>
                        <a:pt x="65" y="14"/>
                        <a:pt x="65" y="14"/>
                      </a:cubicBezTo>
                      <a:cubicBezTo>
                        <a:pt x="78" y="12"/>
                        <a:pt x="78" y="12"/>
                        <a:pt x="78" y="12"/>
                      </a:cubicBezTo>
                      <a:cubicBezTo>
                        <a:pt x="78" y="15"/>
                        <a:pt x="78" y="15"/>
                        <a:pt x="78" y="15"/>
                      </a:cubicBezTo>
                      <a:cubicBezTo>
                        <a:pt x="88" y="12"/>
                        <a:pt x="95" y="9"/>
                        <a:pt x="95" y="5"/>
                      </a:cubicBezTo>
                      <a:cubicBezTo>
                        <a:pt x="95" y="0"/>
                        <a:pt x="95" y="0"/>
                        <a:pt x="95" y="0"/>
                      </a:cubicBezTo>
                      <a:cubicBezTo>
                        <a:pt x="95" y="0"/>
                        <a:pt x="95" y="0"/>
                        <a:pt x="95" y="0"/>
                      </a:cubicBezTo>
                    </a:path>
                  </a:pathLst>
                </a:custGeom>
                <a:solidFill>
                  <a:srgbClr val="D9B5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39" name="Freeform 168"/>
                <p:cNvSpPr>
                  <a:spLocks/>
                </p:cNvSpPr>
                <p:nvPr/>
              </p:nvSpPr>
              <p:spPr bwMode="auto">
                <a:xfrm>
                  <a:off x="9511190" y="3077928"/>
                  <a:ext cx="48236" cy="17115"/>
                </a:xfrm>
                <a:custGeom>
                  <a:avLst/>
                  <a:gdLst>
                    <a:gd name="T0" fmla="*/ 13 w 13"/>
                    <a:gd name="T1" fmla="*/ 0 h 5"/>
                    <a:gd name="T2" fmla="*/ 0 w 13"/>
                    <a:gd name="T3" fmla="*/ 2 h 5"/>
                    <a:gd name="T4" fmla="*/ 0 w 13"/>
                    <a:gd name="T5" fmla="*/ 5 h 5"/>
                    <a:gd name="T6" fmla="*/ 13 w 13"/>
                    <a:gd name="T7" fmla="*/ 3 h 5"/>
                    <a:gd name="T8" fmla="*/ 13 w 13"/>
                    <a:gd name="T9" fmla="*/ 0 h 5"/>
                  </a:gdLst>
                  <a:ahLst/>
                  <a:cxnLst>
                    <a:cxn ang="0">
                      <a:pos x="T0" y="T1"/>
                    </a:cxn>
                    <a:cxn ang="0">
                      <a:pos x="T2" y="T3"/>
                    </a:cxn>
                    <a:cxn ang="0">
                      <a:pos x="T4" y="T5"/>
                    </a:cxn>
                    <a:cxn ang="0">
                      <a:pos x="T6" y="T7"/>
                    </a:cxn>
                    <a:cxn ang="0">
                      <a:pos x="T8" y="T9"/>
                    </a:cxn>
                  </a:cxnLst>
                  <a:rect l="0" t="0" r="r" b="b"/>
                  <a:pathLst>
                    <a:path w="13" h="5">
                      <a:moveTo>
                        <a:pt x="13" y="0"/>
                      </a:moveTo>
                      <a:cubicBezTo>
                        <a:pt x="0" y="2"/>
                        <a:pt x="0" y="2"/>
                        <a:pt x="0" y="2"/>
                      </a:cubicBezTo>
                      <a:cubicBezTo>
                        <a:pt x="0" y="5"/>
                        <a:pt x="0" y="5"/>
                        <a:pt x="0" y="5"/>
                      </a:cubicBezTo>
                      <a:cubicBezTo>
                        <a:pt x="5" y="4"/>
                        <a:pt x="9" y="3"/>
                        <a:pt x="13" y="3"/>
                      </a:cubicBezTo>
                      <a:cubicBezTo>
                        <a:pt x="13" y="0"/>
                        <a:pt x="13" y="0"/>
                        <a:pt x="13" y="0"/>
                      </a:cubicBezTo>
                    </a:path>
                  </a:pathLst>
                </a:custGeom>
                <a:solidFill>
                  <a:srgbClr val="DABE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40" name="Freeform 169"/>
                <p:cNvSpPr>
                  <a:spLocks noEditPoints="1"/>
                </p:cNvSpPr>
                <p:nvPr/>
              </p:nvSpPr>
              <p:spPr bwMode="auto">
                <a:xfrm>
                  <a:off x="9273130" y="3269307"/>
                  <a:ext cx="348534" cy="65350"/>
                </a:xfrm>
                <a:custGeom>
                  <a:avLst/>
                  <a:gdLst>
                    <a:gd name="T0" fmla="*/ 0 w 95"/>
                    <a:gd name="T1" fmla="*/ 0 h 18"/>
                    <a:gd name="T2" fmla="*/ 0 w 95"/>
                    <a:gd name="T3" fmla="*/ 5 h 18"/>
                    <a:gd name="T4" fmla="*/ 48 w 95"/>
                    <a:gd name="T5" fmla="*/ 18 h 18"/>
                    <a:gd name="T6" fmla="*/ 65 w 95"/>
                    <a:gd name="T7" fmla="*/ 17 h 18"/>
                    <a:gd name="T8" fmla="*/ 65 w 95"/>
                    <a:gd name="T9" fmla="*/ 12 h 18"/>
                    <a:gd name="T10" fmla="*/ 48 w 95"/>
                    <a:gd name="T11" fmla="*/ 13 h 18"/>
                    <a:gd name="T12" fmla="*/ 0 w 95"/>
                    <a:gd name="T13" fmla="*/ 0 h 18"/>
                    <a:gd name="T14" fmla="*/ 95 w 95"/>
                    <a:gd name="T15" fmla="*/ 0 h 18"/>
                    <a:gd name="T16" fmla="*/ 78 w 95"/>
                    <a:gd name="T17" fmla="*/ 10 h 18"/>
                    <a:gd name="T18" fmla="*/ 78 w 95"/>
                    <a:gd name="T19" fmla="*/ 14 h 18"/>
                    <a:gd name="T20" fmla="*/ 95 w 95"/>
                    <a:gd name="T21" fmla="*/ 5 h 18"/>
                    <a:gd name="T22" fmla="*/ 95 w 95"/>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8">
                      <a:moveTo>
                        <a:pt x="0" y="0"/>
                      </a:moveTo>
                      <a:cubicBezTo>
                        <a:pt x="0" y="5"/>
                        <a:pt x="0" y="5"/>
                        <a:pt x="0" y="5"/>
                      </a:cubicBezTo>
                      <a:cubicBezTo>
                        <a:pt x="0" y="12"/>
                        <a:pt x="22" y="18"/>
                        <a:pt x="48" y="18"/>
                      </a:cubicBezTo>
                      <a:cubicBezTo>
                        <a:pt x="54" y="18"/>
                        <a:pt x="59" y="17"/>
                        <a:pt x="65" y="17"/>
                      </a:cubicBezTo>
                      <a:cubicBezTo>
                        <a:pt x="65" y="12"/>
                        <a:pt x="65" y="12"/>
                        <a:pt x="65" y="12"/>
                      </a:cubicBezTo>
                      <a:cubicBezTo>
                        <a:pt x="59" y="13"/>
                        <a:pt x="54" y="13"/>
                        <a:pt x="48" y="13"/>
                      </a:cubicBezTo>
                      <a:cubicBezTo>
                        <a:pt x="22" y="13"/>
                        <a:pt x="0" y="7"/>
                        <a:pt x="0" y="0"/>
                      </a:cubicBezTo>
                      <a:moveTo>
                        <a:pt x="95" y="0"/>
                      </a:moveTo>
                      <a:cubicBezTo>
                        <a:pt x="95" y="4"/>
                        <a:pt x="88" y="7"/>
                        <a:pt x="78" y="10"/>
                      </a:cubicBezTo>
                      <a:cubicBezTo>
                        <a:pt x="78" y="14"/>
                        <a:pt x="78" y="14"/>
                        <a:pt x="78" y="14"/>
                      </a:cubicBezTo>
                      <a:cubicBezTo>
                        <a:pt x="88" y="12"/>
                        <a:pt x="95" y="9"/>
                        <a:pt x="95" y="5"/>
                      </a:cubicBezTo>
                      <a:cubicBezTo>
                        <a:pt x="95" y="0"/>
                        <a:pt x="95" y="0"/>
                        <a:pt x="95" y="0"/>
                      </a:cubicBezTo>
                    </a:path>
                  </a:pathLst>
                </a:custGeom>
                <a:solidFill>
                  <a:srgbClr val="D9B5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41" name="Freeform 170"/>
                <p:cNvSpPr>
                  <a:spLocks/>
                </p:cNvSpPr>
                <p:nvPr/>
              </p:nvSpPr>
              <p:spPr bwMode="auto">
                <a:xfrm>
                  <a:off x="9511190" y="3305095"/>
                  <a:ext cx="48236" cy="26450"/>
                </a:xfrm>
                <a:custGeom>
                  <a:avLst/>
                  <a:gdLst>
                    <a:gd name="T0" fmla="*/ 13 w 13"/>
                    <a:gd name="T1" fmla="*/ 0 h 7"/>
                    <a:gd name="T2" fmla="*/ 0 w 13"/>
                    <a:gd name="T3" fmla="*/ 2 h 7"/>
                    <a:gd name="T4" fmla="*/ 0 w 13"/>
                    <a:gd name="T5" fmla="*/ 7 h 7"/>
                    <a:gd name="T6" fmla="*/ 13 w 13"/>
                    <a:gd name="T7" fmla="*/ 4 h 7"/>
                    <a:gd name="T8" fmla="*/ 13 w 13"/>
                    <a:gd name="T9" fmla="*/ 0 h 7"/>
                  </a:gdLst>
                  <a:ahLst/>
                  <a:cxnLst>
                    <a:cxn ang="0">
                      <a:pos x="T0" y="T1"/>
                    </a:cxn>
                    <a:cxn ang="0">
                      <a:pos x="T2" y="T3"/>
                    </a:cxn>
                    <a:cxn ang="0">
                      <a:pos x="T4" y="T5"/>
                    </a:cxn>
                    <a:cxn ang="0">
                      <a:pos x="T6" y="T7"/>
                    </a:cxn>
                    <a:cxn ang="0">
                      <a:pos x="T8" y="T9"/>
                    </a:cxn>
                  </a:cxnLst>
                  <a:rect l="0" t="0" r="r" b="b"/>
                  <a:pathLst>
                    <a:path w="13" h="7">
                      <a:moveTo>
                        <a:pt x="13" y="0"/>
                      </a:moveTo>
                      <a:cubicBezTo>
                        <a:pt x="9" y="1"/>
                        <a:pt x="5" y="2"/>
                        <a:pt x="0" y="2"/>
                      </a:cubicBezTo>
                      <a:cubicBezTo>
                        <a:pt x="0" y="7"/>
                        <a:pt x="0" y="7"/>
                        <a:pt x="0" y="7"/>
                      </a:cubicBezTo>
                      <a:cubicBezTo>
                        <a:pt x="5" y="6"/>
                        <a:pt x="9" y="5"/>
                        <a:pt x="13" y="4"/>
                      </a:cubicBezTo>
                      <a:cubicBezTo>
                        <a:pt x="13" y="0"/>
                        <a:pt x="13" y="0"/>
                        <a:pt x="13" y="0"/>
                      </a:cubicBezTo>
                    </a:path>
                  </a:pathLst>
                </a:custGeom>
                <a:solidFill>
                  <a:srgbClr val="DABE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42" name="Freeform 171"/>
                <p:cNvSpPr>
                  <a:spLocks noEditPoints="1"/>
                </p:cNvSpPr>
                <p:nvPr/>
              </p:nvSpPr>
              <p:spPr bwMode="auto">
                <a:xfrm>
                  <a:off x="9273130" y="3151055"/>
                  <a:ext cx="348534" cy="65350"/>
                </a:xfrm>
                <a:custGeom>
                  <a:avLst/>
                  <a:gdLst>
                    <a:gd name="T0" fmla="*/ 0 w 95"/>
                    <a:gd name="T1" fmla="*/ 0 h 18"/>
                    <a:gd name="T2" fmla="*/ 0 w 95"/>
                    <a:gd name="T3" fmla="*/ 5 h 18"/>
                    <a:gd name="T4" fmla="*/ 48 w 95"/>
                    <a:gd name="T5" fmla="*/ 18 h 18"/>
                    <a:gd name="T6" fmla="*/ 65 w 95"/>
                    <a:gd name="T7" fmla="*/ 17 h 18"/>
                    <a:gd name="T8" fmla="*/ 65 w 95"/>
                    <a:gd name="T9" fmla="*/ 12 h 18"/>
                    <a:gd name="T10" fmla="*/ 48 w 95"/>
                    <a:gd name="T11" fmla="*/ 13 h 18"/>
                    <a:gd name="T12" fmla="*/ 0 w 95"/>
                    <a:gd name="T13" fmla="*/ 0 h 18"/>
                    <a:gd name="T14" fmla="*/ 95 w 95"/>
                    <a:gd name="T15" fmla="*/ 0 h 18"/>
                    <a:gd name="T16" fmla="*/ 78 w 95"/>
                    <a:gd name="T17" fmla="*/ 10 h 18"/>
                    <a:gd name="T18" fmla="*/ 78 w 95"/>
                    <a:gd name="T19" fmla="*/ 14 h 18"/>
                    <a:gd name="T20" fmla="*/ 95 w 95"/>
                    <a:gd name="T21" fmla="*/ 5 h 18"/>
                    <a:gd name="T22" fmla="*/ 95 w 95"/>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8">
                      <a:moveTo>
                        <a:pt x="0" y="0"/>
                      </a:moveTo>
                      <a:cubicBezTo>
                        <a:pt x="0" y="5"/>
                        <a:pt x="0" y="5"/>
                        <a:pt x="0" y="5"/>
                      </a:cubicBezTo>
                      <a:cubicBezTo>
                        <a:pt x="0" y="12"/>
                        <a:pt x="22" y="18"/>
                        <a:pt x="48" y="18"/>
                      </a:cubicBezTo>
                      <a:cubicBezTo>
                        <a:pt x="54" y="18"/>
                        <a:pt x="59" y="17"/>
                        <a:pt x="65" y="17"/>
                      </a:cubicBezTo>
                      <a:cubicBezTo>
                        <a:pt x="65" y="12"/>
                        <a:pt x="65" y="12"/>
                        <a:pt x="65" y="12"/>
                      </a:cubicBezTo>
                      <a:cubicBezTo>
                        <a:pt x="59" y="13"/>
                        <a:pt x="54" y="13"/>
                        <a:pt x="48" y="13"/>
                      </a:cubicBezTo>
                      <a:cubicBezTo>
                        <a:pt x="22" y="13"/>
                        <a:pt x="0" y="7"/>
                        <a:pt x="0" y="0"/>
                      </a:cubicBezTo>
                      <a:moveTo>
                        <a:pt x="95" y="0"/>
                      </a:moveTo>
                      <a:cubicBezTo>
                        <a:pt x="95" y="4"/>
                        <a:pt x="88" y="8"/>
                        <a:pt x="78" y="10"/>
                      </a:cubicBezTo>
                      <a:cubicBezTo>
                        <a:pt x="78" y="14"/>
                        <a:pt x="78" y="14"/>
                        <a:pt x="78" y="14"/>
                      </a:cubicBezTo>
                      <a:cubicBezTo>
                        <a:pt x="88" y="12"/>
                        <a:pt x="95" y="9"/>
                        <a:pt x="95" y="5"/>
                      </a:cubicBezTo>
                      <a:cubicBezTo>
                        <a:pt x="95" y="0"/>
                        <a:pt x="95" y="0"/>
                        <a:pt x="95" y="0"/>
                      </a:cubicBezTo>
                    </a:path>
                  </a:pathLst>
                </a:custGeom>
                <a:solidFill>
                  <a:srgbClr val="D9B5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443" name="Freeform 172"/>
                <p:cNvSpPr>
                  <a:spLocks/>
                </p:cNvSpPr>
                <p:nvPr/>
              </p:nvSpPr>
              <p:spPr bwMode="auto">
                <a:xfrm>
                  <a:off x="9511190" y="3186843"/>
                  <a:ext cx="48236" cy="26450"/>
                </a:xfrm>
                <a:custGeom>
                  <a:avLst/>
                  <a:gdLst>
                    <a:gd name="T0" fmla="*/ 13 w 13"/>
                    <a:gd name="T1" fmla="*/ 0 h 7"/>
                    <a:gd name="T2" fmla="*/ 0 w 13"/>
                    <a:gd name="T3" fmla="*/ 2 h 7"/>
                    <a:gd name="T4" fmla="*/ 0 w 13"/>
                    <a:gd name="T5" fmla="*/ 7 h 7"/>
                    <a:gd name="T6" fmla="*/ 13 w 13"/>
                    <a:gd name="T7" fmla="*/ 4 h 7"/>
                    <a:gd name="T8" fmla="*/ 13 w 13"/>
                    <a:gd name="T9" fmla="*/ 0 h 7"/>
                  </a:gdLst>
                  <a:ahLst/>
                  <a:cxnLst>
                    <a:cxn ang="0">
                      <a:pos x="T0" y="T1"/>
                    </a:cxn>
                    <a:cxn ang="0">
                      <a:pos x="T2" y="T3"/>
                    </a:cxn>
                    <a:cxn ang="0">
                      <a:pos x="T4" y="T5"/>
                    </a:cxn>
                    <a:cxn ang="0">
                      <a:pos x="T6" y="T7"/>
                    </a:cxn>
                    <a:cxn ang="0">
                      <a:pos x="T8" y="T9"/>
                    </a:cxn>
                  </a:cxnLst>
                  <a:rect l="0" t="0" r="r" b="b"/>
                  <a:pathLst>
                    <a:path w="13" h="7">
                      <a:moveTo>
                        <a:pt x="13" y="0"/>
                      </a:moveTo>
                      <a:cubicBezTo>
                        <a:pt x="9" y="1"/>
                        <a:pt x="5" y="2"/>
                        <a:pt x="0" y="2"/>
                      </a:cubicBezTo>
                      <a:cubicBezTo>
                        <a:pt x="0" y="7"/>
                        <a:pt x="0" y="7"/>
                        <a:pt x="0" y="7"/>
                      </a:cubicBezTo>
                      <a:cubicBezTo>
                        <a:pt x="5" y="6"/>
                        <a:pt x="9" y="5"/>
                        <a:pt x="13" y="4"/>
                      </a:cubicBezTo>
                      <a:cubicBezTo>
                        <a:pt x="13" y="0"/>
                        <a:pt x="13" y="0"/>
                        <a:pt x="13" y="0"/>
                      </a:cubicBezTo>
                    </a:path>
                  </a:pathLst>
                </a:custGeom>
                <a:solidFill>
                  <a:srgbClr val="DABE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sp>
              <p:nvSpPr>
                <p:cNvPr id="171" name="Freeform 7"/>
                <p:cNvSpPr>
                  <a:spLocks noEditPoints="1"/>
                </p:cNvSpPr>
                <p:nvPr/>
              </p:nvSpPr>
              <p:spPr bwMode="auto">
                <a:xfrm>
                  <a:off x="10780750" y="2564633"/>
                  <a:ext cx="1595512" cy="1280160"/>
                </a:xfrm>
                <a:custGeom>
                  <a:avLst/>
                  <a:gdLst>
                    <a:gd name="T0" fmla="*/ 466 w 525"/>
                    <a:gd name="T1" fmla="*/ 360 h 372"/>
                    <a:gd name="T2" fmla="*/ 510 w 525"/>
                    <a:gd name="T3" fmla="*/ 366 h 372"/>
                    <a:gd name="T4" fmla="*/ 513 w 525"/>
                    <a:gd name="T5" fmla="*/ 338 h 372"/>
                    <a:gd name="T6" fmla="*/ 525 w 525"/>
                    <a:gd name="T7" fmla="*/ 338 h 372"/>
                    <a:gd name="T8" fmla="*/ 513 w 525"/>
                    <a:gd name="T9" fmla="*/ 269 h 372"/>
                    <a:gd name="T10" fmla="*/ 525 w 525"/>
                    <a:gd name="T11" fmla="*/ 269 h 372"/>
                    <a:gd name="T12" fmla="*/ 513 w 525"/>
                    <a:gd name="T13" fmla="*/ 245 h 372"/>
                    <a:gd name="T14" fmla="*/ 513 w 525"/>
                    <a:gd name="T15" fmla="*/ 221 h 372"/>
                    <a:gd name="T16" fmla="*/ 525 w 525"/>
                    <a:gd name="T17" fmla="*/ 197 h 372"/>
                    <a:gd name="T18" fmla="*/ 513 w 525"/>
                    <a:gd name="T19" fmla="*/ 125 h 372"/>
                    <a:gd name="T20" fmla="*/ 525 w 525"/>
                    <a:gd name="T21" fmla="*/ 125 h 372"/>
                    <a:gd name="T22" fmla="*/ 513 w 525"/>
                    <a:gd name="T23" fmla="*/ 101 h 372"/>
                    <a:gd name="T24" fmla="*/ 513 w 525"/>
                    <a:gd name="T25" fmla="*/ 77 h 372"/>
                    <a:gd name="T26" fmla="*/ 513 w 525"/>
                    <a:gd name="T27" fmla="*/ 53 h 372"/>
                    <a:gd name="T28" fmla="*/ 524 w 525"/>
                    <a:gd name="T29" fmla="*/ 28 h 372"/>
                    <a:gd name="T30" fmla="*/ 490 w 525"/>
                    <a:gd name="T31" fmla="*/ 12 h 372"/>
                    <a:gd name="T32" fmla="*/ 490 w 525"/>
                    <a:gd name="T33" fmla="*/ 0 h 372"/>
                    <a:gd name="T34" fmla="*/ 434 w 525"/>
                    <a:gd name="T35" fmla="*/ 12 h 372"/>
                    <a:gd name="T36" fmla="*/ 434 w 525"/>
                    <a:gd name="T37" fmla="*/ 0 h 372"/>
                    <a:gd name="T38" fmla="*/ 410 w 525"/>
                    <a:gd name="T39" fmla="*/ 12 h 372"/>
                    <a:gd name="T40" fmla="*/ 386 w 525"/>
                    <a:gd name="T41" fmla="*/ 12 h 372"/>
                    <a:gd name="T42" fmla="*/ 362 w 525"/>
                    <a:gd name="T43" fmla="*/ 0 h 372"/>
                    <a:gd name="T44" fmla="*/ 290 w 525"/>
                    <a:gd name="T45" fmla="*/ 12 h 372"/>
                    <a:gd name="T46" fmla="*/ 290 w 525"/>
                    <a:gd name="T47" fmla="*/ 0 h 372"/>
                    <a:gd name="T48" fmla="*/ 266 w 525"/>
                    <a:gd name="T49" fmla="*/ 12 h 372"/>
                    <a:gd name="T50" fmla="*/ 242 w 525"/>
                    <a:gd name="T51" fmla="*/ 12 h 372"/>
                    <a:gd name="T52" fmla="*/ 218 w 525"/>
                    <a:gd name="T53" fmla="*/ 0 h 372"/>
                    <a:gd name="T54" fmla="*/ 146 w 525"/>
                    <a:gd name="T55" fmla="*/ 12 h 372"/>
                    <a:gd name="T56" fmla="*/ 146 w 525"/>
                    <a:gd name="T57" fmla="*/ 0 h 372"/>
                    <a:gd name="T58" fmla="*/ 122 w 525"/>
                    <a:gd name="T59" fmla="*/ 12 h 372"/>
                    <a:gd name="T60" fmla="*/ 98 w 525"/>
                    <a:gd name="T61" fmla="*/ 12 h 372"/>
                    <a:gd name="T62" fmla="*/ 74 w 525"/>
                    <a:gd name="T63" fmla="*/ 0 h 372"/>
                    <a:gd name="T64" fmla="*/ 14 w 525"/>
                    <a:gd name="T65" fmla="*/ 25 h 372"/>
                    <a:gd name="T66" fmla="*/ 3 w 525"/>
                    <a:gd name="T67" fmla="*/ 20 h 372"/>
                    <a:gd name="T68" fmla="*/ 12 w 525"/>
                    <a:gd name="T69" fmla="*/ 46 h 372"/>
                    <a:gd name="T70" fmla="*/ 12 w 525"/>
                    <a:gd name="T71" fmla="*/ 70 h 372"/>
                    <a:gd name="T72" fmla="*/ 0 w 525"/>
                    <a:gd name="T73" fmla="*/ 94 h 372"/>
                    <a:gd name="T74" fmla="*/ 12 w 525"/>
                    <a:gd name="T75" fmla="*/ 166 h 372"/>
                    <a:gd name="T76" fmla="*/ 0 w 525"/>
                    <a:gd name="T77" fmla="*/ 166 h 372"/>
                    <a:gd name="T78" fmla="*/ 12 w 525"/>
                    <a:gd name="T79" fmla="*/ 190 h 372"/>
                    <a:gd name="T80" fmla="*/ 12 w 525"/>
                    <a:gd name="T81" fmla="*/ 214 h 372"/>
                    <a:gd name="T82" fmla="*/ 0 w 525"/>
                    <a:gd name="T83" fmla="*/ 238 h 372"/>
                    <a:gd name="T84" fmla="*/ 12 w 525"/>
                    <a:gd name="T85" fmla="*/ 310 h 372"/>
                    <a:gd name="T86" fmla="*/ 0 w 525"/>
                    <a:gd name="T87" fmla="*/ 310 h 372"/>
                    <a:gd name="T88" fmla="*/ 12 w 525"/>
                    <a:gd name="T89" fmla="*/ 338 h 372"/>
                    <a:gd name="T90" fmla="*/ 0 w 525"/>
                    <a:gd name="T91" fmla="*/ 338 h 372"/>
                    <a:gd name="T92" fmla="*/ 58 w 525"/>
                    <a:gd name="T93" fmla="*/ 360 h 372"/>
                    <a:gd name="T94" fmla="*/ 34 w 525"/>
                    <a:gd name="T95" fmla="*/ 372 h 372"/>
                    <a:gd name="T96" fmla="*/ 58 w 525"/>
                    <a:gd name="T97" fmla="*/ 360 h 372"/>
                    <a:gd name="T98" fmla="*/ 82 w 525"/>
                    <a:gd name="T99" fmla="*/ 372 h 372"/>
                    <a:gd name="T100" fmla="*/ 154 w 525"/>
                    <a:gd name="T101" fmla="*/ 360 h 372"/>
                    <a:gd name="T102" fmla="*/ 154 w 525"/>
                    <a:gd name="T103" fmla="*/ 372 h 372"/>
                    <a:gd name="T104" fmla="*/ 178 w 525"/>
                    <a:gd name="T105" fmla="*/ 360 h 372"/>
                    <a:gd name="T106" fmla="*/ 202 w 525"/>
                    <a:gd name="T107" fmla="*/ 360 h 372"/>
                    <a:gd name="T108" fmla="*/ 226 w 525"/>
                    <a:gd name="T109" fmla="*/ 372 h 372"/>
                    <a:gd name="T110" fmla="*/ 298 w 525"/>
                    <a:gd name="T111" fmla="*/ 360 h 372"/>
                    <a:gd name="T112" fmla="*/ 298 w 525"/>
                    <a:gd name="T113" fmla="*/ 372 h 372"/>
                    <a:gd name="T114" fmla="*/ 322 w 525"/>
                    <a:gd name="T115" fmla="*/ 360 h 372"/>
                    <a:gd name="T116" fmla="*/ 346 w 525"/>
                    <a:gd name="T117" fmla="*/ 360 h 372"/>
                    <a:gd name="T118" fmla="*/ 370 w 525"/>
                    <a:gd name="T119" fmla="*/ 372 h 372"/>
                    <a:gd name="T120" fmla="*/ 442 w 525"/>
                    <a:gd name="T121" fmla="*/ 360 h 372"/>
                    <a:gd name="T122" fmla="*/ 442 w 525"/>
                    <a:gd name="T1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5" h="372">
                      <a:moveTo>
                        <a:pt x="503" y="356"/>
                      </a:moveTo>
                      <a:cubicBezTo>
                        <a:pt x="499" y="359"/>
                        <a:pt x="495" y="360"/>
                        <a:pt x="490" y="360"/>
                      </a:cubicBezTo>
                      <a:cubicBezTo>
                        <a:pt x="466" y="360"/>
                        <a:pt x="466" y="360"/>
                        <a:pt x="466" y="360"/>
                      </a:cubicBezTo>
                      <a:cubicBezTo>
                        <a:pt x="466" y="372"/>
                        <a:pt x="466" y="372"/>
                        <a:pt x="466" y="372"/>
                      </a:cubicBezTo>
                      <a:cubicBezTo>
                        <a:pt x="490" y="372"/>
                        <a:pt x="490" y="372"/>
                        <a:pt x="490" y="372"/>
                      </a:cubicBezTo>
                      <a:cubicBezTo>
                        <a:pt x="498" y="372"/>
                        <a:pt x="504" y="370"/>
                        <a:pt x="510" y="366"/>
                      </a:cubicBezTo>
                      <a:cubicBezTo>
                        <a:pt x="503" y="356"/>
                        <a:pt x="503" y="356"/>
                        <a:pt x="503" y="356"/>
                      </a:cubicBezTo>
                      <a:moveTo>
                        <a:pt x="513" y="317"/>
                      </a:moveTo>
                      <a:cubicBezTo>
                        <a:pt x="513" y="338"/>
                        <a:pt x="513" y="338"/>
                        <a:pt x="513" y="338"/>
                      </a:cubicBezTo>
                      <a:cubicBezTo>
                        <a:pt x="513" y="339"/>
                        <a:pt x="513" y="340"/>
                        <a:pt x="513" y="340"/>
                      </a:cubicBezTo>
                      <a:cubicBezTo>
                        <a:pt x="525" y="342"/>
                        <a:pt x="525" y="342"/>
                        <a:pt x="525" y="342"/>
                      </a:cubicBezTo>
                      <a:cubicBezTo>
                        <a:pt x="525" y="341"/>
                        <a:pt x="525" y="339"/>
                        <a:pt x="525" y="338"/>
                      </a:cubicBezTo>
                      <a:cubicBezTo>
                        <a:pt x="525" y="317"/>
                        <a:pt x="525" y="317"/>
                        <a:pt x="525" y="317"/>
                      </a:cubicBezTo>
                      <a:cubicBezTo>
                        <a:pt x="513" y="317"/>
                        <a:pt x="513" y="317"/>
                        <a:pt x="513" y="317"/>
                      </a:cubicBezTo>
                      <a:moveTo>
                        <a:pt x="513" y="269"/>
                      </a:moveTo>
                      <a:cubicBezTo>
                        <a:pt x="513" y="293"/>
                        <a:pt x="513" y="293"/>
                        <a:pt x="513" y="293"/>
                      </a:cubicBezTo>
                      <a:cubicBezTo>
                        <a:pt x="525" y="293"/>
                        <a:pt x="525" y="293"/>
                        <a:pt x="525" y="293"/>
                      </a:cubicBezTo>
                      <a:cubicBezTo>
                        <a:pt x="525" y="269"/>
                        <a:pt x="525" y="269"/>
                        <a:pt x="525" y="269"/>
                      </a:cubicBezTo>
                      <a:cubicBezTo>
                        <a:pt x="513" y="269"/>
                        <a:pt x="513" y="269"/>
                        <a:pt x="513" y="269"/>
                      </a:cubicBezTo>
                      <a:moveTo>
                        <a:pt x="513" y="221"/>
                      </a:moveTo>
                      <a:cubicBezTo>
                        <a:pt x="513" y="245"/>
                        <a:pt x="513" y="245"/>
                        <a:pt x="513" y="245"/>
                      </a:cubicBezTo>
                      <a:cubicBezTo>
                        <a:pt x="525" y="245"/>
                        <a:pt x="525" y="245"/>
                        <a:pt x="525" y="245"/>
                      </a:cubicBezTo>
                      <a:cubicBezTo>
                        <a:pt x="525" y="221"/>
                        <a:pt x="525" y="221"/>
                        <a:pt x="525" y="221"/>
                      </a:cubicBezTo>
                      <a:cubicBezTo>
                        <a:pt x="513" y="221"/>
                        <a:pt x="513" y="221"/>
                        <a:pt x="513" y="221"/>
                      </a:cubicBezTo>
                      <a:moveTo>
                        <a:pt x="513" y="173"/>
                      </a:moveTo>
                      <a:cubicBezTo>
                        <a:pt x="513" y="197"/>
                        <a:pt x="513" y="197"/>
                        <a:pt x="513" y="197"/>
                      </a:cubicBezTo>
                      <a:cubicBezTo>
                        <a:pt x="525" y="197"/>
                        <a:pt x="525" y="197"/>
                        <a:pt x="525" y="197"/>
                      </a:cubicBezTo>
                      <a:cubicBezTo>
                        <a:pt x="525" y="173"/>
                        <a:pt x="525" y="173"/>
                        <a:pt x="525" y="173"/>
                      </a:cubicBezTo>
                      <a:cubicBezTo>
                        <a:pt x="513" y="173"/>
                        <a:pt x="513" y="173"/>
                        <a:pt x="513" y="173"/>
                      </a:cubicBezTo>
                      <a:moveTo>
                        <a:pt x="513" y="125"/>
                      </a:moveTo>
                      <a:cubicBezTo>
                        <a:pt x="513" y="149"/>
                        <a:pt x="513" y="149"/>
                        <a:pt x="513" y="149"/>
                      </a:cubicBezTo>
                      <a:cubicBezTo>
                        <a:pt x="525" y="149"/>
                        <a:pt x="525" y="149"/>
                        <a:pt x="525" y="149"/>
                      </a:cubicBezTo>
                      <a:cubicBezTo>
                        <a:pt x="525" y="125"/>
                        <a:pt x="525" y="125"/>
                        <a:pt x="525" y="125"/>
                      </a:cubicBezTo>
                      <a:cubicBezTo>
                        <a:pt x="513" y="125"/>
                        <a:pt x="513" y="125"/>
                        <a:pt x="513" y="125"/>
                      </a:cubicBezTo>
                      <a:moveTo>
                        <a:pt x="513" y="77"/>
                      </a:moveTo>
                      <a:cubicBezTo>
                        <a:pt x="513" y="101"/>
                        <a:pt x="513" y="101"/>
                        <a:pt x="513" y="101"/>
                      </a:cubicBezTo>
                      <a:cubicBezTo>
                        <a:pt x="525" y="101"/>
                        <a:pt x="525" y="101"/>
                        <a:pt x="525" y="101"/>
                      </a:cubicBezTo>
                      <a:cubicBezTo>
                        <a:pt x="525" y="77"/>
                        <a:pt x="525" y="77"/>
                        <a:pt x="525" y="77"/>
                      </a:cubicBezTo>
                      <a:cubicBezTo>
                        <a:pt x="513" y="77"/>
                        <a:pt x="513" y="77"/>
                        <a:pt x="513" y="77"/>
                      </a:cubicBezTo>
                      <a:moveTo>
                        <a:pt x="512" y="30"/>
                      </a:moveTo>
                      <a:cubicBezTo>
                        <a:pt x="513" y="32"/>
                        <a:pt x="513" y="33"/>
                        <a:pt x="513" y="35"/>
                      </a:cubicBezTo>
                      <a:cubicBezTo>
                        <a:pt x="513" y="53"/>
                        <a:pt x="513" y="53"/>
                        <a:pt x="513" y="53"/>
                      </a:cubicBezTo>
                      <a:cubicBezTo>
                        <a:pt x="525" y="53"/>
                        <a:pt x="525" y="53"/>
                        <a:pt x="525" y="53"/>
                      </a:cubicBezTo>
                      <a:cubicBezTo>
                        <a:pt x="525" y="35"/>
                        <a:pt x="525" y="35"/>
                        <a:pt x="525" y="35"/>
                      </a:cubicBezTo>
                      <a:cubicBezTo>
                        <a:pt x="525" y="32"/>
                        <a:pt x="525" y="30"/>
                        <a:pt x="524" y="28"/>
                      </a:cubicBezTo>
                      <a:cubicBezTo>
                        <a:pt x="512" y="30"/>
                        <a:pt x="512" y="30"/>
                        <a:pt x="512" y="30"/>
                      </a:cubicBezTo>
                      <a:moveTo>
                        <a:pt x="482" y="12"/>
                      </a:moveTo>
                      <a:cubicBezTo>
                        <a:pt x="490" y="12"/>
                        <a:pt x="490" y="12"/>
                        <a:pt x="490" y="12"/>
                      </a:cubicBezTo>
                      <a:cubicBezTo>
                        <a:pt x="494" y="12"/>
                        <a:pt x="498" y="13"/>
                        <a:pt x="502" y="15"/>
                      </a:cubicBezTo>
                      <a:cubicBezTo>
                        <a:pt x="508" y="5"/>
                        <a:pt x="508" y="5"/>
                        <a:pt x="508" y="5"/>
                      </a:cubicBezTo>
                      <a:cubicBezTo>
                        <a:pt x="503" y="2"/>
                        <a:pt x="497" y="0"/>
                        <a:pt x="490" y="0"/>
                      </a:cubicBezTo>
                      <a:cubicBezTo>
                        <a:pt x="482" y="0"/>
                        <a:pt x="482" y="0"/>
                        <a:pt x="482" y="0"/>
                      </a:cubicBezTo>
                      <a:cubicBezTo>
                        <a:pt x="482" y="12"/>
                        <a:pt x="482" y="12"/>
                        <a:pt x="482" y="12"/>
                      </a:cubicBezTo>
                      <a:moveTo>
                        <a:pt x="434" y="12"/>
                      </a:moveTo>
                      <a:cubicBezTo>
                        <a:pt x="458" y="12"/>
                        <a:pt x="458" y="12"/>
                        <a:pt x="458" y="12"/>
                      </a:cubicBezTo>
                      <a:cubicBezTo>
                        <a:pt x="458" y="0"/>
                        <a:pt x="458" y="0"/>
                        <a:pt x="458" y="0"/>
                      </a:cubicBezTo>
                      <a:cubicBezTo>
                        <a:pt x="434" y="0"/>
                        <a:pt x="434" y="0"/>
                        <a:pt x="434" y="0"/>
                      </a:cubicBezTo>
                      <a:cubicBezTo>
                        <a:pt x="434" y="12"/>
                        <a:pt x="434" y="12"/>
                        <a:pt x="434" y="12"/>
                      </a:cubicBezTo>
                      <a:moveTo>
                        <a:pt x="386" y="12"/>
                      </a:moveTo>
                      <a:cubicBezTo>
                        <a:pt x="410" y="12"/>
                        <a:pt x="410" y="12"/>
                        <a:pt x="410" y="12"/>
                      </a:cubicBezTo>
                      <a:cubicBezTo>
                        <a:pt x="410" y="0"/>
                        <a:pt x="410" y="0"/>
                        <a:pt x="410" y="0"/>
                      </a:cubicBezTo>
                      <a:cubicBezTo>
                        <a:pt x="386" y="0"/>
                        <a:pt x="386" y="0"/>
                        <a:pt x="386" y="0"/>
                      </a:cubicBezTo>
                      <a:cubicBezTo>
                        <a:pt x="386" y="12"/>
                        <a:pt x="386" y="12"/>
                        <a:pt x="386" y="12"/>
                      </a:cubicBezTo>
                      <a:moveTo>
                        <a:pt x="338" y="12"/>
                      </a:moveTo>
                      <a:cubicBezTo>
                        <a:pt x="362" y="12"/>
                        <a:pt x="362" y="12"/>
                        <a:pt x="362" y="12"/>
                      </a:cubicBezTo>
                      <a:cubicBezTo>
                        <a:pt x="362" y="0"/>
                        <a:pt x="362" y="0"/>
                        <a:pt x="362" y="0"/>
                      </a:cubicBezTo>
                      <a:cubicBezTo>
                        <a:pt x="338" y="0"/>
                        <a:pt x="338" y="0"/>
                        <a:pt x="338" y="0"/>
                      </a:cubicBezTo>
                      <a:cubicBezTo>
                        <a:pt x="338" y="12"/>
                        <a:pt x="338" y="12"/>
                        <a:pt x="338" y="12"/>
                      </a:cubicBezTo>
                      <a:moveTo>
                        <a:pt x="290" y="12"/>
                      </a:moveTo>
                      <a:cubicBezTo>
                        <a:pt x="314" y="12"/>
                        <a:pt x="314" y="12"/>
                        <a:pt x="314" y="12"/>
                      </a:cubicBezTo>
                      <a:cubicBezTo>
                        <a:pt x="314" y="0"/>
                        <a:pt x="314" y="0"/>
                        <a:pt x="314" y="0"/>
                      </a:cubicBezTo>
                      <a:cubicBezTo>
                        <a:pt x="290" y="0"/>
                        <a:pt x="290" y="0"/>
                        <a:pt x="290" y="0"/>
                      </a:cubicBezTo>
                      <a:cubicBezTo>
                        <a:pt x="290" y="12"/>
                        <a:pt x="290" y="12"/>
                        <a:pt x="290" y="12"/>
                      </a:cubicBezTo>
                      <a:moveTo>
                        <a:pt x="242" y="12"/>
                      </a:moveTo>
                      <a:cubicBezTo>
                        <a:pt x="266" y="12"/>
                        <a:pt x="266" y="12"/>
                        <a:pt x="266" y="12"/>
                      </a:cubicBezTo>
                      <a:cubicBezTo>
                        <a:pt x="266" y="0"/>
                        <a:pt x="266" y="0"/>
                        <a:pt x="266" y="0"/>
                      </a:cubicBezTo>
                      <a:cubicBezTo>
                        <a:pt x="242" y="0"/>
                        <a:pt x="242" y="0"/>
                        <a:pt x="242" y="0"/>
                      </a:cubicBezTo>
                      <a:cubicBezTo>
                        <a:pt x="242" y="12"/>
                        <a:pt x="242" y="12"/>
                        <a:pt x="242" y="12"/>
                      </a:cubicBezTo>
                      <a:moveTo>
                        <a:pt x="194" y="12"/>
                      </a:moveTo>
                      <a:cubicBezTo>
                        <a:pt x="218" y="12"/>
                        <a:pt x="218" y="12"/>
                        <a:pt x="218" y="12"/>
                      </a:cubicBezTo>
                      <a:cubicBezTo>
                        <a:pt x="218" y="0"/>
                        <a:pt x="218" y="0"/>
                        <a:pt x="218" y="0"/>
                      </a:cubicBezTo>
                      <a:cubicBezTo>
                        <a:pt x="194" y="0"/>
                        <a:pt x="194" y="0"/>
                        <a:pt x="194" y="0"/>
                      </a:cubicBezTo>
                      <a:cubicBezTo>
                        <a:pt x="194" y="12"/>
                        <a:pt x="194" y="12"/>
                        <a:pt x="194" y="12"/>
                      </a:cubicBezTo>
                      <a:moveTo>
                        <a:pt x="146" y="12"/>
                      </a:moveTo>
                      <a:cubicBezTo>
                        <a:pt x="170" y="12"/>
                        <a:pt x="170" y="12"/>
                        <a:pt x="170" y="12"/>
                      </a:cubicBezTo>
                      <a:cubicBezTo>
                        <a:pt x="170" y="0"/>
                        <a:pt x="170" y="0"/>
                        <a:pt x="170" y="0"/>
                      </a:cubicBezTo>
                      <a:cubicBezTo>
                        <a:pt x="146" y="0"/>
                        <a:pt x="146" y="0"/>
                        <a:pt x="146" y="0"/>
                      </a:cubicBezTo>
                      <a:cubicBezTo>
                        <a:pt x="146" y="12"/>
                        <a:pt x="146" y="12"/>
                        <a:pt x="146" y="12"/>
                      </a:cubicBezTo>
                      <a:moveTo>
                        <a:pt x="98" y="12"/>
                      </a:moveTo>
                      <a:cubicBezTo>
                        <a:pt x="122" y="12"/>
                        <a:pt x="122" y="12"/>
                        <a:pt x="122" y="12"/>
                      </a:cubicBezTo>
                      <a:cubicBezTo>
                        <a:pt x="122" y="0"/>
                        <a:pt x="122" y="0"/>
                        <a:pt x="122" y="0"/>
                      </a:cubicBezTo>
                      <a:cubicBezTo>
                        <a:pt x="98" y="0"/>
                        <a:pt x="98" y="0"/>
                        <a:pt x="98" y="0"/>
                      </a:cubicBezTo>
                      <a:cubicBezTo>
                        <a:pt x="98" y="12"/>
                        <a:pt x="98" y="12"/>
                        <a:pt x="98" y="12"/>
                      </a:cubicBezTo>
                      <a:moveTo>
                        <a:pt x="50" y="12"/>
                      </a:moveTo>
                      <a:cubicBezTo>
                        <a:pt x="74" y="12"/>
                        <a:pt x="74" y="12"/>
                        <a:pt x="74" y="12"/>
                      </a:cubicBezTo>
                      <a:cubicBezTo>
                        <a:pt x="74" y="0"/>
                        <a:pt x="74" y="0"/>
                        <a:pt x="74" y="0"/>
                      </a:cubicBezTo>
                      <a:cubicBezTo>
                        <a:pt x="50" y="0"/>
                        <a:pt x="50" y="0"/>
                        <a:pt x="50" y="0"/>
                      </a:cubicBezTo>
                      <a:cubicBezTo>
                        <a:pt x="50" y="12"/>
                        <a:pt x="50" y="12"/>
                        <a:pt x="50" y="12"/>
                      </a:cubicBezTo>
                      <a:moveTo>
                        <a:pt x="14" y="25"/>
                      </a:moveTo>
                      <a:cubicBezTo>
                        <a:pt x="16" y="20"/>
                        <a:pt x="22" y="15"/>
                        <a:pt x="28" y="13"/>
                      </a:cubicBezTo>
                      <a:cubicBezTo>
                        <a:pt x="24" y="2"/>
                        <a:pt x="24" y="2"/>
                        <a:pt x="24" y="2"/>
                      </a:cubicBezTo>
                      <a:cubicBezTo>
                        <a:pt x="15" y="5"/>
                        <a:pt x="7" y="11"/>
                        <a:pt x="3" y="20"/>
                      </a:cubicBezTo>
                      <a:cubicBezTo>
                        <a:pt x="14" y="25"/>
                        <a:pt x="14" y="25"/>
                        <a:pt x="14" y="25"/>
                      </a:cubicBezTo>
                      <a:moveTo>
                        <a:pt x="12" y="70"/>
                      </a:moveTo>
                      <a:cubicBezTo>
                        <a:pt x="12" y="46"/>
                        <a:pt x="12" y="46"/>
                        <a:pt x="12" y="46"/>
                      </a:cubicBezTo>
                      <a:cubicBezTo>
                        <a:pt x="0" y="46"/>
                        <a:pt x="0" y="46"/>
                        <a:pt x="0" y="46"/>
                      </a:cubicBezTo>
                      <a:cubicBezTo>
                        <a:pt x="0" y="70"/>
                        <a:pt x="0" y="70"/>
                        <a:pt x="0" y="70"/>
                      </a:cubicBezTo>
                      <a:cubicBezTo>
                        <a:pt x="12" y="70"/>
                        <a:pt x="12" y="70"/>
                        <a:pt x="12" y="70"/>
                      </a:cubicBezTo>
                      <a:moveTo>
                        <a:pt x="12" y="118"/>
                      </a:moveTo>
                      <a:cubicBezTo>
                        <a:pt x="12" y="94"/>
                        <a:pt x="12" y="94"/>
                        <a:pt x="12" y="94"/>
                      </a:cubicBezTo>
                      <a:cubicBezTo>
                        <a:pt x="0" y="94"/>
                        <a:pt x="0" y="94"/>
                        <a:pt x="0" y="94"/>
                      </a:cubicBezTo>
                      <a:cubicBezTo>
                        <a:pt x="0" y="118"/>
                        <a:pt x="0" y="118"/>
                        <a:pt x="0" y="118"/>
                      </a:cubicBezTo>
                      <a:cubicBezTo>
                        <a:pt x="12" y="118"/>
                        <a:pt x="12" y="118"/>
                        <a:pt x="12" y="118"/>
                      </a:cubicBezTo>
                      <a:moveTo>
                        <a:pt x="12" y="166"/>
                      </a:moveTo>
                      <a:cubicBezTo>
                        <a:pt x="12" y="142"/>
                        <a:pt x="12" y="142"/>
                        <a:pt x="12" y="142"/>
                      </a:cubicBezTo>
                      <a:cubicBezTo>
                        <a:pt x="0" y="142"/>
                        <a:pt x="0" y="142"/>
                        <a:pt x="0" y="142"/>
                      </a:cubicBezTo>
                      <a:cubicBezTo>
                        <a:pt x="0" y="166"/>
                        <a:pt x="0" y="166"/>
                        <a:pt x="0" y="166"/>
                      </a:cubicBezTo>
                      <a:cubicBezTo>
                        <a:pt x="12" y="166"/>
                        <a:pt x="12" y="166"/>
                        <a:pt x="12" y="166"/>
                      </a:cubicBezTo>
                      <a:moveTo>
                        <a:pt x="12" y="214"/>
                      </a:moveTo>
                      <a:cubicBezTo>
                        <a:pt x="12" y="190"/>
                        <a:pt x="12" y="190"/>
                        <a:pt x="12" y="190"/>
                      </a:cubicBezTo>
                      <a:cubicBezTo>
                        <a:pt x="0" y="190"/>
                        <a:pt x="0" y="190"/>
                        <a:pt x="0" y="190"/>
                      </a:cubicBezTo>
                      <a:cubicBezTo>
                        <a:pt x="0" y="214"/>
                        <a:pt x="0" y="214"/>
                        <a:pt x="0" y="214"/>
                      </a:cubicBezTo>
                      <a:cubicBezTo>
                        <a:pt x="12" y="214"/>
                        <a:pt x="12" y="214"/>
                        <a:pt x="12" y="214"/>
                      </a:cubicBezTo>
                      <a:moveTo>
                        <a:pt x="12" y="262"/>
                      </a:moveTo>
                      <a:cubicBezTo>
                        <a:pt x="12" y="238"/>
                        <a:pt x="12" y="238"/>
                        <a:pt x="12" y="238"/>
                      </a:cubicBezTo>
                      <a:cubicBezTo>
                        <a:pt x="0" y="238"/>
                        <a:pt x="0" y="238"/>
                        <a:pt x="0" y="238"/>
                      </a:cubicBezTo>
                      <a:cubicBezTo>
                        <a:pt x="0" y="262"/>
                        <a:pt x="0" y="262"/>
                        <a:pt x="0" y="262"/>
                      </a:cubicBezTo>
                      <a:cubicBezTo>
                        <a:pt x="12" y="262"/>
                        <a:pt x="12" y="262"/>
                        <a:pt x="12" y="262"/>
                      </a:cubicBezTo>
                      <a:moveTo>
                        <a:pt x="12" y="310"/>
                      </a:moveTo>
                      <a:cubicBezTo>
                        <a:pt x="12" y="286"/>
                        <a:pt x="12" y="286"/>
                        <a:pt x="12" y="286"/>
                      </a:cubicBezTo>
                      <a:cubicBezTo>
                        <a:pt x="0" y="286"/>
                        <a:pt x="0" y="286"/>
                        <a:pt x="0" y="286"/>
                      </a:cubicBezTo>
                      <a:cubicBezTo>
                        <a:pt x="0" y="310"/>
                        <a:pt x="0" y="310"/>
                        <a:pt x="0" y="310"/>
                      </a:cubicBezTo>
                      <a:cubicBezTo>
                        <a:pt x="12" y="310"/>
                        <a:pt x="12" y="310"/>
                        <a:pt x="12" y="310"/>
                      </a:cubicBezTo>
                      <a:moveTo>
                        <a:pt x="17" y="353"/>
                      </a:moveTo>
                      <a:cubicBezTo>
                        <a:pt x="14" y="349"/>
                        <a:pt x="12" y="343"/>
                        <a:pt x="12" y="338"/>
                      </a:cubicBezTo>
                      <a:cubicBezTo>
                        <a:pt x="12" y="334"/>
                        <a:pt x="12" y="334"/>
                        <a:pt x="12" y="334"/>
                      </a:cubicBezTo>
                      <a:cubicBezTo>
                        <a:pt x="0" y="334"/>
                        <a:pt x="0" y="334"/>
                        <a:pt x="0" y="334"/>
                      </a:cubicBezTo>
                      <a:cubicBezTo>
                        <a:pt x="0" y="338"/>
                        <a:pt x="0" y="338"/>
                        <a:pt x="0" y="338"/>
                      </a:cubicBezTo>
                      <a:cubicBezTo>
                        <a:pt x="0" y="346"/>
                        <a:pt x="3" y="355"/>
                        <a:pt x="8" y="361"/>
                      </a:cubicBezTo>
                      <a:cubicBezTo>
                        <a:pt x="17" y="353"/>
                        <a:pt x="17" y="353"/>
                        <a:pt x="17" y="353"/>
                      </a:cubicBezTo>
                      <a:moveTo>
                        <a:pt x="58" y="360"/>
                      </a:moveTo>
                      <a:cubicBezTo>
                        <a:pt x="34" y="360"/>
                        <a:pt x="34" y="360"/>
                        <a:pt x="34" y="360"/>
                      </a:cubicBezTo>
                      <a:cubicBezTo>
                        <a:pt x="34" y="360"/>
                        <a:pt x="34" y="360"/>
                        <a:pt x="34" y="360"/>
                      </a:cubicBezTo>
                      <a:cubicBezTo>
                        <a:pt x="34" y="372"/>
                        <a:pt x="34" y="372"/>
                        <a:pt x="34" y="372"/>
                      </a:cubicBezTo>
                      <a:cubicBezTo>
                        <a:pt x="34" y="372"/>
                        <a:pt x="34" y="372"/>
                        <a:pt x="34" y="372"/>
                      </a:cubicBezTo>
                      <a:cubicBezTo>
                        <a:pt x="58" y="372"/>
                        <a:pt x="58" y="372"/>
                        <a:pt x="58" y="372"/>
                      </a:cubicBezTo>
                      <a:cubicBezTo>
                        <a:pt x="58" y="360"/>
                        <a:pt x="58" y="360"/>
                        <a:pt x="58" y="360"/>
                      </a:cubicBezTo>
                      <a:moveTo>
                        <a:pt x="106" y="360"/>
                      </a:moveTo>
                      <a:cubicBezTo>
                        <a:pt x="82" y="360"/>
                        <a:pt x="82" y="360"/>
                        <a:pt x="82" y="360"/>
                      </a:cubicBezTo>
                      <a:cubicBezTo>
                        <a:pt x="82" y="372"/>
                        <a:pt x="82" y="372"/>
                        <a:pt x="82" y="372"/>
                      </a:cubicBezTo>
                      <a:cubicBezTo>
                        <a:pt x="106" y="372"/>
                        <a:pt x="106" y="372"/>
                        <a:pt x="106" y="372"/>
                      </a:cubicBezTo>
                      <a:cubicBezTo>
                        <a:pt x="106" y="360"/>
                        <a:pt x="106" y="360"/>
                        <a:pt x="106" y="360"/>
                      </a:cubicBezTo>
                      <a:moveTo>
                        <a:pt x="154" y="360"/>
                      </a:moveTo>
                      <a:cubicBezTo>
                        <a:pt x="130" y="360"/>
                        <a:pt x="130" y="360"/>
                        <a:pt x="130" y="360"/>
                      </a:cubicBezTo>
                      <a:cubicBezTo>
                        <a:pt x="130" y="372"/>
                        <a:pt x="130" y="372"/>
                        <a:pt x="130" y="372"/>
                      </a:cubicBezTo>
                      <a:cubicBezTo>
                        <a:pt x="154" y="372"/>
                        <a:pt x="154" y="372"/>
                        <a:pt x="154" y="372"/>
                      </a:cubicBezTo>
                      <a:cubicBezTo>
                        <a:pt x="154" y="360"/>
                        <a:pt x="154" y="360"/>
                        <a:pt x="154" y="360"/>
                      </a:cubicBezTo>
                      <a:moveTo>
                        <a:pt x="202" y="360"/>
                      </a:moveTo>
                      <a:cubicBezTo>
                        <a:pt x="178" y="360"/>
                        <a:pt x="178" y="360"/>
                        <a:pt x="178" y="360"/>
                      </a:cubicBezTo>
                      <a:cubicBezTo>
                        <a:pt x="178" y="372"/>
                        <a:pt x="178" y="372"/>
                        <a:pt x="178" y="372"/>
                      </a:cubicBezTo>
                      <a:cubicBezTo>
                        <a:pt x="202" y="372"/>
                        <a:pt x="202" y="372"/>
                        <a:pt x="202" y="372"/>
                      </a:cubicBezTo>
                      <a:cubicBezTo>
                        <a:pt x="202" y="360"/>
                        <a:pt x="202" y="360"/>
                        <a:pt x="202" y="360"/>
                      </a:cubicBezTo>
                      <a:moveTo>
                        <a:pt x="250" y="360"/>
                      </a:moveTo>
                      <a:cubicBezTo>
                        <a:pt x="226" y="360"/>
                        <a:pt x="226" y="360"/>
                        <a:pt x="226" y="360"/>
                      </a:cubicBezTo>
                      <a:cubicBezTo>
                        <a:pt x="226" y="372"/>
                        <a:pt x="226" y="372"/>
                        <a:pt x="226" y="372"/>
                      </a:cubicBezTo>
                      <a:cubicBezTo>
                        <a:pt x="250" y="372"/>
                        <a:pt x="250" y="372"/>
                        <a:pt x="250" y="372"/>
                      </a:cubicBezTo>
                      <a:cubicBezTo>
                        <a:pt x="250" y="360"/>
                        <a:pt x="250" y="360"/>
                        <a:pt x="250" y="360"/>
                      </a:cubicBezTo>
                      <a:moveTo>
                        <a:pt x="298" y="360"/>
                      </a:moveTo>
                      <a:cubicBezTo>
                        <a:pt x="274" y="360"/>
                        <a:pt x="274" y="360"/>
                        <a:pt x="274" y="360"/>
                      </a:cubicBezTo>
                      <a:cubicBezTo>
                        <a:pt x="274" y="372"/>
                        <a:pt x="274" y="372"/>
                        <a:pt x="274" y="372"/>
                      </a:cubicBezTo>
                      <a:cubicBezTo>
                        <a:pt x="298" y="372"/>
                        <a:pt x="298" y="372"/>
                        <a:pt x="298" y="372"/>
                      </a:cubicBezTo>
                      <a:cubicBezTo>
                        <a:pt x="298" y="360"/>
                        <a:pt x="298" y="360"/>
                        <a:pt x="298" y="360"/>
                      </a:cubicBezTo>
                      <a:moveTo>
                        <a:pt x="346" y="360"/>
                      </a:moveTo>
                      <a:cubicBezTo>
                        <a:pt x="322" y="360"/>
                        <a:pt x="322" y="360"/>
                        <a:pt x="322" y="360"/>
                      </a:cubicBezTo>
                      <a:cubicBezTo>
                        <a:pt x="322" y="372"/>
                        <a:pt x="322" y="372"/>
                        <a:pt x="322" y="372"/>
                      </a:cubicBezTo>
                      <a:cubicBezTo>
                        <a:pt x="346" y="372"/>
                        <a:pt x="346" y="372"/>
                        <a:pt x="346" y="372"/>
                      </a:cubicBezTo>
                      <a:cubicBezTo>
                        <a:pt x="346" y="360"/>
                        <a:pt x="346" y="360"/>
                        <a:pt x="346" y="360"/>
                      </a:cubicBezTo>
                      <a:moveTo>
                        <a:pt x="394" y="360"/>
                      </a:moveTo>
                      <a:cubicBezTo>
                        <a:pt x="370" y="360"/>
                        <a:pt x="370" y="360"/>
                        <a:pt x="370" y="360"/>
                      </a:cubicBezTo>
                      <a:cubicBezTo>
                        <a:pt x="370" y="372"/>
                        <a:pt x="370" y="372"/>
                        <a:pt x="370" y="372"/>
                      </a:cubicBezTo>
                      <a:cubicBezTo>
                        <a:pt x="394" y="372"/>
                        <a:pt x="394" y="372"/>
                        <a:pt x="394" y="372"/>
                      </a:cubicBezTo>
                      <a:cubicBezTo>
                        <a:pt x="394" y="360"/>
                        <a:pt x="394" y="360"/>
                        <a:pt x="394" y="360"/>
                      </a:cubicBezTo>
                      <a:moveTo>
                        <a:pt x="442" y="360"/>
                      </a:moveTo>
                      <a:cubicBezTo>
                        <a:pt x="418" y="360"/>
                        <a:pt x="418" y="360"/>
                        <a:pt x="418" y="360"/>
                      </a:cubicBezTo>
                      <a:cubicBezTo>
                        <a:pt x="418" y="372"/>
                        <a:pt x="418" y="372"/>
                        <a:pt x="418" y="372"/>
                      </a:cubicBezTo>
                      <a:cubicBezTo>
                        <a:pt x="442" y="372"/>
                        <a:pt x="442" y="372"/>
                        <a:pt x="442" y="372"/>
                      </a:cubicBezTo>
                      <a:cubicBezTo>
                        <a:pt x="442" y="360"/>
                        <a:pt x="442" y="360"/>
                        <a:pt x="442" y="360"/>
                      </a:cubicBezTo>
                    </a:path>
                  </a:pathLst>
                </a:custGeom>
                <a:solidFill>
                  <a:srgbClr val="D2D2D2"/>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a:gradFill>
                      <a:gsLst>
                        <a:gs pos="1250">
                          <a:srgbClr val="505050"/>
                        </a:gs>
                        <a:gs pos="100000">
                          <a:srgbClr val="505050"/>
                        </a:gs>
                      </a:gsLst>
                      <a:lin ang="5400000" scaled="0"/>
                    </a:gradFill>
                    <a:latin typeface="Segoe UI"/>
                  </a:endParaRPr>
                </a:p>
              </p:txBody>
            </p:sp>
            <p:pic>
              <p:nvPicPr>
                <p:cNvPr id="175" name="Picture 174" descr="https://prodpublishingstorage.blob.core.windows.net/8af1e8e1-234e-4dbe-ade2-b3e113fa0c6f/logo-131014878679009555.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47057" y="2951811"/>
                  <a:ext cx="487310" cy="219816"/>
                </a:xfrm>
                <a:prstGeom prst="rect">
                  <a:avLst/>
                </a:prstGeom>
                <a:noFill/>
                <a:ln>
                  <a:noFill/>
                </a:ln>
              </p:spPr>
            </p:pic>
            <p:pic>
              <p:nvPicPr>
                <p:cNvPr id="176" name="Picture 175"/>
                <p:cNvPicPr/>
                <p:nvPr/>
              </p:nvPicPr>
              <p:blipFill>
                <a:blip r:embed="rId4"/>
                <a:stretch>
                  <a:fillRect/>
                </a:stretch>
              </p:blipFill>
              <p:spPr>
                <a:xfrm>
                  <a:off x="10991757" y="3265681"/>
                  <a:ext cx="482346" cy="463792"/>
                </a:xfrm>
                <a:prstGeom prst="rect">
                  <a:avLst/>
                </a:prstGeom>
              </p:spPr>
            </p:pic>
            <p:pic>
              <p:nvPicPr>
                <p:cNvPr id="41986" name="Picture 2" descr="https://pbs.twimg.com/profile_images/626110165687730176/U7uxXA4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04406" y="2977501"/>
                  <a:ext cx="689149" cy="3796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9935554" y="1532229"/>
                <a:ext cx="1519519" cy="879289"/>
                <a:chOff x="9935554" y="1262896"/>
                <a:chExt cx="1519519" cy="879289"/>
              </a:xfrm>
            </p:grpSpPr>
            <p:grpSp>
              <p:nvGrpSpPr>
                <p:cNvPr id="15" name="Group 14"/>
                <p:cNvGrpSpPr/>
                <p:nvPr/>
              </p:nvGrpSpPr>
              <p:grpSpPr>
                <a:xfrm>
                  <a:off x="9935554" y="1262896"/>
                  <a:ext cx="1519519" cy="879289"/>
                  <a:chOff x="9935554" y="1262896"/>
                  <a:chExt cx="1519519" cy="879289"/>
                </a:xfrm>
              </p:grpSpPr>
              <p:sp>
                <p:nvSpPr>
                  <p:cNvPr id="388" name="Freeform 117"/>
                  <p:cNvSpPr>
                    <a:spLocks/>
                  </p:cNvSpPr>
                  <p:nvPr/>
                </p:nvSpPr>
                <p:spPr bwMode="auto">
                  <a:xfrm>
                    <a:off x="9935554" y="1262896"/>
                    <a:ext cx="1433812" cy="835162"/>
                  </a:xfrm>
                  <a:custGeom>
                    <a:avLst/>
                    <a:gdLst>
                      <a:gd name="T0" fmla="*/ 484 w 536"/>
                      <a:gd name="T1" fmla="*/ 156 h 312"/>
                      <a:gd name="T2" fmla="*/ 394 w 536"/>
                      <a:gd name="T3" fmla="*/ 89 h 312"/>
                      <a:gd name="T4" fmla="*/ 302 w 536"/>
                      <a:gd name="T5" fmla="*/ 0 h 312"/>
                      <a:gd name="T6" fmla="*/ 223 w 536"/>
                      <a:gd name="T7" fmla="*/ 49 h 312"/>
                      <a:gd name="T8" fmla="*/ 195 w 536"/>
                      <a:gd name="T9" fmla="*/ 43 h 312"/>
                      <a:gd name="T10" fmla="*/ 108 w 536"/>
                      <a:gd name="T11" fmla="*/ 126 h 312"/>
                      <a:gd name="T12" fmla="*/ 98 w 536"/>
                      <a:gd name="T13" fmla="*/ 126 h 312"/>
                      <a:gd name="T14" fmla="*/ 0 w 536"/>
                      <a:gd name="T15" fmla="*/ 220 h 312"/>
                      <a:gd name="T16" fmla="*/ 98 w 536"/>
                      <a:gd name="T17" fmla="*/ 312 h 312"/>
                      <a:gd name="T18" fmla="*/ 451 w 536"/>
                      <a:gd name="T19" fmla="*/ 312 h 312"/>
                      <a:gd name="T20" fmla="*/ 536 w 536"/>
                      <a:gd name="T21" fmla="*/ 233 h 312"/>
                      <a:gd name="T22" fmla="*/ 484 w 536"/>
                      <a:gd name="T23" fmla="*/ 156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6" h="312">
                        <a:moveTo>
                          <a:pt x="484" y="156"/>
                        </a:moveTo>
                        <a:cubicBezTo>
                          <a:pt x="474" y="118"/>
                          <a:pt x="438" y="89"/>
                          <a:pt x="394" y="89"/>
                        </a:cubicBezTo>
                        <a:cubicBezTo>
                          <a:pt x="394" y="41"/>
                          <a:pt x="354" y="0"/>
                          <a:pt x="302" y="0"/>
                        </a:cubicBezTo>
                        <a:cubicBezTo>
                          <a:pt x="269" y="0"/>
                          <a:pt x="239" y="20"/>
                          <a:pt x="223" y="49"/>
                        </a:cubicBezTo>
                        <a:cubicBezTo>
                          <a:pt x="213" y="43"/>
                          <a:pt x="206" y="43"/>
                          <a:pt x="195" y="43"/>
                        </a:cubicBezTo>
                        <a:cubicBezTo>
                          <a:pt x="146" y="43"/>
                          <a:pt x="108" y="79"/>
                          <a:pt x="108" y="126"/>
                        </a:cubicBezTo>
                        <a:cubicBezTo>
                          <a:pt x="105" y="126"/>
                          <a:pt x="100" y="126"/>
                          <a:pt x="98" y="126"/>
                        </a:cubicBezTo>
                        <a:cubicBezTo>
                          <a:pt x="43" y="126"/>
                          <a:pt x="0" y="167"/>
                          <a:pt x="0" y="220"/>
                        </a:cubicBezTo>
                        <a:cubicBezTo>
                          <a:pt x="0" y="272"/>
                          <a:pt x="43" y="312"/>
                          <a:pt x="98" y="312"/>
                        </a:cubicBezTo>
                        <a:cubicBezTo>
                          <a:pt x="451" y="312"/>
                          <a:pt x="451" y="312"/>
                          <a:pt x="451" y="312"/>
                        </a:cubicBezTo>
                        <a:cubicBezTo>
                          <a:pt x="499" y="312"/>
                          <a:pt x="536" y="277"/>
                          <a:pt x="536" y="233"/>
                        </a:cubicBezTo>
                        <a:cubicBezTo>
                          <a:pt x="536" y="197"/>
                          <a:pt x="515" y="169"/>
                          <a:pt x="484" y="156"/>
                        </a:cubicBezTo>
                      </a:path>
                    </a:pathLst>
                  </a:custGeom>
                  <a:solidFill>
                    <a:srgbClr val="BABABA"/>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389" name="Freeform 118"/>
                  <p:cNvSpPr>
                    <a:spLocks/>
                  </p:cNvSpPr>
                  <p:nvPr/>
                </p:nvSpPr>
                <p:spPr bwMode="auto">
                  <a:xfrm>
                    <a:off x="10478451" y="1479772"/>
                    <a:ext cx="976622" cy="662413"/>
                  </a:xfrm>
                  <a:custGeom>
                    <a:avLst/>
                    <a:gdLst>
                      <a:gd name="T0" fmla="*/ 314 w 365"/>
                      <a:gd name="T1" fmla="*/ 68 h 224"/>
                      <a:gd name="T2" fmla="*/ 224 w 365"/>
                      <a:gd name="T3" fmla="*/ 1 h 224"/>
                      <a:gd name="T4" fmla="*/ 224 w 365"/>
                      <a:gd name="T5" fmla="*/ 0 h 224"/>
                      <a:gd name="T6" fmla="*/ 0 w 365"/>
                      <a:gd name="T7" fmla="*/ 224 h 224"/>
                      <a:gd name="T8" fmla="*/ 280 w 365"/>
                      <a:gd name="T9" fmla="*/ 224 h 224"/>
                      <a:gd name="T10" fmla="*/ 365 w 365"/>
                      <a:gd name="T11" fmla="*/ 145 h 224"/>
                      <a:gd name="T12" fmla="*/ 314 w 365"/>
                      <a:gd name="T13" fmla="*/ 68 h 224"/>
                    </a:gdLst>
                    <a:ahLst/>
                    <a:cxnLst>
                      <a:cxn ang="0">
                        <a:pos x="T0" y="T1"/>
                      </a:cxn>
                      <a:cxn ang="0">
                        <a:pos x="T2" y="T3"/>
                      </a:cxn>
                      <a:cxn ang="0">
                        <a:pos x="T4" y="T5"/>
                      </a:cxn>
                      <a:cxn ang="0">
                        <a:pos x="T6" y="T7"/>
                      </a:cxn>
                      <a:cxn ang="0">
                        <a:pos x="T8" y="T9"/>
                      </a:cxn>
                      <a:cxn ang="0">
                        <a:pos x="T10" y="T11"/>
                      </a:cxn>
                      <a:cxn ang="0">
                        <a:pos x="T12" y="T13"/>
                      </a:cxn>
                    </a:cxnLst>
                    <a:rect l="0" t="0" r="r" b="b"/>
                    <a:pathLst>
                      <a:path w="365" h="224">
                        <a:moveTo>
                          <a:pt x="314" y="68"/>
                        </a:moveTo>
                        <a:cubicBezTo>
                          <a:pt x="303" y="30"/>
                          <a:pt x="267" y="1"/>
                          <a:pt x="224" y="1"/>
                        </a:cubicBezTo>
                        <a:cubicBezTo>
                          <a:pt x="224" y="0"/>
                          <a:pt x="224" y="0"/>
                          <a:pt x="224" y="0"/>
                        </a:cubicBezTo>
                        <a:cubicBezTo>
                          <a:pt x="0" y="224"/>
                          <a:pt x="0" y="224"/>
                          <a:pt x="0" y="224"/>
                        </a:cubicBezTo>
                        <a:cubicBezTo>
                          <a:pt x="280" y="224"/>
                          <a:pt x="280" y="224"/>
                          <a:pt x="280" y="224"/>
                        </a:cubicBezTo>
                        <a:cubicBezTo>
                          <a:pt x="329" y="224"/>
                          <a:pt x="365" y="189"/>
                          <a:pt x="365" y="145"/>
                        </a:cubicBezTo>
                        <a:cubicBezTo>
                          <a:pt x="365" y="109"/>
                          <a:pt x="344" y="81"/>
                          <a:pt x="314" y="68"/>
                        </a:cubicBezTo>
                      </a:path>
                    </a:pathLst>
                  </a:custGeom>
                  <a:solidFill>
                    <a:schemeClr val="tx1">
                      <a:alpha val="20000"/>
                    </a:schemeClr>
                  </a:solidFill>
                  <a:ln>
                    <a:noFill/>
                  </a:ln>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grpSp>
            <p:sp>
              <p:nvSpPr>
                <p:cNvPr id="193" name="Rectangle 192"/>
                <p:cNvSpPr/>
                <p:nvPr/>
              </p:nvSpPr>
              <p:spPr bwMode="auto">
                <a:xfrm>
                  <a:off x="9940646" y="1580587"/>
                  <a:ext cx="1460970" cy="489365"/>
                </a:xfrm>
                <a:prstGeom prst="rect">
                  <a:avLst/>
                </a:prstGeom>
              </p:spPr>
              <p:txBody>
                <a:bodyPr vert="horz" wrap="square" lIns="179285" tIns="143428" rIns="179285" bIns="143428" rtlCol="0">
                  <a:spAutoFit/>
                </a:bodyPr>
                <a:lstStyle/>
                <a:p>
                  <a:pPr marL="0" lvl="1" algn="ctr" defTabSz="896386">
                    <a:lnSpc>
                      <a:spcPct val="90000"/>
                    </a:lnSpc>
                    <a:spcBef>
                      <a:spcPts val="1176"/>
                    </a:spcBef>
                    <a:buSzPct val="90000"/>
                    <a:defRPr/>
                  </a:pPr>
                  <a:r>
                    <a:rPr lang="en-US" sz="1372" kern="0" dirty="0">
                      <a:gradFill>
                        <a:gsLst>
                          <a:gs pos="1250">
                            <a:srgbClr val="505050"/>
                          </a:gs>
                          <a:gs pos="100000">
                            <a:srgbClr val="505050"/>
                          </a:gs>
                        </a:gsLst>
                        <a:lin ang="5400000" scaled="0"/>
                      </a:gradFill>
                      <a:latin typeface="Segoe UI"/>
                      <a:cs typeface="Segoe UI Semibold" panose="020B0702040204020203" pitchFamily="34" charset="0"/>
                    </a:rPr>
                    <a:t>Azure storage</a:t>
                  </a:r>
                </a:p>
              </p:txBody>
            </p:sp>
          </p:grpSp>
        </p:grpSp>
      </p:grpSp>
      <p:grpSp>
        <p:nvGrpSpPr>
          <p:cNvPr id="10" name="Group 9"/>
          <p:cNvGrpSpPr/>
          <p:nvPr/>
        </p:nvGrpSpPr>
        <p:grpSpPr>
          <a:xfrm>
            <a:off x="8256800" y="38462"/>
            <a:ext cx="3324519" cy="1107624"/>
            <a:chOff x="6934942" y="125635"/>
            <a:chExt cx="3391183" cy="1129834"/>
          </a:xfrm>
        </p:grpSpPr>
        <p:sp>
          <p:nvSpPr>
            <p:cNvPr id="199" name="TextBox 198"/>
            <p:cNvSpPr txBox="1"/>
            <p:nvPr/>
          </p:nvSpPr>
          <p:spPr>
            <a:xfrm>
              <a:off x="8515813" y="479425"/>
              <a:ext cx="868680" cy="258532"/>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3962">
                        <a:srgbClr val="F8F8F8">
                          <a:lumMod val="50000"/>
                        </a:srgbClr>
                      </a:gs>
                      <a:gs pos="68000">
                        <a:srgbClr val="F8F8F8">
                          <a:lumMod val="50000"/>
                        </a:srgbClr>
                      </a:gs>
                    </a:gsLst>
                    <a:lin ang="5400000" scaled="0"/>
                  </a:gradFill>
                  <a:latin typeface="Segoe UI Semibold" panose="020B0702040204020203" pitchFamily="34" charset="0"/>
                  <a:cs typeface="Segoe UI Semibold" panose="020B0702040204020203" pitchFamily="34" charset="0"/>
                </a:rPr>
                <a:t>Dev/test</a:t>
              </a:r>
            </a:p>
          </p:txBody>
        </p:sp>
        <p:sp>
          <p:nvSpPr>
            <p:cNvPr id="200" name="TextBox 199"/>
            <p:cNvSpPr txBox="1"/>
            <p:nvPr/>
          </p:nvSpPr>
          <p:spPr>
            <a:xfrm>
              <a:off x="9400929" y="479425"/>
              <a:ext cx="925196" cy="258532"/>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a:gradFill>
                    <a:gsLst>
                      <a:gs pos="83962">
                        <a:srgbClr val="F8F8F8">
                          <a:lumMod val="50000"/>
                        </a:srgbClr>
                      </a:gs>
                      <a:gs pos="68000">
                        <a:srgbClr val="F8F8F8">
                          <a:lumMod val="50000"/>
                        </a:srgbClr>
                      </a:gs>
                    </a:gsLst>
                    <a:lin ang="5400000" scaled="0"/>
                  </a:gradFill>
                  <a:latin typeface="Segoe UI Semibold" panose="020B0702040204020203" pitchFamily="34" charset="0"/>
                  <a:cs typeface="Segoe UI Semibold" panose="020B0702040204020203" pitchFamily="34" charset="0"/>
                </a:rPr>
                <a:t>LOB</a:t>
              </a:r>
              <a:r>
                <a:rPr lang="en-US" sz="1176" kern="0" dirty="0">
                  <a:gradFill>
                    <a:gsLst>
                      <a:gs pos="90566">
                        <a:srgbClr val="FFFFFF"/>
                      </a:gs>
                      <a:gs pos="66000">
                        <a:srgbClr val="FFFFFF"/>
                      </a:gs>
                    </a:gsLst>
                    <a:lin ang="5400000" scaled="1"/>
                  </a:gradFill>
                  <a:latin typeface="Segoe UI Semibold" panose="020B0702040204020203" pitchFamily="34" charset="0"/>
                  <a:cs typeface="Segoe UI Semibold" panose="020B0702040204020203" pitchFamily="34" charset="0"/>
                </a:rPr>
                <a:t> </a:t>
              </a:r>
              <a:r>
                <a:rPr lang="en-US" sz="1176" kern="0" dirty="0">
                  <a:gradFill>
                    <a:gsLst>
                      <a:gs pos="83962">
                        <a:srgbClr val="F8F8F8">
                          <a:lumMod val="50000"/>
                        </a:srgbClr>
                      </a:gs>
                      <a:gs pos="68000">
                        <a:srgbClr val="F8F8F8">
                          <a:lumMod val="50000"/>
                        </a:srgbClr>
                      </a:gs>
                    </a:gsLst>
                    <a:lin ang="5400000" scaled="0"/>
                  </a:gradFill>
                  <a:latin typeface="Segoe UI Semibold" panose="020B0702040204020203" pitchFamily="34" charset="0"/>
                  <a:cs typeface="Segoe UI Semibold" panose="020B0702040204020203" pitchFamily="34" charset="0"/>
                </a:rPr>
                <a:t>apps</a:t>
              </a:r>
            </a:p>
          </p:txBody>
        </p:sp>
        <p:sp>
          <p:nvSpPr>
            <p:cNvPr id="207" name="TextBox 206"/>
            <p:cNvSpPr txBox="1"/>
            <p:nvPr/>
          </p:nvSpPr>
          <p:spPr>
            <a:xfrm>
              <a:off x="6934942" y="621185"/>
              <a:ext cx="1554463" cy="258532"/>
            </a:xfrm>
            <a:prstGeom prst="rect">
              <a:avLst/>
            </a:prstGeom>
            <a:noFill/>
          </p:spPr>
          <p:txBody>
            <a:bodyPr wrap="square" lIns="44821" tIns="44821" rIns="44821" bIns="44821" rtlCol="0">
              <a:spAutoFit/>
            </a:bodyPr>
            <a:lstStyle/>
            <a:p>
              <a:pPr algn="ctr" defTabSz="896386">
                <a:lnSpc>
                  <a:spcPct val="90000"/>
                </a:lnSpc>
                <a:spcAft>
                  <a:spcPts val="588"/>
                </a:spcAft>
                <a:defRPr/>
              </a:pPr>
              <a:r>
                <a:rPr lang="en-US" sz="1176" kern="0" dirty="0" err="1">
                  <a:solidFill>
                    <a:srgbClr val="FFFFFF"/>
                  </a:solidFill>
                  <a:latin typeface="Segoe UI Semibold" panose="020B0702040204020203" pitchFamily="34" charset="0"/>
                  <a:cs typeface="Segoe UI Semibold" panose="020B0702040204020203" pitchFamily="34" charset="0"/>
                </a:rPr>
                <a:t>Backup+Archive+DR</a:t>
              </a:r>
              <a:endParaRPr lang="en-US" sz="1176" kern="0" dirty="0">
                <a:solidFill>
                  <a:srgbClr val="FFFFFF"/>
                </a:solidFill>
                <a:latin typeface="Segoe UI Semibold" panose="020B0702040204020203" pitchFamily="34" charset="0"/>
                <a:cs typeface="Segoe UI Semibold" panose="020B0702040204020203" pitchFamily="34" charset="0"/>
              </a:endParaRPr>
            </a:p>
          </p:txBody>
        </p:sp>
        <p:sp>
          <p:nvSpPr>
            <p:cNvPr id="208" name="Freeform 5"/>
            <p:cNvSpPr>
              <a:spLocks noEditPoints="1"/>
            </p:cNvSpPr>
            <p:nvPr/>
          </p:nvSpPr>
          <p:spPr bwMode="auto">
            <a:xfrm>
              <a:off x="8737600" y="746126"/>
              <a:ext cx="422275" cy="404812"/>
            </a:xfrm>
            <a:custGeom>
              <a:avLst/>
              <a:gdLst>
                <a:gd name="T0" fmla="*/ 148 w 170"/>
                <a:gd name="T1" fmla="*/ 32 h 162"/>
                <a:gd name="T2" fmla="*/ 62 w 170"/>
                <a:gd name="T3" fmla="*/ 32 h 162"/>
                <a:gd name="T4" fmla="*/ 57 w 170"/>
                <a:gd name="T5" fmla="*/ 37 h 162"/>
                <a:gd name="T6" fmla="*/ 56 w 170"/>
                <a:gd name="T7" fmla="*/ 30 h 162"/>
                <a:gd name="T8" fmla="*/ 11 w 170"/>
                <a:gd name="T9" fmla="*/ 8 h 162"/>
                <a:gd name="T10" fmla="*/ 21 w 170"/>
                <a:gd name="T11" fmla="*/ 29 h 162"/>
                <a:gd name="T12" fmla="*/ 0 w 170"/>
                <a:gd name="T13" fmla="*/ 30 h 162"/>
                <a:gd name="T14" fmla="*/ 50 w 170"/>
                <a:gd name="T15" fmla="*/ 75 h 162"/>
                <a:gd name="T16" fmla="*/ 41 w 170"/>
                <a:gd name="T17" fmla="*/ 84 h 162"/>
                <a:gd name="T18" fmla="*/ 49 w 170"/>
                <a:gd name="T19" fmla="*/ 103 h 162"/>
                <a:gd name="T20" fmla="*/ 64 w 170"/>
                <a:gd name="T21" fmla="*/ 109 h 162"/>
                <a:gd name="T22" fmla="*/ 68 w 170"/>
                <a:gd name="T23" fmla="*/ 115 h 162"/>
                <a:gd name="T24" fmla="*/ 89 w 170"/>
                <a:gd name="T25" fmla="*/ 126 h 162"/>
                <a:gd name="T26" fmla="*/ 102 w 170"/>
                <a:gd name="T27" fmla="*/ 127 h 162"/>
                <a:gd name="T28" fmla="*/ 110 w 170"/>
                <a:gd name="T29" fmla="*/ 151 h 162"/>
                <a:gd name="T30" fmla="*/ 131 w 170"/>
                <a:gd name="T31" fmla="*/ 138 h 162"/>
                <a:gd name="T32" fmla="*/ 152 w 170"/>
                <a:gd name="T33" fmla="*/ 149 h 162"/>
                <a:gd name="T34" fmla="*/ 149 w 170"/>
                <a:gd name="T35" fmla="*/ 112 h 162"/>
                <a:gd name="T36" fmla="*/ 82 w 170"/>
                <a:gd name="T37" fmla="*/ 39 h 162"/>
                <a:gd name="T38" fmla="*/ 160 w 170"/>
                <a:gd name="T39" fmla="*/ 85 h 162"/>
                <a:gd name="T40" fmla="*/ 109 w 170"/>
                <a:gd name="T41" fmla="*/ 89 h 162"/>
                <a:gd name="T42" fmla="*/ 107 w 170"/>
                <a:gd name="T43" fmla="*/ 76 h 162"/>
                <a:gd name="T44" fmla="*/ 85 w 170"/>
                <a:gd name="T45" fmla="*/ 53 h 162"/>
                <a:gd name="T46" fmla="*/ 60 w 170"/>
                <a:gd name="T47" fmla="*/ 56 h 162"/>
                <a:gd name="T48" fmla="*/ 55 w 170"/>
                <a:gd name="T49" fmla="*/ 51 h 162"/>
                <a:gd name="T50" fmla="*/ 57 w 170"/>
                <a:gd name="T51" fmla="*/ 89 h 162"/>
                <a:gd name="T52" fmla="*/ 47 w 170"/>
                <a:gd name="T53" fmla="*/ 94 h 162"/>
                <a:gd name="T54" fmla="*/ 58 w 170"/>
                <a:gd name="T55" fmla="*/ 78 h 162"/>
                <a:gd name="T56" fmla="*/ 63 w 170"/>
                <a:gd name="T57" fmla="*/ 83 h 162"/>
                <a:gd name="T58" fmla="*/ 66 w 170"/>
                <a:gd name="T59" fmla="*/ 100 h 162"/>
                <a:gd name="T60" fmla="*/ 62 w 170"/>
                <a:gd name="T61" fmla="*/ 100 h 162"/>
                <a:gd name="T62" fmla="*/ 74 w 170"/>
                <a:gd name="T63" fmla="*/ 85 h 162"/>
                <a:gd name="T64" fmla="*/ 68 w 170"/>
                <a:gd name="T65" fmla="*/ 99 h 162"/>
                <a:gd name="T66" fmla="*/ 81 w 170"/>
                <a:gd name="T67" fmla="*/ 107 h 162"/>
                <a:gd name="T68" fmla="*/ 74 w 170"/>
                <a:gd name="T69" fmla="*/ 105 h 162"/>
                <a:gd name="T70" fmla="*/ 83 w 170"/>
                <a:gd name="T71" fmla="*/ 95 h 162"/>
                <a:gd name="T72" fmla="*/ 89 w 170"/>
                <a:gd name="T73" fmla="*/ 99 h 162"/>
                <a:gd name="T74" fmla="*/ 86 w 170"/>
                <a:gd name="T75" fmla="*/ 115 h 162"/>
                <a:gd name="T76" fmla="*/ 90 w 170"/>
                <a:gd name="T77" fmla="*/ 110 h 162"/>
                <a:gd name="T78" fmla="*/ 95 w 170"/>
                <a:gd name="T79" fmla="*/ 104 h 162"/>
                <a:gd name="T80" fmla="*/ 100 w 170"/>
                <a:gd name="T81" fmla="*/ 109 h 162"/>
                <a:gd name="T82" fmla="*/ 149 w 170"/>
                <a:gd name="T83" fmla="*/ 134 h 162"/>
                <a:gd name="T84" fmla="*/ 125 w 170"/>
                <a:gd name="T85" fmla="*/ 144 h 162"/>
                <a:gd name="T86" fmla="*/ 110 w 170"/>
                <a:gd name="T87" fmla="*/ 127 h 162"/>
                <a:gd name="T88" fmla="*/ 109 w 170"/>
                <a:gd name="T89" fmla="*/ 108 h 162"/>
                <a:gd name="T90" fmla="*/ 97 w 170"/>
                <a:gd name="T91" fmla="*/ 95 h 162"/>
                <a:gd name="T92" fmla="*/ 82 w 170"/>
                <a:gd name="T93" fmla="*/ 80 h 162"/>
                <a:gd name="T94" fmla="*/ 69 w 170"/>
                <a:gd name="T95" fmla="*/ 72 h 162"/>
                <a:gd name="T96" fmla="*/ 33 w 170"/>
                <a:gd name="T97" fmla="*/ 50 h 162"/>
                <a:gd name="T98" fmla="*/ 8 w 170"/>
                <a:gd name="T99" fmla="*/ 28 h 162"/>
                <a:gd name="T100" fmla="*/ 33 w 170"/>
                <a:gd name="T101" fmla="*/ 18 h 162"/>
                <a:gd name="T102" fmla="*/ 47 w 170"/>
                <a:gd name="T103" fmla="*/ 35 h 162"/>
                <a:gd name="T104" fmla="*/ 51 w 170"/>
                <a:gd name="T105" fmla="*/ 43 h 162"/>
                <a:gd name="T106" fmla="*/ 49 w 170"/>
                <a:gd name="T107" fmla="*/ 62 h 162"/>
                <a:gd name="T108" fmla="*/ 70 w 170"/>
                <a:gd name="T109" fmla="*/ 61 h 162"/>
                <a:gd name="T110" fmla="*/ 124 w 170"/>
                <a:gd name="T111" fmla="*/ 112 h 162"/>
                <a:gd name="T112" fmla="*/ 149 w 170"/>
                <a:gd name="T113" fmla="*/ 13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162">
                  <a:moveTo>
                    <a:pt x="137" y="105"/>
                  </a:moveTo>
                  <a:cubicBezTo>
                    <a:pt x="170" y="88"/>
                    <a:pt x="170" y="88"/>
                    <a:pt x="170" y="88"/>
                  </a:cubicBezTo>
                  <a:cubicBezTo>
                    <a:pt x="148" y="32"/>
                    <a:pt x="148" y="32"/>
                    <a:pt x="148" y="32"/>
                  </a:cubicBezTo>
                  <a:cubicBezTo>
                    <a:pt x="113" y="45"/>
                    <a:pt x="113" y="45"/>
                    <a:pt x="113" y="45"/>
                  </a:cubicBezTo>
                  <a:cubicBezTo>
                    <a:pt x="86" y="32"/>
                    <a:pt x="86" y="32"/>
                    <a:pt x="86" y="32"/>
                  </a:cubicBezTo>
                  <a:cubicBezTo>
                    <a:pt x="85" y="31"/>
                    <a:pt x="71" y="23"/>
                    <a:pt x="62" y="32"/>
                  </a:cubicBezTo>
                  <a:cubicBezTo>
                    <a:pt x="61" y="33"/>
                    <a:pt x="61" y="33"/>
                    <a:pt x="61" y="33"/>
                  </a:cubicBezTo>
                  <a:cubicBezTo>
                    <a:pt x="60" y="35"/>
                    <a:pt x="60" y="35"/>
                    <a:pt x="60" y="35"/>
                  </a:cubicBezTo>
                  <a:cubicBezTo>
                    <a:pt x="57" y="37"/>
                    <a:pt x="57" y="37"/>
                    <a:pt x="57" y="37"/>
                  </a:cubicBezTo>
                  <a:cubicBezTo>
                    <a:pt x="56" y="35"/>
                    <a:pt x="56" y="35"/>
                    <a:pt x="56" y="35"/>
                  </a:cubicBezTo>
                  <a:cubicBezTo>
                    <a:pt x="56" y="34"/>
                    <a:pt x="56" y="32"/>
                    <a:pt x="56" y="30"/>
                  </a:cubicBezTo>
                  <a:cubicBezTo>
                    <a:pt x="56" y="30"/>
                    <a:pt x="56" y="30"/>
                    <a:pt x="56" y="30"/>
                  </a:cubicBezTo>
                  <a:cubicBezTo>
                    <a:pt x="56" y="23"/>
                    <a:pt x="53" y="16"/>
                    <a:pt x="48" y="11"/>
                  </a:cubicBezTo>
                  <a:cubicBezTo>
                    <a:pt x="40" y="2"/>
                    <a:pt x="27" y="0"/>
                    <a:pt x="16" y="5"/>
                  </a:cubicBezTo>
                  <a:cubicBezTo>
                    <a:pt x="11" y="8"/>
                    <a:pt x="11" y="8"/>
                    <a:pt x="11" y="8"/>
                  </a:cubicBezTo>
                  <a:cubicBezTo>
                    <a:pt x="27" y="24"/>
                    <a:pt x="27" y="24"/>
                    <a:pt x="27" y="24"/>
                  </a:cubicBezTo>
                  <a:cubicBezTo>
                    <a:pt x="29" y="25"/>
                    <a:pt x="29" y="28"/>
                    <a:pt x="27" y="29"/>
                  </a:cubicBezTo>
                  <a:cubicBezTo>
                    <a:pt x="26" y="31"/>
                    <a:pt x="23" y="31"/>
                    <a:pt x="21" y="29"/>
                  </a:cubicBezTo>
                  <a:cubicBezTo>
                    <a:pt x="5" y="13"/>
                    <a:pt x="5" y="13"/>
                    <a:pt x="5" y="13"/>
                  </a:cubicBezTo>
                  <a:cubicBezTo>
                    <a:pt x="3" y="18"/>
                    <a:pt x="3" y="18"/>
                    <a:pt x="3" y="18"/>
                  </a:cubicBezTo>
                  <a:cubicBezTo>
                    <a:pt x="1" y="22"/>
                    <a:pt x="0" y="26"/>
                    <a:pt x="0" y="30"/>
                  </a:cubicBezTo>
                  <a:cubicBezTo>
                    <a:pt x="0" y="38"/>
                    <a:pt x="3" y="45"/>
                    <a:pt x="8" y="50"/>
                  </a:cubicBezTo>
                  <a:cubicBezTo>
                    <a:pt x="15" y="57"/>
                    <a:pt x="24" y="59"/>
                    <a:pt x="33" y="58"/>
                  </a:cubicBezTo>
                  <a:cubicBezTo>
                    <a:pt x="50" y="75"/>
                    <a:pt x="50" y="75"/>
                    <a:pt x="50" y="75"/>
                  </a:cubicBezTo>
                  <a:cubicBezTo>
                    <a:pt x="48" y="77"/>
                    <a:pt x="48" y="77"/>
                    <a:pt x="48" y="77"/>
                  </a:cubicBezTo>
                  <a:cubicBezTo>
                    <a:pt x="41" y="84"/>
                    <a:pt x="41" y="84"/>
                    <a:pt x="41" y="84"/>
                  </a:cubicBezTo>
                  <a:cubicBezTo>
                    <a:pt x="41" y="84"/>
                    <a:pt x="41" y="84"/>
                    <a:pt x="41" y="84"/>
                  </a:cubicBezTo>
                  <a:cubicBezTo>
                    <a:pt x="39" y="86"/>
                    <a:pt x="38" y="89"/>
                    <a:pt x="38" y="91"/>
                  </a:cubicBezTo>
                  <a:cubicBezTo>
                    <a:pt x="38" y="94"/>
                    <a:pt x="39" y="97"/>
                    <a:pt x="41" y="100"/>
                  </a:cubicBezTo>
                  <a:cubicBezTo>
                    <a:pt x="44" y="102"/>
                    <a:pt x="46" y="103"/>
                    <a:pt x="49" y="103"/>
                  </a:cubicBezTo>
                  <a:cubicBezTo>
                    <a:pt x="51" y="103"/>
                    <a:pt x="52" y="103"/>
                    <a:pt x="54" y="102"/>
                  </a:cubicBezTo>
                  <a:cubicBezTo>
                    <a:pt x="54" y="104"/>
                    <a:pt x="55" y="105"/>
                    <a:pt x="56" y="106"/>
                  </a:cubicBezTo>
                  <a:cubicBezTo>
                    <a:pt x="58" y="108"/>
                    <a:pt x="61" y="109"/>
                    <a:pt x="64" y="109"/>
                  </a:cubicBezTo>
                  <a:cubicBezTo>
                    <a:pt x="64" y="109"/>
                    <a:pt x="64" y="109"/>
                    <a:pt x="64" y="109"/>
                  </a:cubicBezTo>
                  <a:cubicBezTo>
                    <a:pt x="64" y="109"/>
                    <a:pt x="65" y="109"/>
                    <a:pt x="65" y="109"/>
                  </a:cubicBezTo>
                  <a:cubicBezTo>
                    <a:pt x="65" y="112"/>
                    <a:pt x="66" y="114"/>
                    <a:pt x="68" y="115"/>
                  </a:cubicBezTo>
                  <a:cubicBezTo>
                    <a:pt x="71" y="118"/>
                    <a:pt x="75" y="119"/>
                    <a:pt x="78" y="118"/>
                  </a:cubicBezTo>
                  <a:cubicBezTo>
                    <a:pt x="79" y="120"/>
                    <a:pt x="80" y="122"/>
                    <a:pt x="81" y="123"/>
                  </a:cubicBezTo>
                  <a:cubicBezTo>
                    <a:pt x="83" y="125"/>
                    <a:pt x="86" y="126"/>
                    <a:pt x="89" y="126"/>
                  </a:cubicBezTo>
                  <a:cubicBezTo>
                    <a:pt x="92" y="126"/>
                    <a:pt x="95" y="125"/>
                    <a:pt x="97" y="123"/>
                  </a:cubicBezTo>
                  <a:cubicBezTo>
                    <a:pt x="98" y="123"/>
                    <a:pt x="98" y="123"/>
                    <a:pt x="98" y="123"/>
                  </a:cubicBezTo>
                  <a:cubicBezTo>
                    <a:pt x="102" y="127"/>
                    <a:pt x="102" y="127"/>
                    <a:pt x="102" y="127"/>
                  </a:cubicBezTo>
                  <a:cubicBezTo>
                    <a:pt x="102" y="128"/>
                    <a:pt x="102" y="130"/>
                    <a:pt x="102" y="132"/>
                  </a:cubicBezTo>
                  <a:cubicBezTo>
                    <a:pt x="102" y="132"/>
                    <a:pt x="102" y="132"/>
                    <a:pt x="102" y="132"/>
                  </a:cubicBezTo>
                  <a:cubicBezTo>
                    <a:pt x="102" y="139"/>
                    <a:pt x="105" y="146"/>
                    <a:pt x="110" y="151"/>
                  </a:cubicBezTo>
                  <a:cubicBezTo>
                    <a:pt x="118" y="160"/>
                    <a:pt x="131" y="162"/>
                    <a:pt x="142" y="157"/>
                  </a:cubicBezTo>
                  <a:cubicBezTo>
                    <a:pt x="147" y="154"/>
                    <a:pt x="147" y="154"/>
                    <a:pt x="147" y="154"/>
                  </a:cubicBezTo>
                  <a:cubicBezTo>
                    <a:pt x="131" y="138"/>
                    <a:pt x="131" y="138"/>
                    <a:pt x="131" y="138"/>
                  </a:cubicBezTo>
                  <a:cubicBezTo>
                    <a:pt x="129" y="137"/>
                    <a:pt x="129" y="134"/>
                    <a:pt x="131" y="133"/>
                  </a:cubicBezTo>
                  <a:cubicBezTo>
                    <a:pt x="132" y="131"/>
                    <a:pt x="135" y="131"/>
                    <a:pt x="136" y="133"/>
                  </a:cubicBezTo>
                  <a:cubicBezTo>
                    <a:pt x="152" y="149"/>
                    <a:pt x="152" y="149"/>
                    <a:pt x="152" y="149"/>
                  </a:cubicBezTo>
                  <a:cubicBezTo>
                    <a:pt x="155" y="144"/>
                    <a:pt x="155" y="144"/>
                    <a:pt x="155" y="144"/>
                  </a:cubicBezTo>
                  <a:cubicBezTo>
                    <a:pt x="157" y="140"/>
                    <a:pt x="158" y="136"/>
                    <a:pt x="158" y="132"/>
                  </a:cubicBezTo>
                  <a:cubicBezTo>
                    <a:pt x="158" y="124"/>
                    <a:pt x="155" y="117"/>
                    <a:pt x="149" y="112"/>
                  </a:cubicBezTo>
                  <a:cubicBezTo>
                    <a:pt x="146" y="108"/>
                    <a:pt x="142" y="106"/>
                    <a:pt x="137" y="105"/>
                  </a:cubicBezTo>
                  <a:close/>
                  <a:moveTo>
                    <a:pt x="68" y="38"/>
                  </a:moveTo>
                  <a:cubicBezTo>
                    <a:pt x="72" y="33"/>
                    <a:pt x="82" y="39"/>
                    <a:pt x="82" y="39"/>
                  </a:cubicBezTo>
                  <a:cubicBezTo>
                    <a:pt x="113" y="54"/>
                    <a:pt x="113" y="54"/>
                    <a:pt x="113" y="54"/>
                  </a:cubicBezTo>
                  <a:cubicBezTo>
                    <a:pt x="143" y="42"/>
                    <a:pt x="143" y="42"/>
                    <a:pt x="143" y="42"/>
                  </a:cubicBezTo>
                  <a:cubicBezTo>
                    <a:pt x="160" y="85"/>
                    <a:pt x="160" y="85"/>
                    <a:pt x="160" y="85"/>
                  </a:cubicBezTo>
                  <a:cubicBezTo>
                    <a:pt x="130" y="99"/>
                    <a:pt x="130" y="99"/>
                    <a:pt x="130" y="99"/>
                  </a:cubicBezTo>
                  <a:cubicBezTo>
                    <a:pt x="123" y="103"/>
                    <a:pt x="123" y="103"/>
                    <a:pt x="123" y="103"/>
                  </a:cubicBezTo>
                  <a:cubicBezTo>
                    <a:pt x="109" y="89"/>
                    <a:pt x="109" y="89"/>
                    <a:pt x="109" y="89"/>
                  </a:cubicBezTo>
                  <a:cubicBezTo>
                    <a:pt x="109" y="89"/>
                    <a:pt x="109" y="89"/>
                    <a:pt x="109" y="89"/>
                  </a:cubicBezTo>
                  <a:cubicBezTo>
                    <a:pt x="104" y="84"/>
                    <a:pt x="104" y="84"/>
                    <a:pt x="104" y="84"/>
                  </a:cubicBezTo>
                  <a:cubicBezTo>
                    <a:pt x="107" y="76"/>
                    <a:pt x="107" y="76"/>
                    <a:pt x="107" y="76"/>
                  </a:cubicBezTo>
                  <a:cubicBezTo>
                    <a:pt x="106" y="76"/>
                    <a:pt x="106" y="76"/>
                    <a:pt x="106" y="76"/>
                  </a:cubicBezTo>
                  <a:cubicBezTo>
                    <a:pt x="98" y="76"/>
                    <a:pt x="92" y="74"/>
                    <a:pt x="88" y="70"/>
                  </a:cubicBezTo>
                  <a:cubicBezTo>
                    <a:pt x="83" y="63"/>
                    <a:pt x="84" y="53"/>
                    <a:pt x="85" y="53"/>
                  </a:cubicBezTo>
                  <a:cubicBezTo>
                    <a:pt x="85" y="48"/>
                    <a:pt x="85" y="48"/>
                    <a:pt x="85" y="48"/>
                  </a:cubicBezTo>
                  <a:cubicBezTo>
                    <a:pt x="69" y="48"/>
                    <a:pt x="69" y="48"/>
                    <a:pt x="69" y="48"/>
                  </a:cubicBezTo>
                  <a:cubicBezTo>
                    <a:pt x="60" y="56"/>
                    <a:pt x="60" y="56"/>
                    <a:pt x="60" y="56"/>
                  </a:cubicBezTo>
                  <a:cubicBezTo>
                    <a:pt x="59" y="58"/>
                    <a:pt x="56" y="58"/>
                    <a:pt x="55" y="56"/>
                  </a:cubicBezTo>
                  <a:cubicBezTo>
                    <a:pt x="54" y="56"/>
                    <a:pt x="54" y="55"/>
                    <a:pt x="54" y="54"/>
                  </a:cubicBezTo>
                  <a:cubicBezTo>
                    <a:pt x="54" y="53"/>
                    <a:pt x="54" y="52"/>
                    <a:pt x="55" y="51"/>
                  </a:cubicBezTo>
                  <a:lnTo>
                    <a:pt x="68" y="38"/>
                  </a:lnTo>
                  <a:close/>
                  <a:moveTo>
                    <a:pt x="57" y="89"/>
                  </a:moveTo>
                  <a:cubicBezTo>
                    <a:pt x="57" y="89"/>
                    <a:pt x="57" y="89"/>
                    <a:pt x="57" y="89"/>
                  </a:cubicBezTo>
                  <a:cubicBezTo>
                    <a:pt x="57" y="89"/>
                    <a:pt x="57" y="89"/>
                    <a:pt x="57" y="89"/>
                  </a:cubicBezTo>
                  <a:cubicBezTo>
                    <a:pt x="52" y="94"/>
                    <a:pt x="52" y="94"/>
                    <a:pt x="52" y="94"/>
                  </a:cubicBezTo>
                  <a:cubicBezTo>
                    <a:pt x="51" y="95"/>
                    <a:pt x="48" y="95"/>
                    <a:pt x="47" y="94"/>
                  </a:cubicBezTo>
                  <a:cubicBezTo>
                    <a:pt x="46" y="93"/>
                    <a:pt x="46" y="92"/>
                    <a:pt x="46" y="91"/>
                  </a:cubicBezTo>
                  <a:cubicBezTo>
                    <a:pt x="46" y="90"/>
                    <a:pt x="46" y="90"/>
                    <a:pt x="47" y="89"/>
                  </a:cubicBezTo>
                  <a:cubicBezTo>
                    <a:pt x="58" y="78"/>
                    <a:pt x="58" y="78"/>
                    <a:pt x="58" y="78"/>
                  </a:cubicBezTo>
                  <a:cubicBezTo>
                    <a:pt x="59" y="77"/>
                    <a:pt x="62" y="77"/>
                    <a:pt x="63" y="78"/>
                  </a:cubicBezTo>
                  <a:cubicBezTo>
                    <a:pt x="64" y="79"/>
                    <a:pt x="64" y="81"/>
                    <a:pt x="63" y="83"/>
                  </a:cubicBezTo>
                  <a:cubicBezTo>
                    <a:pt x="63" y="83"/>
                    <a:pt x="63" y="83"/>
                    <a:pt x="63" y="83"/>
                  </a:cubicBezTo>
                  <a:cubicBezTo>
                    <a:pt x="57" y="89"/>
                    <a:pt x="57" y="89"/>
                    <a:pt x="57" y="89"/>
                  </a:cubicBezTo>
                  <a:close/>
                  <a:moveTo>
                    <a:pt x="68" y="99"/>
                  </a:moveTo>
                  <a:cubicBezTo>
                    <a:pt x="66" y="100"/>
                    <a:pt x="66" y="100"/>
                    <a:pt x="66" y="100"/>
                  </a:cubicBezTo>
                  <a:cubicBezTo>
                    <a:pt x="66" y="101"/>
                    <a:pt x="65" y="101"/>
                    <a:pt x="64" y="101"/>
                  </a:cubicBezTo>
                  <a:cubicBezTo>
                    <a:pt x="64" y="101"/>
                    <a:pt x="64" y="101"/>
                    <a:pt x="64" y="101"/>
                  </a:cubicBezTo>
                  <a:cubicBezTo>
                    <a:pt x="63" y="101"/>
                    <a:pt x="62" y="101"/>
                    <a:pt x="62" y="100"/>
                  </a:cubicBezTo>
                  <a:cubicBezTo>
                    <a:pt x="61" y="99"/>
                    <a:pt x="61" y="96"/>
                    <a:pt x="63" y="94"/>
                  </a:cubicBezTo>
                  <a:cubicBezTo>
                    <a:pt x="71" y="86"/>
                    <a:pt x="71" y="86"/>
                    <a:pt x="71" y="86"/>
                  </a:cubicBezTo>
                  <a:cubicBezTo>
                    <a:pt x="71" y="86"/>
                    <a:pt x="73" y="85"/>
                    <a:pt x="74" y="85"/>
                  </a:cubicBezTo>
                  <a:cubicBezTo>
                    <a:pt x="75" y="85"/>
                    <a:pt x="76" y="85"/>
                    <a:pt x="77" y="85"/>
                  </a:cubicBezTo>
                  <a:cubicBezTo>
                    <a:pt x="78" y="87"/>
                    <a:pt x="78" y="89"/>
                    <a:pt x="77" y="90"/>
                  </a:cubicBezTo>
                  <a:cubicBezTo>
                    <a:pt x="68" y="99"/>
                    <a:pt x="68" y="99"/>
                    <a:pt x="68" y="99"/>
                  </a:cubicBezTo>
                  <a:cubicBezTo>
                    <a:pt x="68" y="99"/>
                    <a:pt x="68" y="99"/>
                    <a:pt x="68" y="99"/>
                  </a:cubicBezTo>
                  <a:close/>
                  <a:moveTo>
                    <a:pt x="81" y="107"/>
                  </a:moveTo>
                  <a:cubicBezTo>
                    <a:pt x="81" y="107"/>
                    <a:pt x="81" y="107"/>
                    <a:pt x="81" y="107"/>
                  </a:cubicBezTo>
                  <a:cubicBezTo>
                    <a:pt x="78" y="110"/>
                    <a:pt x="78" y="110"/>
                    <a:pt x="78" y="110"/>
                  </a:cubicBezTo>
                  <a:cubicBezTo>
                    <a:pt x="77" y="111"/>
                    <a:pt x="75" y="111"/>
                    <a:pt x="74" y="110"/>
                  </a:cubicBezTo>
                  <a:cubicBezTo>
                    <a:pt x="72" y="108"/>
                    <a:pt x="72" y="106"/>
                    <a:pt x="74" y="105"/>
                  </a:cubicBezTo>
                  <a:cubicBezTo>
                    <a:pt x="82" y="96"/>
                    <a:pt x="82" y="96"/>
                    <a:pt x="82" y="96"/>
                  </a:cubicBezTo>
                  <a:cubicBezTo>
                    <a:pt x="82" y="96"/>
                    <a:pt x="82" y="96"/>
                    <a:pt x="82" y="96"/>
                  </a:cubicBezTo>
                  <a:cubicBezTo>
                    <a:pt x="83" y="95"/>
                    <a:pt x="83" y="95"/>
                    <a:pt x="83" y="95"/>
                  </a:cubicBezTo>
                  <a:cubicBezTo>
                    <a:pt x="84" y="94"/>
                    <a:pt x="85" y="94"/>
                    <a:pt x="86" y="94"/>
                  </a:cubicBezTo>
                  <a:cubicBezTo>
                    <a:pt x="87" y="94"/>
                    <a:pt x="88" y="94"/>
                    <a:pt x="88" y="95"/>
                  </a:cubicBezTo>
                  <a:cubicBezTo>
                    <a:pt x="89" y="96"/>
                    <a:pt x="90" y="98"/>
                    <a:pt x="89" y="99"/>
                  </a:cubicBezTo>
                  <a:cubicBezTo>
                    <a:pt x="81" y="107"/>
                    <a:pt x="81" y="107"/>
                    <a:pt x="81" y="107"/>
                  </a:cubicBezTo>
                  <a:close/>
                  <a:moveTo>
                    <a:pt x="87" y="117"/>
                  </a:moveTo>
                  <a:cubicBezTo>
                    <a:pt x="86" y="117"/>
                    <a:pt x="86" y="116"/>
                    <a:pt x="86" y="115"/>
                  </a:cubicBezTo>
                  <a:cubicBezTo>
                    <a:pt x="86" y="114"/>
                    <a:pt x="86" y="113"/>
                    <a:pt x="87" y="113"/>
                  </a:cubicBezTo>
                  <a:cubicBezTo>
                    <a:pt x="90" y="110"/>
                    <a:pt x="90" y="110"/>
                    <a:pt x="90" y="110"/>
                  </a:cubicBezTo>
                  <a:cubicBezTo>
                    <a:pt x="90" y="110"/>
                    <a:pt x="90" y="110"/>
                    <a:pt x="90" y="110"/>
                  </a:cubicBezTo>
                  <a:cubicBezTo>
                    <a:pt x="94" y="105"/>
                    <a:pt x="94" y="105"/>
                    <a:pt x="94" y="105"/>
                  </a:cubicBezTo>
                  <a:cubicBezTo>
                    <a:pt x="94" y="105"/>
                    <a:pt x="94" y="105"/>
                    <a:pt x="95" y="105"/>
                  </a:cubicBezTo>
                  <a:cubicBezTo>
                    <a:pt x="95" y="104"/>
                    <a:pt x="95" y="104"/>
                    <a:pt x="95" y="104"/>
                  </a:cubicBezTo>
                  <a:cubicBezTo>
                    <a:pt x="96" y="103"/>
                    <a:pt x="98" y="103"/>
                    <a:pt x="100" y="104"/>
                  </a:cubicBezTo>
                  <a:cubicBezTo>
                    <a:pt x="100" y="105"/>
                    <a:pt x="101" y="106"/>
                    <a:pt x="101" y="107"/>
                  </a:cubicBezTo>
                  <a:cubicBezTo>
                    <a:pt x="101" y="108"/>
                    <a:pt x="100" y="109"/>
                    <a:pt x="100" y="109"/>
                  </a:cubicBezTo>
                  <a:cubicBezTo>
                    <a:pt x="92" y="117"/>
                    <a:pt x="92" y="117"/>
                    <a:pt x="92" y="117"/>
                  </a:cubicBezTo>
                  <a:cubicBezTo>
                    <a:pt x="90" y="119"/>
                    <a:pt x="88" y="119"/>
                    <a:pt x="87" y="117"/>
                  </a:cubicBezTo>
                  <a:close/>
                  <a:moveTo>
                    <a:pt x="149" y="134"/>
                  </a:moveTo>
                  <a:cubicBezTo>
                    <a:pt x="142" y="127"/>
                    <a:pt x="142" y="127"/>
                    <a:pt x="142" y="127"/>
                  </a:cubicBezTo>
                  <a:cubicBezTo>
                    <a:pt x="137" y="122"/>
                    <a:pt x="130" y="122"/>
                    <a:pt x="125" y="127"/>
                  </a:cubicBezTo>
                  <a:cubicBezTo>
                    <a:pt x="121" y="132"/>
                    <a:pt x="121" y="140"/>
                    <a:pt x="125" y="144"/>
                  </a:cubicBezTo>
                  <a:cubicBezTo>
                    <a:pt x="132" y="151"/>
                    <a:pt x="132" y="151"/>
                    <a:pt x="132" y="151"/>
                  </a:cubicBezTo>
                  <a:cubicBezTo>
                    <a:pt x="126" y="152"/>
                    <a:pt x="120" y="150"/>
                    <a:pt x="115" y="146"/>
                  </a:cubicBezTo>
                  <a:cubicBezTo>
                    <a:pt x="110" y="141"/>
                    <a:pt x="109" y="133"/>
                    <a:pt x="110" y="127"/>
                  </a:cubicBezTo>
                  <a:cubicBezTo>
                    <a:pt x="111" y="124"/>
                    <a:pt x="111" y="124"/>
                    <a:pt x="111" y="124"/>
                  </a:cubicBezTo>
                  <a:cubicBezTo>
                    <a:pt x="103" y="117"/>
                    <a:pt x="103" y="117"/>
                    <a:pt x="103" y="117"/>
                  </a:cubicBezTo>
                  <a:cubicBezTo>
                    <a:pt x="107" y="113"/>
                    <a:pt x="108" y="110"/>
                    <a:pt x="109" y="108"/>
                  </a:cubicBezTo>
                  <a:cubicBezTo>
                    <a:pt x="109" y="108"/>
                    <a:pt x="109" y="107"/>
                    <a:pt x="109" y="107"/>
                  </a:cubicBezTo>
                  <a:cubicBezTo>
                    <a:pt x="109" y="104"/>
                    <a:pt x="108" y="101"/>
                    <a:pt x="105" y="99"/>
                  </a:cubicBezTo>
                  <a:cubicBezTo>
                    <a:pt x="103" y="97"/>
                    <a:pt x="100" y="95"/>
                    <a:pt x="97" y="95"/>
                  </a:cubicBezTo>
                  <a:cubicBezTo>
                    <a:pt x="97" y="93"/>
                    <a:pt x="96" y="91"/>
                    <a:pt x="94" y="89"/>
                  </a:cubicBezTo>
                  <a:cubicBezTo>
                    <a:pt x="92" y="87"/>
                    <a:pt x="89" y="86"/>
                    <a:pt x="86" y="86"/>
                  </a:cubicBezTo>
                  <a:cubicBezTo>
                    <a:pt x="85" y="84"/>
                    <a:pt x="84" y="81"/>
                    <a:pt x="82" y="80"/>
                  </a:cubicBezTo>
                  <a:cubicBezTo>
                    <a:pt x="80" y="77"/>
                    <a:pt x="77" y="76"/>
                    <a:pt x="73" y="77"/>
                  </a:cubicBezTo>
                  <a:cubicBezTo>
                    <a:pt x="73" y="77"/>
                    <a:pt x="72" y="77"/>
                    <a:pt x="72" y="77"/>
                  </a:cubicBezTo>
                  <a:cubicBezTo>
                    <a:pt x="71" y="75"/>
                    <a:pt x="70" y="74"/>
                    <a:pt x="69" y="72"/>
                  </a:cubicBezTo>
                  <a:cubicBezTo>
                    <a:pt x="65" y="69"/>
                    <a:pt x="60" y="68"/>
                    <a:pt x="56" y="70"/>
                  </a:cubicBezTo>
                  <a:cubicBezTo>
                    <a:pt x="36" y="49"/>
                    <a:pt x="36" y="49"/>
                    <a:pt x="36" y="49"/>
                  </a:cubicBezTo>
                  <a:cubicBezTo>
                    <a:pt x="33" y="50"/>
                    <a:pt x="33" y="50"/>
                    <a:pt x="33" y="50"/>
                  </a:cubicBezTo>
                  <a:cubicBezTo>
                    <a:pt x="26" y="51"/>
                    <a:pt x="19" y="50"/>
                    <a:pt x="14" y="44"/>
                  </a:cubicBezTo>
                  <a:cubicBezTo>
                    <a:pt x="10" y="41"/>
                    <a:pt x="8" y="36"/>
                    <a:pt x="8" y="30"/>
                  </a:cubicBezTo>
                  <a:cubicBezTo>
                    <a:pt x="8" y="29"/>
                    <a:pt x="8" y="28"/>
                    <a:pt x="8" y="28"/>
                  </a:cubicBezTo>
                  <a:cubicBezTo>
                    <a:pt x="16" y="35"/>
                    <a:pt x="16" y="35"/>
                    <a:pt x="16" y="35"/>
                  </a:cubicBezTo>
                  <a:cubicBezTo>
                    <a:pt x="20" y="40"/>
                    <a:pt x="28" y="40"/>
                    <a:pt x="33" y="35"/>
                  </a:cubicBezTo>
                  <a:cubicBezTo>
                    <a:pt x="37" y="30"/>
                    <a:pt x="37" y="22"/>
                    <a:pt x="33" y="18"/>
                  </a:cubicBezTo>
                  <a:cubicBezTo>
                    <a:pt x="25" y="11"/>
                    <a:pt x="25" y="11"/>
                    <a:pt x="25" y="11"/>
                  </a:cubicBezTo>
                  <a:cubicBezTo>
                    <a:pt x="32" y="10"/>
                    <a:pt x="38" y="12"/>
                    <a:pt x="42" y="16"/>
                  </a:cubicBezTo>
                  <a:cubicBezTo>
                    <a:pt x="47" y="21"/>
                    <a:pt x="49" y="29"/>
                    <a:pt x="47" y="35"/>
                  </a:cubicBezTo>
                  <a:cubicBezTo>
                    <a:pt x="47" y="38"/>
                    <a:pt x="47" y="38"/>
                    <a:pt x="47" y="38"/>
                  </a:cubicBezTo>
                  <a:cubicBezTo>
                    <a:pt x="52" y="43"/>
                    <a:pt x="52" y="43"/>
                    <a:pt x="52" y="43"/>
                  </a:cubicBezTo>
                  <a:cubicBezTo>
                    <a:pt x="51" y="43"/>
                    <a:pt x="51" y="43"/>
                    <a:pt x="51" y="43"/>
                  </a:cubicBezTo>
                  <a:cubicBezTo>
                    <a:pt x="49" y="45"/>
                    <a:pt x="49" y="45"/>
                    <a:pt x="49" y="45"/>
                  </a:cubicBezTo>
                  <a:cubicBezTo>
                    <a:pt x="47" y="47"/>
                    <a:pt x="46" y="50"/>
                    <a:pt x="46" y="54"/>
                  </a:cubicBezTo>
                  <a:cubicBezTo>
                    <a:pt x="46" y="57"/>
                    <a:pt x="47" y="60"/>
                    <a:pt x="49" y="62"/>
                  </a:cubicBezTo>
                  <a:cubicBezTo>
                    <a:pt x="54" y="67"/>
                    <a:pt x="62" y="67"/>
                    <a:pt x="66" y="62"/>
                  </a:cubicBezTo>
                  <a:cubicBezTo>
                    <a:pt x="69" y="59"/>
                    <a:pt x="69" y="59"/>
                    <a:pt x="69" y="59"/>
                  </a:cubicBezTo>
                  <a:cubicBezTo>
                    <a:pt x="70" y="61"/>
                    <a:pt x="70" y="61"/>
                    <a:pt x="70" y="61"/>
                  </a:cubicBezTo>
                  <a:cubicBezTo>
                    <a:pt x="70" y="61"/>
                    <a:pt x="70" y="61"/>
                    <a:pt x="70" y="61"/>
                  </a:cubicBezTo>
                  <a:cubicBezTo>
                    <a:pt x="122" y="113"/>
                    <a:pt x="122" y="113"/>
                    <a:pt x="122" y="113"/>
                  </a:cubicBezTo>
                  <a:cubicBezTo>
                    <a:pt x="124" y="112"/>
                    <a:pt x="124" y="112"/>
                    <a:pt x="124" y="112"/>
                  </a:cubicBezTo>
                  <a:cubicBezTo>
                    <a:pt x="131" y="111"/>
                    <a:pt x="139" y="112"/>
                    <a:pt x="144" y="118"/>
                  </a:cubicBezTo>
                  <a:cubicBezTo>
                    <a:pt x="147" y="121"/>
                    <a:pt x="150" y="126"/>
                    <a:pt x="150" y="132"/>
                  </a:cubicBezTo>
                  <a:cubicBezTo>
                    <a:pt x="150" y="133"/>
                    <a:pt x="149" y="134"/>
                    <a:pt x="149" y="134"/>
                  </a:cubicBezTo>
                  <a:close/>
                </a:path>
              </a:pathLst>
            </a:custGeom>
            <a:solidFill>
              <a:schemeClr val="bg2">
                <a:lumMod val="50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grpSp>
          <p:nvGrpSpPr>
            <p:cNvPr id="210" name="Group 209"/>
            <p:cNvGrpSpPr/>
            <p:nvPr/>
          </p:nvGrpSpPr>
          <p:grpSpPr>
            <a:xfrm>
              <a:off x="7565445" y="949279"/>
              <a:ext cx="296871" cy="306190"/>
              <a:chOff x="4460842" y="5761713"/>
              <a:chExt cx="481327" cy="496437"/>
            </a:xfrm>
          </p:grpSpPr>
          <p:sp>
            <p:nvSpPr>
              <p:cNvPr id="211" name="Freeform 22"/>
              <p:cNvSpPr>
                <a:spLocks/>
              </p:cNvSpPr>
              <p:nvPr/>
            </p:nvSpPr>
            <p:spPr bwMode="auto">
              <a:xfrm>
                <a:off x="4460842" y="5761713"/>
                <a:ext cx="267644" cy="496437"/>
              </a:xfrm>
              <a:custGeom>
                <a:avLst/>
                <a:gdLst>
                  <a:gd name="T0" fmla="*/ 124 w 124"/>
                  <a:gd name="T1" fmla="*/ 230 h 230"/>
                  <a:gd name="T2" fmla="*/ 0 w 124"/>
                  <a:gd name="T3" fmla="*/ 230 h 230"/>
                  <a:gd name="T4" fmla="*/ 0 w 124"/>
                  <a:gd name="T5" fmla="*/ 0 h 230"/>
                  <a:gd name="T6" fmla="*/ 116 w 124"/>
                  <a:gd name="T7" fmla="*/ 0 h 230"/>
                  <a:gd name="T8" fmla="*/ 116 w 124"/>
                  <a:gd name="T9" fmla="*/ 90 h 230"/>
                </a:gdLst>
                <a:ahLst/>
                <a:cxnLst>
                  <a:cxn ang="0">
                    <a:pos x="T0" y="T1"/>
                  </a:cxn>
                  <a:cxn ang="0">
                    <a:pos x="T2" y="T3"/>
                  </a:cxn>
                  <a:cxn ang="0">
                    <a:pos x="T4" y="T5"/>
                  </a:cxn>
                  <a:cxn ang="0">
                    <a:pos x="T6" y="T7"/>
                  </a:cxn>
                  <a:cxn ang="0">
                    <a:pos x="T8" y="T9"/>
                  </a:cxn>
                </a:cxnLst>
                <a:rect l="0" t="0" r="r" b="b"/>
                <a:pathLst>
                  <a:path w="124" h="230">
                    <a:moveTo>
                      <a:pt x="124" y="230"/>
                    </a:moveTo>
                    <a:lnTo>
                      <a:pt x="0" y="230"/>
                    </a:lnTo>
                    <a:lnTo>
                      <a:pt x="0" y="0"/>
                    </a:lnTo>
                    <a:lnTo>
                      <a:pt x="116" y="0"/>
                    </a:lnTo>
                    <a:lnTo>
                      <a:pt x="116" y="90"/>
                    </a:lnTo>
                  </a:path>
                </a:pathLst>
              </a:custGeom>
              <a:solidFill>
                <a:srgbClr val="FFFFFF"/>
              </a:solidFill>
              <a:ln w="22225" cap="flat">
                <a:solidFill>
                  <a:schemeClr val="bg2">
                    <a:lumMod val="5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12" name="Line 23"/>
              <p:cNvSpPr>
                <a:spLocks noChangeShapeType="1"/>
              </p:cNvSpPr>
              <p:nvPr/>
            </p:nvSpPr>
            <p:spPr bwMode="auto">
              <a:xfrm>
                <a:off x="4532070" y="5832941"/>
                <a:ext cx="107921" cy="0"/>
              </a:xfrm>
              <a:prstGeom prst="line">
                <a:avLst/>
              </a:prstGeom>
              <a:noFill/>
              <a:ln w="22225"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3" name="Line 24"/>
              <p:cNvSpPr>
                <a:spLocks noChangeShapeType="1"/>
              </p:cNvSpPr>
              <p:nvPr/>
            </p:nvSpPr>
            <p:spPr bwMode="auto">
              <a:xfrm>
                <a:off x="4532070" y="5904169"/>
                <a:ext cx="107921" cy="0"/>
              </a:xfrm>
              <a:prstGeom prst="line">
                <a:avLst/>
              </a:prstGeom>
              <a:noFill/>
              <a:ln w="22225"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214" name="Line 25"/>
              <p:cNvSpPr>
                <a:spLocks noChangeShapeType="1"/>
              </p:cNvSpPr>
              <p:nvPr/>
            </p:nvSpPr>
            <p:spPr bwMode="auto">
              <a:xfrm>
                <a:off x="4532070" y="6186922"/>
                <a:ext cx="107921" cy="0"/>
              </a:xfrm>
              <a:prstGeom prst="line">
                <a:avLst/>
              </a:prstGeom>
              <a:noFill/>
              <a:ln w="22225"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a:endParaRPr>
              </a:p>
            </p:txBody>
          </p:sp>
          <p:sp>
            <p:nvSpPr>
              <p:cNvPr id="215" name="Oval 26"/>
              <p:cNvSpPr>
                <a:spLocks noChangeArrowheads="1"/>
              </p:cNvSpPr>
              <p:nvPr/>
            </p:nvSpPr>
            <p:spPr bwMode="auto">
              <a:xfrm>
                <a:off x="4657258" y="5955971"/>
                <a:ext cx="284911" cy="71228"/>
              </a:xfrm>
              <a:prstGeom prst="ellipse">
                <a:avLst/>
              </a:prstGeom>
              <a:noFill/>
              <a:ln w="22225"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216" name="Freeform 27"/>
              <p:cNvSpPr>
                <a:spLocks/>
              </p:cNvSpPr>
              <p:nvPr/>
            </p:nvSpPr>
            <p:spPr bwMode="auto">
              <a:xfrm>
                <a:off x="4657258" y="5992664"/>
                <a:ext cx="284911" cy="265486"/>
              </a:xfrm>
              <a:custGeom>
                <a:avLst/>
                <a:gdLst>
                  <a:gd name="T0" fmla="*/ 64 w 64"/>
                  <a:gd name="T1" fmla="*/ 0 h 60"/>
                  <a:gd name="T2" fmla="*/ 64 w 64"/>
                  <a:gd name="T3" fmla="*/ 52 h 60"/>
                  <a:gd name="T4" fmla="*/ 32 w 64"/>
                  <a:gd name="T5" fmla="*/ 60 h 60"/>
                  <a:gd name="T6" fmla="*/ 0 w 64"/>
                  <a:gd name="T7" fmla="*/ 52 h 60"/>
                  <a:gd name="T8" fmla="*/ 0 w 64"/>
                  <a:gd name="T9" fmla="*/ 0 h 60"/>
                </a:gdLst>
                <a:ahLst/>
                <a:cxnLst>
                  <a:cxn ang="0">
                    <a:pos x="T0" y="T1"/>
                  </a:cxn>
                  <a:cxn ang="0">
                    <a:pos x="T2" y="T3"/>
                  </a:cxn>
                  <a:cxn ang="0">
                    <a:pos x="T4" y="T5"/>
                  </a:cxn>
                  <a:cxn ang="0">
                    <a:pos x="T6" y="T7"/>
                  </a:cxn>
                  <a:cxn ang="0">
                    <a:pos x="T8" y="T9"/>
                  </a:cxn>
                </a:cxnLst>
                <a:rect l="0" t="0" r="r" b="b"/>
                <a:pathLst>
                  <a:path w="64" h="60">
                    <a:moveTo>
                      <a:pt x="64" y="0"/>
                    </a:moveTo>
                    <a:cubicBezTo>
                      <a:pt x="64" y="52"/>
                      <a:pt x="64" y="52"/>
                      <a:pt x="64" y="52"/>
                    </a:cubicBezTo>
                    <a:cubicBezTo>
                      <a:pt x="64" y="56"/>
                      <a:pt x="50" y="60"/>
                      <a:pt x="32" y="60"/>
                    </a:cubicBezTo>
                    <a:cubicBezTo>
                      <a:pt x="14" y="60"/>
                      <a:pt x="0" y="56"/>
                      <a:pt x="0" y="52"/>
                    </a:cubicBezTo>
                    <a:cubicBezTo>
                      <a:pt x="0" y="0"/>
                      <a:pt x="0" y="0"/>
                      <a:pt x="0" y="0"/>
                    </a:cubicBezTo>
                  </a:path>
                </a:pathLst>
              </a:custGeom>
              <a:solidFill>
                <a:srgbClr val="FFFFFF"/>
              </a:solidFill>
              <a:ln w="22225" cap="flat">
                <a:solidFill>
                  <a:schemeClr val="bg2">
                    <a:lumMod val="50000"/>
                  </a:schemeClr>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sp>
          <p:nvSpPr>
            <p:cNvPr id="217" name="Freeform 9"/>
            <p:cNvSpPr>
              <a:spLocks noEditPoints="1"/>
            </p:cNvSpPr>
            <p:nvPr/>
          </p:nvSpPr>
          <p:spPr bwMode="auto">
            <a:xfrm>
              <a:off x="9761133" y="798513"/>
              <a:ext cx="204788" cy="300037"/>
            </a:xfrm>
            <a:custGeom>
              <a:avLst/>
              <a:gdLst>
                <a:gd name="T0" fmla="*/ 58 w 129"/>
                <a:gd name="T1" fmla="*/ 57 h 189"/>
                <a:gd name="T2" fmla="*/ 0 w 129"/>
                <a:gd name="T3" fmla="*/ 57 h 189"/>
                <a:gd name="T4" fmla="*/ 0 w 129"/>
                <a:gd name="T5" fmla="*/ 0 h 189"/>
                <a:gd name="T6" fmla="*/ 58 w 129"/>
                <a:gd name="T7" fmla="*/ 0 h 189"/>
                <a:gd name="T8" fmla="*/ 58 w 129"/>
                <a:gd name="T9" fmla="*/ 57 h 189"/>
                <a:gd name="T10" fmla="*/ 13 w 129"/>
                <a:gd name="T11" fmla="*/ 44 h 189"/>
                <a:gd name="T12" fmla="*/ 45 w 129"/>
                <a:gd name="T13" fmla="*/ 44 h 189"/>
                <a:gd name="T14" fmla="*/ 45 w 129"/>
                <a:gd name="T15" fmla="*/ 13 h 189"/>
                <a:gd name="T16" fmla="*/ 13 w 129"/>
                <a:gd name="T17" fmla="*/ 13 h 189"/>
                <a:gd name="T18" fmla="*/ 13 w 129"/>
                <a:gd name="T19" fmla="*/ 44 h 189"/>
                <a:gd name="T20" fmla="*/ 58 w 129"/>
                <a:gd name="T21" fmla="*/ 189 h 189"/>
                <a:gd name="T22" fmla="*/ 0 w 129"/>
                <a:gd name="T23" fmla="*/ 189 h 189"/>
                <a:gd name="T24" fmla="*/ 0 w 129"/>
                <a:gd name="T25" fmla="*/ 137 h 189"/>
                <a:gd name="T26" fmla="*/ 58 w 129"/>
                <a:gd name="T27" fmla="*/ 137 h 189"/>
                <a:gd name="T28" fmla="*/ 58 w 129"/>
                <a:gd name="T29" fmla="*/ 189 h 189"/>
                <a:gd name="T30" fmla="*/ 13 w 129"/>
                <a:gd name="T31" fmla="*/ 176 h 189"/>
                <a:gd name="T32" fmla="*/ 45 w 129"/>
                <a:gd name="T33" fmla="*/ 176 h 189"/>
                <a:gd name="T34" fmla="*/ 45 w 129"/>
                <a:gd name="T35" fmla="*/ 150 h 189"/>
                <a:gd name="T36" fmla="*/ 13 w 129"/>
                <a:gd name="T37" fmla="*/ 150 h 189"/>
                <a:gd name="T38" fmla="*/ 13 w 129"/>
                <a:gd name="T39" fmla="*/ 176 h 189"/>
                <a:gd name="T40" fmla="*/ 129 w 129"/>
                <a:gd name="T41" fmla="*/ 126 h 189"/>
                <a:gd name="T42" fmla="*/ 0 w 129"/>
                <a:gd name="T43" fmla="*/ 126 h 189"/>
                <a:gd name="T44" fmla="*/ 0 w 129"/>
                <a:gd name="T45" fmla="*/ 69 h 189"/>
                <a:gd name="T46" fmla="*/ 129 w 129"/>
                <a:gd name="T47" fmla="*/ 69 h 189"/>
                <a:gd name="T48" fmla="*/ 129 w 129"/>
                <a:gd name="T49" fmla="*/ 126 h 189"/>
                <a:gd name="T50" fmla="*/ 13 w 129"/>
                <a:gd name="T51" fmla="*/ 113 h 189"/>
                <a:gd name="T52" fmla="*/ 116 w 129"/>
                <a:gd name="T53" fmla="*/ 113 h 189"/>
                <a:gd name="T54" fmla="*/ 116 w 129"/>
                <a:gd name="T55" fmla="*/ 82 h 189"/>
                <a:gd name="T56" fmla="*/ 13 w 129"/>
                <a:gd name="T57" fmla="*/ 82 h 189"/>
                <a:gd name="T58" fmla="*/ 13 w 129"/>
                <a:gd name="T59" fmla="*/ 113 h 189"/>
                <a:gd name="T60" fmla="*/ 71 w 129"/>
                <a:gd name="T61" fmla="*/ 0 h 189"/>
                <a:gd name="T62" fmla="*/ 71 w 129"/>
                <a:gd name="T63" fmla="*/ 57 h 189"/>
                <a:gd name="T64" fmla="*/ 129 w 129"/>
                <a:gd name="T65" fmla="*/ 57 h 189"/>
                <a:gd name="T66" fmla="*/ 129 w 129"/>
                <a:gd name="T67" fmla="*/ 0 h 189"/>
                <a:gd name="T68" fmla="*/ 71 w 129"/>
                <a:gd name="T69"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9" h="189">
                  <a:moveTo>
                    <a:pt x="58" y="57"/>
                  </a:moveTo>
                  <a:lnTo>
                    <a:pt x="0" y="57"/>
                  </a:lnTo>
                  <a:lnTo>
                    <a:pt x="0" y="0"/>
                  </a:lnTo>
                  <a:lnTo>
                    <a:pt x="58" y="0"/>
                  </a:lnTo>
                  <a:lnTo>
                    <a:pt x="58" y="57"/>
                  </a:lnTo>
                  <a:close/>
                  <a:moveTo>
                    <a:pt x="13" y="44"/>
                  </a:moveTo>
                  <a:lnTo>
                    <a:pt x="45" y="44"/>
                  </a:lnTo>
                  <a:lnTo>
                    <a:pt x="45" y="13"/>
                  </a:lnTo>
                  <a:lnTo>
                    <a:pt x="13" y="13"/>
                  </a:lnTo>
                  <a:lnTo>
                    <a:pt x="13" y="44"/>
                  </a:lnTo>
                  <a:close/>
                  <a:moveTo>
                    <a:pt x="58" y="189"/>
                  </a:moveTo>
                  <a:lnTo>
                    <a:pt x="0" y="189"/>
                  </a:lnTo>
                  <a:lnTo>
                    <a:pt x="0" y="137"/>
                  </a:lnTo>
                  <a:lnTo>
                    <a:pt x="58" y="137"/>
                  </a:lnTo>
                  <a:lnTo>
                    <a:pt x="58" y="189"/>
                  </a:lnTo>
                  <a:close/>
                  <a:moveTo>
                    <a:pt x="13" y="176"/>
                  </a:moveTo>
                  <a:lnTo>
                    <a:pt x="45" y="176"/>
                  </a:lnTo>
                  <a:lnTo>
                    <a:pt x="45" y="150"/>
                  </a:lnTo>
                  <a:lnTo>
                    <a:pt x="13" y="150"/>
                  </a:lnTo>
                  <a:lnTo>
                    <a:pt x="13" y="176"/>
                  </a:lnTo>
                  <a:close/>
                  <a:moveTo>
                    <a:pt x="129" y="126"/>
                  </a:moveTo>
                  <a:lnTo>
                    <a:pt x="0" y="126"/>
                  </a:lnTo>
                  <a:lnTo>
                    <a:pt x="0" y="69"/>
                  </a:lnTo>
                  <a:lnTo>
                    <a:pt x="129" y="69"/>
                  </a:lnTo>
                  <a:lnTo>
                    <a:pt x="129" y="126"/>
                  </a:lnTo>
                  <a:close/>
                  <a:moveTo>
                    <a:pt x="13" y="113"/>
                  </a:moveTo>
                  <a:lnTo>
                    <a:pt x="116" y="113"/>
                  </a:lnTo>
                  <a:lnTo>
                    <a:pt x="116" y="82"/>
                  </a:lnTo>
                  <a:lnTo>
                    <a:pt x="13" y="82"/>
                  </a:lnTo>
                  <a:lnTo>
                    <a:pt x="13" y="113"/>
                  </a:lnTo>
                  <a:close/>
                  <a:moveTo>
                    <a:pt x="71" y="0"/>
                  </a:moveTo>
                  <a:lnTo>
                    <a:pt x="71" y="57"/>
                  </a:lnTo>
                  <a:lnTo>
                    <a:pt x="129" y="57"/>
                  </a:lnTo>
                  <a:lnTo>
                    <a:pt x="129" y="0"/>
                  </a:lnTo>
                  <a:lnTo>
                    <a:pt x="71" y="0"/>
                  </a:lnTo>
                  <a:close/>
                </a:path>
              </a:pathLst>
            </a:custGeom>
            <a:solidFill>
              <a:schemeClr val="tx1">
                <a:lumMod val="60000"/>
                <a:lumOff val="40000"/>
              </a:schemeClr>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a:endParaRPr>
            </a:p>
          </p:txBody>
        </p:sp>
        <p:sp>
          <p:nvSpPr>
            <p:cNvPr id="194" name="Rectangle 193"/>
            <p:cNvSpPr/>
            <p:nvPr/>
          </p:nvSpPr>
          <p:spPr bwMode="auto">
            <a:xfrm>
              <a:off x="7175036" y="125635"/>
              <a:ext cx="1194299" cy="47942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sp>
        <p:nvSpPr>
          <p:cNvPr id="195" name="Rectangle 132"/>
          <p:cNvSpPr>
            <a:spLocks noChangeArrowheads="1"/>
          </p:cNvSpPr>
          <p:nvPr/>
        </p:nvSpPr>
        <p:spPr bwMode="auto">
          <a:xfrm>
            <a:off x="10759653" y="2628397"/>
            <a:ext cx="721315" cy="180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14">
              <a:defRPr/>
            </a:pPr>
            <a:r>
              <a:rPr lang="en-US" altLang="en-US" sz="1175" kern="0" dirty="0" err="1">
                <a:gradFill>
                  <a:gsLst>
                    <a:gs pos="8850">
                      <a:srgbClr val="FFFFFF"/>
                    </a:gs>
                    <a:gs pos="23894">
                      <a:srgbClr val="FFFFFF"/>
                    </a:gs>
                  </a:gsLst>
                  <a:lin ang="5400000" scaled="0"/>
                </a:gradFill>
                <a:latin typeface="Segoe UI"/>
              </a:rPr>
              <a:t>StorSimple</a:t>
            </a:r>
            <a:endParaRPr lang="en-US" altLang="en-US" sz="1765" kern="0" dirty="0">
              <a:gradFill>
                <a:gsLst>
                  <a:gs pos="8850">
                    <a:srgbClr val="FFFFFF"/>
                  </a:gs>
                  <a:gs pos="23894">
                    <a:srgbClr val="FFFFFF"/>
                  </a:gs>
                </a:gsLst>
                <a:lin ang="5400000" scaled="0"/>
              </a:gradFill>
              <a:latin typeface="Segoe UI"/>
            </a:endParaRPr>
          </a:p>
        </p:txBody>
      </p:sp>
    </p:spTree>
    <p:extLst>
      <p:ext uri="{BB962C8B-B14F-4D97-AF65-F5344CB8AC3E}">
        <p14:creationId xmlns:p14="http://schemas.microsoft.com/office/powerpoint/2010/main" val="2174940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500"/>
                                        <p:tgtEl>
                                          <p:spTgt spid="192"/>
                                        </p:tgtEl>
                                      </p:cBhvr>
                                    </p:animEffect>
                                  </p:childTnLst>
                                </p:cTn>
                              </p:par>
                              <p:par>
                                <p:cTn id="12" presetID="42" presetClass="path" presetSubtype="0" decel="100000" fill="hold" grpId="1" nodeType="withEffect">
                                  <p:stCondLst>
                                    <p:cond delay="500"/>
                                  </p:stCondLst>
                                  <p:childTnLst>
                                    <p:animMotion origin="layout" path="M -0.0245 2.41943E-6 L -4.4243E-6 2.41943E-6 " pathEditMode="relative" rAng="0" ptsTypes="AA">
                                      <p:cBhvr>
                                        <p:cTn id="13" dur="1000" fill="hold"/>
                                        <p:tgtEl>
                                          <p:spTgt spid="192"/>
                                        </p:tgtEl>
                                        <p:attrNameLst>
                                          <p:attrName>ppt_x</p:attrName>
                                          <p:attrName>ppt_y</p:attrName>
                                        </p:attrNameLst>
                                      </p:cBhvr>
                                      <p:rCtr x="1225" y="0"/>
                                    </p:animMotion>
                                  </p:childTnLst>
                                </p:cTn>
                              </p:par>
                              <p:par>
                                <p:cTn id="14" presetID="10" presetClass="entr" presetSubtype="0" fill="hold" nodeType="withEffect">
                                  <p:stCondLst>
                                    <p:cond delay="15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42" presetClass="path" presetSubtype="0" decel="100000" fill="hold" nodeType="withEffect">
                                  <p:stCondLst>
                                    <p:cond delay="1000"/>
                                  </p:stCondLst>
                                  <p:childTnLst>
                                    <p:animMotion origin="layout" path="M -0.0245 2.41943E-6 L -4.4243E-6 2.41943E-6 " pathEditMode="relative" rAng="0" ptsTypes="AA">
                                      <p:cBhvr>
                                        <p:cTn id="18" dur="1000" fill="hold"/>
                                        <p:tgtEl>
                                          <p:spTgt spid="8"/>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p:bldP spid="192"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dirty="0"/>
              <a:t>Azure Site Recovery: The Complete Disaster Recovery Solution</a:t>
            </a:r>
          </a:p>
        </p:txBody>
      </p:sp>
      <p:grpSp>
        <p:nvGrpSpPr>
          <p:cNvPr id="2" name="Group 1"/>
          <p:cNvGrpSpPr/>
          <p:nvPr/>
        </p:nvGrpSpPr>
        <p:grpSpPr>
          <a:xfrm>
            <a:off x="778" y="5935152"/>
            <a:ext cx="12190444" cy="739666"/>
            <a:chOff x="-1" y="5435796"/>
            <a:chExt cx="12436475" cy="754595"/>
          </a:xfrm>
        </p:grpSpPr>
        <p:sp>
          <p:nvSpPr>
            <p:cNvPr id="14" name="Rectangle 13"/>
            <p:cNvSpPr/>
            <p:nvPr/>
          </p:nvSpPr>
          <p:spPr bwMode="auto">
            <a:xfrm>
              <a:off x="-1" y="5435796"/>
              <a:ext cx="12436475" cy="754595"/>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5" rIns="0" bIns="45715" numCol="1" rtlCol="0" anchor="ctr" anchorCtr="0" compatLnSpc="1">
              <a:prstTxWarp prst="textNoShape">
                <a:avLst/>
              </a:prstTxWarp>
            </a:bodyPr>
            <a:lstStyle/>
            <a:p>
              <a:pPr algn="ctr" defTabSz="913962" fontAlgn="base">
                <a:spcBef>
                  <a:spcPct val="0"/>
                </a:spcBef>
                <a:spcAft>
                  <a:spcPct val="0"/>
                </a:spcAft>
                <a:defRPr/>
              </a:pPr>
              <a:r>
                <a:rPr lang="en-US" sz="2353" dirty="0">
                  <a:solidFill>
                    <a:srgbClr val="FFFFFF"/>
                  </a:solidFill>
                  <a:latin typeface="Segoe UI"/>
                </a:rPr>
                <a:t>Any OS</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437" y="5614591"/>
              <a:ext cx="449071" cy="466725"/>
            </a:xfrm>
            <a:prstGeom prst="rect">
              <a:avLst/>
            </a:prstGeom>
          </p:spPr>
        </p:pic>
        <p:sp>
          <p:nvSpPr>
            <p:cNvPr id="16" name="TextBox 15"/>
            <p:cNvSpPr txBox="1"/>
            <p:nvPr/>
          </p:nvSpPr>
          <p:spPr>
            <a:xfrm>
              <a:off x="1390778" y="5511167"/>
              <a:ext cx="2359951" cy="627863"/>
            </a:xfrm>
            <a:prstGeom prst="rect">
              <a:avLst/>
            </a:prstGeom>
            <a:noFill/>
          </p:spPr>
          <p:txBody>
            <a:bodyPr wrap="square" lIns="179261" tIns="143408" rIns="179261" bIns="143408" rtlCol="0">
              <a:spAutoFit/>
            </a:bodyPr>
            <a:lstStyle/>
            <a:p>
              <a:pPr defTabSz="914367">
                <a:lnSpc>
                  <a:spcPct val="90000"/>
                </a:lnSpc>
                <a:spcAft>
                  <a:spcPts val="587"/>
                </a:spcAft>
                <a:defRPr/>
              </a:pPr>
              <a:r>
                <a:rPr lang="en-US" sz="2353" dirty="0">
                  <a:solidFill>
                    <a:srgbClr val="FFFFFF"/>
                  </a:solidFill>
                  <a:latin typeface="Segoe UI"/>
                </a:rPr>
                <a:t>Windows</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6830" y="5530208"/>
              <a:ext cx="637471" cy="635489"/>
            </a:xfrm>
            <a:prstGeom prst="rect">
              <a:avLst/>
            </a:prstGeom>
          </p:spPr>
        </p:pic>
        <p:sp>
          <p:nvSpPr>
            <p:cNvPr id="20" name="TextBox 19"/>
            <p:cNvSpPr txBox="1"/>
            <p:nvPr/>
          </p:nvSpPr>
          <p:spPr>
            <a:xfrm>
              <a:off x="10021582" y="5504186"/>
              <a:ext cx="2140254" cy="627863"/>
            </a:xfrm>
            <a:prstGeom prst="rect">
              <a:avLst/>
            </a:prstGeom>
            <a:noFill/>
          </p:spPr>
          <p:txBody>
            <a:bodyPr wrap="square" lIns="179261" tIns="143408" rIns="179261" bIns="143408" rtlCol="0">
              <a:spAutoFit/>
            </a:bodyPr>
            <a:lstStyle/>
            <a:p>
              <a:pPr defTabSz="914367">
                <a:lnSpc>
                  <a:spcPct val="90000"/>
                </a:lnSpc>
                <a:spcAft>
                  <a:spcPts val="587"/>
                </a:spcAft>
                <a:defRPr/>
              </a:pPr>
              <a:r>
                <a:rPr lang="en-US" sz="2353" dirty="0">
                  <a:solidFill>
                    <a:srgbClr val="FFFFFF"/>
                  </a:solidFill>
                  <a:latin typeface="Segoe UI"/>
                </a:rPr>
                <a:t>Linux</a:t>
              </a:r>
            </a:p>
          </p:txBody>
        </p:sp>
      </p:grpSp>
      <p:cxnSp>
        <p:nvCxnSpPr>
          <p:cNvPr id="3" name="Straight Connector 2"/>
          <p:cNvCxnSpPr/>
          <p:nvPr/>
        </p:nvCxnSpPr>
        <p:spPr>
          <a:xfrm>
            <a:off x="6618848" y="2654728"/>
            <a:ext cx="0" cy="1623237"/>
          </a:xfrm>
          <a:prstGeom prst="lin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42218" y="5191166"/>
            <a:ext cx="1717929" cy="615441"/>
          </a:xfrm>
          <a:prstGeom prst="rect">
            <a:avLst/>
          </a:prstGeom>
          <a:noFill/>
        </p:spPr>
        <p:txBody>
          <a:bodyPr wrap="square" lIns="179261" tIns="143408" rIns="179261" bIns="143408" rtlCol="0">
            <a:spAutoFit/>
          </a:bodyPr>
          <a:lstStyle/>
          <a:p>
            <a:pPr defTabSz="914367">
              <a:lnSpc>
                <a:spcPct val="90000"/>
              </a:lnSpc>
              <a:spcAft>
                <a:spcPts val="587"/>
              </a:spcAft>
              <a:defRPr/>
            </a:pPr>
            <a:r>
              <a:rPr lang="en-US" sz="2353" dirty="0">
                <a:gradFill>
                  <a:gsLst>
                    <a:gs pos="2917">
                      <a:srgbClr val="505050"/>
                    </a:gs>
                    <a:gs pos="30000">
                      <a:srgbClr val="505050"/>
                    </a:gs>
                  </a:gsLst>
                  <a:lin ang="5400000" scaled="0"/>
                </a:gradFill>
                <a:latin typeface="Segoe UI"/>
              </a:rPr>
              <a:t>VMware</a:t>
            </a:r>
          </a:p>
        </p:txBody>
      </p:sp>
      <p:sp>
        <p:nvSpPr>
          <p:cNvPr id="60" name="TextBox 59"/>
          <p:cNvSpPr txBox="1"/>
          <p:nvPr/>
        </p:nvSpPr>
        <p:spPr>
          <a:xfrm>
            <a:off x="2622561" y="5191166"/>
            <a:ext cx="1717929" cy="615441"/>
          </a:xfrm>
          <a:prstGeom prst="rect">
            <a:avLst/>
          </a:prstGeom>
          <a:noFill/>
        </p:spPr>
        <p:txBody>
          <a:bodyPr wrap="square" lIns="179261" tIns="143408" rIns="179261" bIns="143408" rtlCol="0">
            <a:spAutoFit/>
          </a:bodyPr>
          <a:lstStyle/>
          <a:p>
            <a:pPr defTabSz="914367">
              <a:lnSpc>
                <a:spcPct val="90000"/>
              </a:lnSpc>
              <a:spcAft>
                <a:spcPts val="587"/>
              </a:spcAft>
              <a:defRPr/>
            </a:pPr>
            <a:r>
              <a:rPr lang="en-US" sz="2353" dirty="0">
                <a:gradFill>
                  <a:gsLst>
                    <a:gs pos="2917">
                      <a:srgbClr val="505050"/>
                    </a:gs>
                    <a:gs pos="30000">
                      <a:srgbClr val="505050"/>
                    </a:gs>
                  </a:gsLst>
                  <a:lin ang="5400000" scaled="0"/>
                </a:gradFill>
                <a:latin typeface="Segoe UI"/>
              </a:rPr>
              <a:t>Hyper-V</a:t>
            </a:r>
          </a:p>
        </p:txBody>
      </p:sp>
      <p:sp>
        <p:nvSpPr>
          <p:cNvPr id="61" name="TextBox 60"/>
          <p:cNvSpPr txBox="1"/>
          <p:nvPr/>
        </p:nvSpPr>
        <p:spPr>
          <a:xfrm>
            <a:off x="4343665" y="5186924"/>
            <a:ext cx="1717929" cy="615441"/>
          </a:xfrm>
          <a:prstGeom prst="rect">
            <a:avLst/>
          </a:prstGeom>
          <a:noFill/>
        </p:spPr>
        <p:txBody>
          <a:bodyPr wrap="square" lIns="179261" tIns="143408" rIns="179261" bIns="143408" rtlCol="0">
            <a:spAutoFit/>
          </a:bodyPr>
          <a:lstStyle/>
          <a:p>
            <a:pPr defTabSz="914367">
              <a:lnSpc>
                <a:spcPct val="90000"/>
              </a:lnSpc>
              <a:spcAft>
                <a:spcPts val="587"/>
              </a:spcAft>
              <a:defRPr/>
            </a:pPr>
            <a:r>
              <a:rPr lang="en-US" sz="2353" dirty="0">
                <a:gradFill>
                  <a:gsLst>
                    <a:gs pos="2917">
                      <a:srgbClr val="505050"/>
                    </a:gs>
                    <a:gs pos="30000">
                      <a:srgbClr val="505050"/>
                    </a:gs>
                  </a:gsLst>
                  <a:lin ang="5400000" scaled="0"/>
                </a:gradFill>
                <a:latin typeface="Segoe UI"/>
              </a:rPr>
              <a:t>Physical</a:t>
            </a:r>
          </a:p>
        </p:txBody>
      </p:sp>
      <p:sp>
        <p:nvSpPr>
          <p:cNvPr id="11" name="Right Brace 10"/>
          <p:cNvSpPr/>
          <p:nvPr/>
        </p:nvSpPr>
        <p:spPr>
          <a:xfrm rot="16200000">
            <a:off x="3109928" y="1570020"/>
            <a:ext cx="486994" cy="3926102"/>
          </a:xfrm>
          <a:prstGeom prst="rightBrac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defRPr/>
            </a:pPr>
            <a:endParaRPr lang="en-US" sz="1764" dirty="0">
              <a:solidFill>
                <a:srgbClr val="505050"/>
              </a:solidFill>
              <a:latin typeface="Segoe UI"/>
            </a:endParaRPr>
          </a:p>
        </p:txBody>
      </p:sp>
      <p:sp>
        <p:nvSpPr>
          <p:cNvPr id="23" name="Up-Down Arrow 22"/>
          <p:cNvSpPr/>
          <p:nvPr/>
        </p:nvSpPr>
        <p:spPr bwMode="auto">
          <a:xfrm>
            <a:off x="3241168" y="2758027"/>
            <a:ext cx="240597" cy="597030"/>
          </a:xfrm>
          <a:prstGeom prst="upDownArrow">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2" tIns="89632" rIns="33617" bIns="33617" rtlCol="0" anchor="b" anchorCtr="0"/>
          <a:lstStyle/>
          <a:p>
            <a:pPr algn="ctr" defTabSz="91389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2" descr="C:\Users\chrisw\Desktop\Cloud Services 3.png"/>
          <p:cNvPicPr>
            <a:picLocks noChangeAspect="1" noChangeArrowheads="1"/>
          </p:cNvPicPr>
          <p:nvPr/>
        </p:nvPicPr>
        <p:blipFill>
          <a:blip r:embed="rId5" cstate="print">
            <a:duotone>
              <a:prstClr val="black"/>
              <a:srgbClr val="002060">
                <a:tint val="45000"/>
                <a:satMod val="400000"/>
              </a:srgb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66893" y="1969508"/>
            <a:ext cx="886331" cy="611138"/>
          </a:xfrm>
          <a:prstGeom prst="rect">
            <a:avLst/>
          </a:prstGeom>
          <a:solidFill>
            <a:schemeClr val="bg1"/>
          </a:solidFill>
          <a:extLst/>
        </p:spPr>
      </p:pic>
      <p:sp>
        <p:nvSpPr>
          <p:cNvPr id="64" name="Right Arrow 63"/>
          <p:cNvSpPr/>
          <p:nvPr/>
        </p:nvSpPr>
        <p:spPr bwMode="auto">
          <a:xfrm>
            <a:off x="1395386" y="2203513"/>
            <a:ext cx="812197" cy="337962"/>
          </a:xfrm>
          <a:prstGeom prst="rightArrow">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2" tIns="89632" rIns="33617" bIns="33617" rtlCol="0" anchor="b" anchorCtr="0"/>
          <a:lstStyle/>
          <a:p>
            <a:pPr algn="ctr" defTabSz="91389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Up-Down Arrow 64"/>
          <p:cNvSpPr/>
          <p:nvPr/>
        </p:nvSpPr>
        <p:spPr bwMode="auto">
          <a:xfrm rot="5400000">
            <a:off x="4304984" y="2082841"/>
            <a:ext cx="240597" cy="597030"/>
          </a:xfrm>
          <a:prstGeom prst="upDownArrow">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2" tIns="89632" rIns="33617" bIns="33617" rtlCol="0" anchor="b" anchorCtr="0"/>
          <a:lstStyle/>
          <a:p>
            <a:pPr algn="ctr" defTabSz="91389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TextBox 67"/>
          <p:cNvSpPr txBox="1"/>
          <p:nvPr/>
        </p:nvSpPr>
        <p:spPr>
          <a:xfrm>
            <a:off x="-32654" y="2464639"/>
            <a:ext cx="1717928" cy="615441"/>
          </a:xfrm>
          <a:prstGeom prst="rect">
            <a:avLst/>
          </a:prstGeom>
          <a:noFill/>
        </p:spPr>
        <p:txBody>
          <a:bodyPr wrap="square" lIns="179261" tIns="143408" rIns="179261" bIns="143408" rtlCol="0">
            <a:spAutoFit/>
          </a:bodyPr>
          <a:lstStyle/>
          <a:p>
            <a:pPr defTabSz="914367">
              <a:lnSpc>
                <a:spcPct val="90000"/>
              </a:lnSpc>
              <a:spcAft>
                <a:spcPts val="587"/>
              </a:spcAft>
              <a:defRPr/>
            </a:pPr>
            <a:r>
              <a:rPr lang="en-US" sz="2353" dirty="0">
                <a:gradFill>
                  <a:gsLst>
                    <a:gs pos="2917">
                      <a:srgbClr val="505050"/>
                    </a:gs>
                    <a:gs pos="30000">
                      <a:srgbClr val="505050"/>
                    </a:gs>
                  </a:gsLst>
                  <a:lin ang="5400000" scaled="0"/>
                </a:gradFill>
                <a:latin typeface="Segoe UI"/>
              </a:rPr>
              <a:t>AWS*</a:t>
            </a:r>
          </a:p>
        </p:txBody>
      </p:sp>
      <p:sp>
        <p:nvSpPr>
          <p:cNvPr id="24" name="Rectangle 23"/>
          <p:cNvSpPr/>
          <p:nvPr/>
        </p:nvSpPr>
        <p:spPr bwMode="auto">
          <a:xfrm>
            <a:off x="780" y="743356"/>
            <a:ext cx="12190444" cy="5016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2" tIns="89632" rIns="33617" bIns="33617" rtlCol="0" anchor="ctr" anchorCtr="0"/>
          <a:lstStyle/>
          <a:p>
            <a:pPr algn="ctr" defTabSz="913898">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       Any Cloud</a:t>
            </a:r>
          </a:p>
        </p:txBody>
      </p:sp>
      <p:sp>
        <p:nvSpPr>
          <p:cNvPr id="92" name="Up-Down Arrow 91"/>
          <p:cNvSpPr/>
          <p:nvPr/>
        </p:nvSpPr>
        <p:spPr bwMode="auto">
          <a:xfrm rot="5400000">
            <a:off x="8959991" y="4238259"/>
            <a:ext cx="234839" cy="1299078"/>
          </a:xfrm>
          <a:prstGeom prst="upDownArrow">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2" tIns="89632" rIns="33617" bIns="33617" rtlCol="0" anchor="b" anchorCtr="0"/>
          <a:lstStyle/>
          <a:p>
            <a:pPr algn="ctr" defTabSz="91389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Up-Down Arrow 105"/>
          <p:cNvSpPr/>
          <p:nvPr/>
        </p:nvSpPr>
        <p:spPr bwMode="auto">
          <a:xfrm rot="5400000">
            <a:off x="8980875" y="1958431"/>
            <a:ext cx="250747" cy="1424408"/>
          </a:xfrm>
          <a:prstGeom prst="upDownArrow">
            <a:avLst/>
          </a:prstGeom>
          <a:solidFill>
            <a:schemeClr val="bg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2" tIns="89632" rIns="33617" bIns="33617" rtlCol="0" anchor="b" anchorCtr="0"/>
          <a:lstStyle/>
          <a:p>
            <a:pPr algn="ctr" defTabSz="91389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TextBox 106"/>
          <p:cNvSpPr txBox="1"/>
          <p:nvPr/>
        </p:nvSpPr>
        <p:spPr>
          <a:xfrm>
            <a:off x="7098200" y="3244869"/>
            <a:ext cx="4257723" cy="615441"/>
          </a:xfrm>
          <a:prstGeom prst="rect">
            <a:avLst/>
          </a:prstGeom>
          <a:noFill/>
        </p:spPr>
        <p:txBody>
          <a:bodyPr wrap="square" lIns="179261" tIns="143408" rIns="179261" bIns="143408" rtlCol="0">
            <a:spAutoFit/>
          </a:bodyPr>
          <a:lstStyle/>
          <a:p>
            <a:pPr defTabSz="914367">
              <a:lnSpc>
                <a:spcPct val="90000"/>
              </a:lnSpc>
              <a:spcAft>
                <a:spcPts val="587"/>
              </a:spcAft>
              <a:defRPr/>
            </a:pPr>
            <a:r>
              <a:rPr lang="en-US" sz="2353" dirty="0">
                <a:gradFill>
                  <a:gsLst>
                    <a:gs pos="2917">
                      <a:srgbClr val="505050"/>
                    </a:gs>
                    <a:gs pos="30000">
                      <a:srgbClr val="505050"/>
                    </a:gs>
                  </a:gsLst>
                  <a:lin ang="5400000" scaled="0"/>
                </a:gradFill>
                <a:latin typeface="Segoe UI"/>
              </a:rPr>
              <a:t>Physical/VMware to VMware</a:t>
            </a:r>
          </a:p>
        </p:txBody>
      </p:sp>
      <p:sp>
        <p:nvSpPr>
          <p:cNvPr id="109" name="TextBox 108"/>
          <p:cNvSpPr txBox="1"/>
          <p:nvPr/>
        </p:nvSpPr>
        <p:spPr>
          <a:xfrm>
            <a:off x="7615618" y="5330038"/>
            <a:ext cx="3435777" cy="615441"/>
          </a:xfrm>
          <a:prstGeom prst="rect">
            <a:avLst/>
          </a:prstGeom>
          <a:noFill/>
        </p:spPr>
        <p:txBody>
          <a:bodyPr wrap="square" lIns="179261" tIns="143408" rIns="179261" bIns="143408" rtlCol="0">
            <a:spAutoFit/>
          </a:bodyPr>
          <a:lstStyle/>
          <a:p>
            <a:pPr algn="ctr" defTabSz="914367">
              <a:lnSpc>
                <a:spcPct val="90000"/>
              </a:lnSpc>
              <a:spcAft>
                <a:spcPts val="587"/>
              </a:spcAft>
              <a:defRPr/>
            </a:pPr>
            <a:r>
              <a:rPr lang="en-US" sz="2353" dirty="0">
                <a:gradFill>
                  <a:gsLst>
                    <a:gs pos="2917">
                      <a:srgbClr val="505050"/>
                    </a:gs>
                    <a:gs pos="30000">
                      <a:srgbClr val="505050"/>
                    </a:gs>
                  </a:gsLst>
                  <a:lin ang="5400000" scaled="0"/>
                </a:gradFill>
                <a:latin typeface="Segoe UI"/>
              </a:rPr>
              <a:t>VMM to VMM</a:t>
            </a:r>
          </a:p>
        </p:txBody>
      </p:sp>
      <p:sp>
        <p:nvSpPr>
          <p:cNvPr id="110" name="TextBox 109"/>
          <p:cNvSpPr txBox="1"/>
          <p:nvPr/>
        </p:nvSpPr>
        <p:spPr>
          <a:xfrm>
            <a:off x="1347314" y="733440"/>
            <a:ext cx="2538744" cy="615441"/>
          </a:xfrm>
          <a:prstGeom prst="rect">
            <a:avLst/>
          </a:prstGeom>
          <a:noFill/>
        </p:spPr>
        <p:txBody>
          <a:bodyPr wrap="square" lIns="179261" tIns="143408" rIns="179261" bIns="143408" rtlCol="0">
            <a:spAutoFit/>
          </a:bodyPr>
          <a:lstStyle/>
          <a:p>
            <a:pPr defTabSz="914367">
              <a:lnSpc>
                <a:spcPct val="90000"/>
              </a:lnSpc>
              <a:spcAft>
                <a:spcPts val="587"/>
              </a:spcAft>
              <a:defRPr/>
            </a:pPr>
            <a:r>
              <a:rPr lang="en-US" sz="2353" b="1" dirty="0">
                <a:solidFill>
                  <a:srgbClr val="FFFFFF"/>
                </a:solidFill>
                <a:latin typeface="Segoe UI"/>
              </a:rPr>
              <a:t>Site to Azure</a:t>
            </a:r>
          </a:p>
        </p:txBody>
      </p:sp>
      <p:sp>
        <p:nvSpPr>
          <p:cNvPr id="111" name="TextBox 110"/>
          <p:cNvSpPr txBox="1"/>
          <p:nvPr/>
        </p:nvSpPr>
        <p:spPr>
          <a:xfrm>
            <a:off x="8517655" y="685425"/>
            <a:ext cx="2538744" cy="615441"/>
          </a:xfrm>
          <a:prstGeom prst="rect">
            <a:avLst/>
          </a:prstGeom>
          <a:noFill/>
        </p:spPr>
        <p:txBody>
          <a:bodyPr wrap="square" lIns="179261" tIns="143408" rIns="179261" bIns="143408" rtlCol="0">
            <a:spAutoFit/>
          </a:bodyPr>
          <a:lstStyle/>
          <a:p>
            <a:pPr defTabSz="914367">
              <a:lnSpc>
                <a:spcPct val="90000"/>
              </a:lnSpc>
              <a:spcAft>
                <a:spcPts val="587"/>
              </a:spcAft>
              <a:defRPr/>
            </a:pPr>
            <a:r>
              <a:rPr lang="en-US" sz="2353" b="1" dirty="0">
                <a:solidFill>
                  <a:srgbClr val="FFFFFF"/>
                </a:solidFill>
                <a:latin typeface="Segoe UI"/>
              </a:rPr>
              <a:t>Site to Site</a:t>
            </a:r>
          </a:p>
        </p:txBody>
      </p:sp>
      <p:pic>
        <p:nvPicPr>
          <p:cNvPr id="56" name="Picture 55"/>
          <p:cNvPicPr>
            <a:picLocks noChangeAspect="1"/>
          </p:cNvPicPr>
          <p:nvPr/>
        </p:nvPicPr>
        <p:blipFill>
          <a:blip r:embed="rId7">
            <a:duotone>
              <a:prstClr val="black"/>
              <a:srgbClr val="00B0F0">
                <a:tint val="45000"/>
                <a:satMod val="400000"/>
              </a:srgbClr>
            </a:duotone>
            <a:extLst>
              <a:ext uri="{28A0092B-C50C-407E-A947-70E740481C1C}">
                <a14:useLocalDpi xmlns:a14="http://schemas.microsoft.com/office/drawing/2010/main" val="0"/>
              </a:ext>
            </a:extLst>
          </a:blip>
          <a:stretch>
            <a:fillRect/>
          </a:stretch>
        </p:blipFill>
        <p:spPr>
          <a:xfrm>
            <a:off x="4022974" y="1935678"/>
            <a:ext cx="2800970" cy="746926"/>
          </a:xfrm>
          <a:prstGeom prst="rect">
            <a:avLst/>
          </a:prstGeom>
        </p:spPr>
      </p:pic>
      <p:pic>
        <p:nvPicPr>
          <p:cNvPr id="58" name="Picture 57"/>
          <p:cNvPicPr>
            <a:picLocks noChangeAspect="1"/>
          </p:cNvPicPr>
          <p:nvPr/>
        </p:nvPicPr>
        <p:blipFill>
          <a:blip r:embed="rId8">
            <a:duotone>
              <a:prstClr val="black"/>
              <a:srgbClr val="2FA7D1">
                <a:tint val="45000"/>
                <a:satMod val="400000"/>
              </a:srgbClr>
            </a:duotone>
            <a:extLst>
              <a:ext uri="{BEBA8EAE-BF5A-486C-A8C5-ECC9F3942E4B}">
                <a14:imgProps xmlns:a14="http://schemas.microsoft.com/office/drawing/2010/main">
                  <a14:imgLayer r:embed="rId9">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901994" y="1926933"/>
            <a:ext cx="2800970" cy="746926"/>
          </a:xfrm>
          <a:prstGeom prst="rect">
            <a:avLst/>
          </a:prstGeom>
        </p:spPr>
      </p:pic>
      <p:pic>
        <p:nvPicPr>
          <p:cNvPr id="7" name="Picture 6"/>
          <p:cNvPicPr>
            <a:picLocks noChangeAspect="1"/>
          </p:cNvPicPr>
          <p:nvPr/>
        </p:nvPicPr>
        <p:blipFill>
          <a:blip r:embed="rId10"/>
          <a:stretch>
            <a:fillRect/>
          </a:stretch>
        </p:blipFill>
        <p:spPr>
          <a:xfrm>
            <a:off x="847367" y="3877945"/>
            <a:ext cx="1253098" cy="1383459"/>
          </a:xfrm>
          <a:prstGeom prst="rect">
            <a:avLst/>
          </a:prstGeom>
        </p:spPr>
      </p:pic>
      <p:pic>
        <p:nvPicPr>
          <p:cNvPr id="8" name="Picture 7"/>
          <p:cNvPicPr>
            <a:picLocks noChangeAspect="1"/>
          </p:cNvPicPr>
          <p:nvPr/>
        </p:nvPicPr>
        <p:blipFill>
          <a:blip r:embed="rId11"/>
          <a:stretch>
            <a:fillRect/>
          </a:stretch>
        </p:blipFill>
        <p:spPr>
          <a:xfrm>
            <a:off x="6989069" y="1850130"/>
            <a:ext cx="856751" cy="945880"/>
          </a:xfrm>
          <a:prstGeom prst="rect">
            <a:avLst/>
          </a:prstGeom>
        </p:spPr>
      </p:pic>
      <p:pic>
        <p:nvPicPr>
          <p:cNvPr id="10" name="Picture 9"/>
          <p:cNvPicPr>
            <a:picLocks noChangeAspect="1"/>
          </p:cNvPicPr>
          <p:nvPr/>
        </p:nvPicPr>
        <p:blipFill>
          <a:blip r:embed="rId12"/>
          <a:stretch>
            <a:fillRect/>
          </a:stretch>
        </p:blipFill>
        <p:spPr>
          <a:xfrm>
            <a:off x="10089230" y="1850129"/>
            <a:ext cx="1253098" cy="1383459"/>
          </a:xfrm>
          <a:prstGeom prst="rect">
            <a:avLst/>
          </a:prstGeom>
        </p:spPr>
      </p:pic>
      <p:pic>
        <p:nvPicPr>
          <p:cNvPr id="17" name="Picture 16"/>
          <p:cNvPicPr>
            <a:picLocks noChangeAspect="1"/>
          </p:cNvPicPr>
          <p:nvPr/>
        </p:nvPicPr>
        <p:blipFill>
          <a:blip r:embed="rId13"/>
          <a:stretch>
            <a:fillRect/>
          </a:stretch>
        </p:blipFill>
        <p:spPr>
          <a:xfrm>
            <a:off x="2800232" y="3905112"/>
            <a:ext cx="1170441" cy="1274227"/>
          </a:xfrm>
          <a:prstGeom prst="rect">
            <a:avLst/>
          </a:prstGeom>
        </p:spPr>
      </p:pic>
      <p:pic>
        <p:nvPicPr>
          <p:cNvPr id="73" name="Picture 72"/>
          <p:cNvPicPr>
            <a:picLocks noChangeAspect="1"/>
          </p:cNvPicPr>
          <p:nvPr/>
        </p:nvPicPr>
        <p:blipFill>
          <a:blip r:embed="rId13"/>
          <a:stretch>
            <a:fillRect/>
          </a:stretch>
        </p:blipFill>
        <p:spPr>
          <a:xfrm>
            <a:off x="7098574" y="4137632"/>
            <a:ext cx="1170441" cy="1274227"/>
          </a:xfrm>
          <a:prstGeom prst="rect">
            <a:avLst/>
          </a:prstGeom>
        </p:spPr>
      </p:pic>
      <p:pic>
        <p:nvPicPr>
          <p:cNvPr id="74" name="Picture 73"/>
          <p:cNvPicPr>
            <a:picLocks noChangeAspect="1"/>
          </p:cNvPicPr>
          <p:nvPr/>
        </p:nvPicPr>
        <p:blipFill>
          <a:blip r:embed="rId13"/>
          <a:stretch>
            <a:fillRect/>
          </a:stretch>
        </p:blipFill>
        <p:spPr>
          <a:xfrm>
            <a:off x="9885809" y="4137632"/>
            <a:ext cx="1170441" cy="1274227"/>
          </a:xfrm>
          <a:prstGeom prst="rect">
            <a:avLst/>
          </a:prstGeom>
        </p:spPr>
      </p:pic>
      <p:grpSp>
        <p:nvGrpSpPr>
          <p:cNvPr id="18" name="Group 17"/>
          <p:cNvGrpSpPr/>
          <p:nvPr/>
        </p:nvGrpSpPr>
        <p:grpSpPr>
          <a:xfrm>
            <a:off x="4604643" y="4001318"/>
            <a:ext cx="1391328" cy="1257368"/>
            <a:chOff x="4696181" y="4081055"/>
            <a:chExt cx="1419227" cy="1282581"/>
          </a:xfrm>
        </p:grpSpPr>
        <p:pic>
          <p:nvPicPr>
            <p:cNvPr id="12" name="Picture 11"/>
            <p:cNvPicPr>
              <a:picLocks noChangeAspect="1"/>
            </p:cNvPicPr>
            <p:nvPr/>
          </p:nvPicPr>
          <p:blipFill>
            <a:blip r:embed="rId14"/>
            <a:stretch>
              <a:fillRect/>
            </a:stretch>
          </p:blipFill>
          <p:spPr>
            <a:xfrm>
              <a:off x="4696181" y="4635636"/>
              <a:ext cx="672750" cy="728000"/>
            </a:xfrm>
            <a:prstGeom prst="rect">
              <a:avLst/>
            </a:prstGeom>
          </p:spPr>
        </p:pic>
        <p:pic>
          <p:nvPicPr>
            <p:cNvPr id="13" name="Picture 12"/>
            <p:cNvPicPr>
              <a:picLocks noChangeAspect="1"/>
            </p:cNvPicPr>
            <p:nvPr/>
          </p:nvPicPr>
          <p:blipFill>
            <a:blip r:embed="rId15"/>
            <a:stretch>
              <a:fillRect/>
            </a:stretch>
          </p:blipFill>
          <p:spPr>
            <a:xfrm>
              <a:off x="5277037" y="4084608"/>
              <a:ext cx="672750" cy="728000"/>
            </a:xfrm>
            <a:prstGeom prst="rect">
              <a:avLst/>
            </a:prstGeom>
          </p:spPr>
        </p:pic>
        <p:pic>
          <p:nvPicPr>
            <p:cNvPr id="75" name="Picture 7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328478" y="4081055"/>
              <a:ext cx="786930" cy="784482"/>
            </a:xfrm>
            <a:prstGeom prst="rect">
              <a:avLst/>
            </a:prstGeom>
          </p:spPr>
        </p:pic>
      </p:grpSp>
      <p:grpSp>
        <p:nvGrpSpPr>
          <p:cNvPr id="76" name="Group 75"/>
          <p:cNvGrpSpPr/>
          <p:nvPr/>
        </p:nvGrpSpPr>
        <p:grpSpPr>
          <a:xfrm>
            <a:off x="7636282" y="2363527"/>
            <a:ext cx="727732" cy="689600"/>
            <a:chOff x="4696181" y="4081055"/>
            <a:chExt cx="1419227" cy="1282581"/>
          </a:xfrm>
        </p:grpSpPr>
        <p:pic>
          <p:nvPicPr>
            <p:cNvPr id="77" name="Picture 76"/>
            <p:cNvPicPr>
              <a:picLocks noChangeAspect="1"/>
            </p:cNvPicPr>
            <p:nvPr/>
          </p:nvPicPr>
          <p:blipFill>
            <a:blip r:embed="rId14"/>
            <a:stretch>
              <a:fillRect/>
            </a:stretch>
          </p:blipFill>
          <p:spPr>
            <a:xfrm>
              <a:off x="4696181" y="4635636"/>
              <a:ext cx="672750" cy="728000"/>
            </a:xfrm>
            <a:prstGeom prst="rect">
              <a:avLst/>
            </a:prstGeom>
          </p:spPr>
        </p:pic>
        <p:pic>
          <p:nvPicPr>
            <p:cNvPr id="78" name="Picture 77"/>
            <p:cNvPicPr>
              <a:picLocks noChangeAspect="1"/>
            </p:cNvPicPr>
            <p:nvPr/>
          </p:nvPicPr>
          <p:blipFill>
            <a:blip r:embed="rId15"/>
            <a:stretch>
              <a:fillRect/>
            </a:stretch>
          </p:blipFill>
          <p:spPr>
            <a:xfrm>
              <a:off x="5277037" y="4084608"/>
              <a:ext cx="672750" cy="728000"/>
            </a:xfrm>
            <a:prstGeom prst="rect">
              <a:avLst/>
            </a:prstGeom>
          </p:spPr>
        </p:pic>
        <p:pic>
          <p:nvPicPr>
            <p:cNvPr id="79" name="Picture 7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328478" y="4081055"/>
              <a:ext cx="786930" cy="784482"/>
            </a:xfrm>
            <a:prstGeom prst="rect">
              <a:avLst/>
            </a:prstGeom>
          </p:spPr>
        </p:pic>
      </p:grpSp>
    </p:spTree>
    <p:extLst>
      <p:ext uri="{BB962C8B-B14F-4D97-AF65-F5344CB8AC3E}">
        <p14:creationId xmlns:p14="http://schemas.microsoft.com/office/powerpoint/2010/main" val="830549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6B3C4A-15D2-4640-8646-CDBDFD244FA8}"/>
              </a:ext>
            </a:extLst>
          </p:cNvPr>
          <p:cNvSpPr>
            <a:spLocks noGrp="1"/>
          </p:cNvSpPr>
          <p:nvPr>
            <p:ph type="body" sz="quarter" idx="10"/>
          </p:nvPr>
        </p:nvSpPr>
        <p:spPr>
          <a:xfrm>
            <a:off x="269239" y="1189177"/>
            <a:ext cx="11653523" cy="5706177"/>
          </a:xfrm>
        </p:spPr>
        <p:txBody>
          <a:bodyPr/>
          <a:lstStyle/>
          <a:p>
            <a:r>
              <a:rPr lang="en-US" dirty="0"/>
              <a:t>Azure Migrate (preview)</a:t>
            </a:r>
          </a:p>
          <a:p>
            <a:pPr lvl="1"/>
            <a:r>
              <a:rPr lang="en-US" dirty="0"/>
              <a:t>New agentless discovery tool to audit infrastructure</a:t>
            </a:r>
          </a:p>
          <a:p>
            <a:pPr lvl="1"/>
            <a:r>
              <a:rPr lang="en-US" dirty="0"/>
              <a:t>Suggests optimal VM sizes for discovered assets</a:t>
            </a:r>
          </a:p>
          <a:p>
            <a:pPr lvl="1"/>
            <a:r>
              <a:rPr lang="en-US" dirty="0"/>
              <a:t>Identifies dependencies among VMs</a:t>
            </a:r>
          </a:p>
          <a:p>
            <a:pPr lvl="1"/>
            <a:r>
              <a:rPr lang="en-US" dirty="0"/>
              <a:t>Flags workloads that wont migrate or that have nuances to migration</a:t>
            </a:r>
          </a:p>
          <a:p>
            <a:r>
              <a:rPr lang="en-US" dirty="0"/>
              <a:t>Microsoft Assessment and Planning Toolkit (MAP)</a:t>
            </a:r>
          </a:p>
          <a:p>
            <a:pPr lvl="1"/>
            <a:r>
              <a:rPr lang="en-US" dirty="0"/>
              <a:t>Available now</a:t>
            </a:r>
          </a:p>
          <a:p>
            <a:pPr lvl="1"/>
            <a:r>
              <a:rPr lang="en-US" dirty="0"/>
              <a:t>Run in your environment to generate discovery reports and accelerate your migration projects</a:t>
            </a:r>
          </a:p>
          <a:p>
            <a:r>
              <a:rPr lang="en-US" dirty="0"/>
              <a:t>Azure Pricing Calculator</a:t>
            </a:r>
          </a:p>
          <a:p>
            <a:pPr lvl="1"/>
            <a:r>
              <a:rPr lang="en-US" dirty="0"/>
              <a:t>Pricing calculator</a:t>
            </a:r>
          </a:p>
          <a:p>
            <a:pPr lvl="1"/>
            <a:r>
              <a:rPr lang="en-US" dirty="0"/>
              <a:t>TCO calculator</a:t>
            </a:r>
          </a:p>
          <a:p>
            <a:pPr lvl="1"/>
            <a:endParaRPr lang="en-US" dirty="0"/>
          </a:p>
        </p:txBody>
      </p:sp>
      <p:sp>
        <p:nvSpPr>
          <p:cNvPr id="3" name="Title 2">
            <a:extLst>
              <a:ext uri="{FF2B5EF4-FFF2-40B4-BE49-F238E27FC236}">
                <a16:creationId xmlns:a16="http://schemas.microsoft.com/office/drawing/2014/main" id="{757B8279-9E06-4AFB-AD67-B105250E64F5}"/>
              </a:ext>
            </a:extLst>
          </p:cNvPr>
          <p:cNvSpPr>
            <a:spLocks noGrp="1"/>
          </p:cNvSpPr>
          <p:nvPr>
            <p:ph type="title"/>
          </p:nvPr>
        </p:nvSpPr>
        <p:spPr/>
        <p:txBody>
          <a:bodyPr/>
          <a:lstStyle/>
          <a:p>
            <a:r>
              <a:rPr lang="en-US" dirty="0"/>
              <a:t>Azure Migrate (Lift n Shift)</a:t>
            </a:r>
          </a:p>
        </p:txBody>
      </p:sp>
    </p:spTree>
    <p:extLst>
      <p:ext uri="{BB962C8B-B14F-4D97-AF65-F5344CB8AC3E}">
        <p14:creationId xmlns:p14="http://schemas.microsoft.com/office/powerpoint/2010/main" val="237107129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FB4763-31E0-4E1A-A427-AE73D630FA7A}"/>
              </a:ext>
            </a:extLst>
          </p:cNvPr>
          <p:cNvSpPr>
            <a:spLocks noGrp="1"/>
          </p:cNvSpPr>
          <p:nvPr>
            <p:ph type="body" sz="quarter" idx="10"/>
          </p:nvPr>
        </p:nvSpPr>
        <p:spPr>
          <a:xfrm>
            <a:off x="269240" y="1189177"/>
            <a:ext cx="5043658" cy="5576911"/>
          </a:xfrm>
        </p:spPr>
        <p:txBody>
          <a:bodyPr/>
          <a:lstStyle/>
          <a:p>
            <a:r>
              <a:rPr lang="en-US" dirty="0"/>
              <a:t>Geo-redundant app</a:t>
            </a:r>
          </a:p>
          <a:p>
            <a:pPr lvl="1"/>
            <a:r>
              <a:rPr lang="en-US" dirty="0"/>
              <a:t>Multiple Azure regions</a:t>
            </a:r>
          </a:p>
          <a:p>
            <a:r>
              <a:rPr lang="en-US" dirty="0"/>
              <a:t>Load </a:t>
            </a:r>
            <a:r>
              <a:rPr lang="en-US" dirty="0" err="1"/>
              <a:t>balanaced</a:t>
            </a:r>
            <a:endParaRPr lang="en-US" dirty="0"/>
          </a:p>
          <a:p>
            <a:pPr lvl="1"/>
            <a:r>
              <a:rPr lang="en-US" dirty="0"/>
              <a:t>Traffic manager (DNS)</a:t>
            </a:r>
          </a:p>
          <a:p>
            <a:pPr lvl="1"/>
            <a:r>
              <a:rPr lang="en-US" dirty="0"/>
              <a:t>Azure LB (transport layer)</a:t>
            </a:r>
          </a:p>
          <a:p>
            <a:r>
              <a:rPr lang="en-US" dirty="0"/>
              <a:t>HA</a:t>
            </a:r>
          </a:p>
          <a:p>
            <a:pPr lvl="1"/>
            <a:r>
              <a:rPr lang="en-US" dirty="0"/>
              <a:t>Tiers in availability Sets</a:t>
            </a:r>
          </a:p>
          <a:p>
            <a:r>
              <a:rPr lang="en-US" dirty="0"/>
              <a:t>Scalable</a:t>
            </a:r>
          </a:p>
          <a:p>
            <a:pPr lvl="1"/>
            <a:r>
              <a:rPr lang="en-US" dirty="0"/>
              <a:t>VM Scale Sets for web/business tier</a:t>
            </a:r>
          </a:p>
          <a:p>
            <a:pPr lvl="1"/>
            <a:endParaRPr lang="en-US" dirty="0"/>
          </a:p>
          <a:p>
            <a:endParaRPr lang="en-US" dirty="0"/>
          </a:p>
        </p:txBody>
      </p:sp>
      <p:sp>
        <p:nvSpPr>
          <p:cNvPr id="3" name="Title 2">
            <a:extLst>
              <a:ext uri="{FF2B5EF4-FFF2-40B4-BE49-F238E27FC236}">
                <a16:creationId xmlns:a16="http://schemas.microsoft.com/office/drawing/2014/main" id="{32FF7C1D-A3F4-40C1-9460-C71E07699E07}"/>
              </a:ext>
            </a:extLst>
          </p:cNvPr>
          <p:cNvSpPr>
            <a:spLocks noGrp="1"/>
          </p:cNvSpPr>
          <p:nvPr>
            <p:ph type="title"/>
          </p:nvPr>
        </p:nvSpPr>
        <p:spPr>
          <a:xfrm>
            <a:off x="519249" y="228605"/>
            <a:ext cx="8610684" cy="868675"/>
          </a:xfrm>
        </p:spPr>
        <p:txBody>
          <a:bodyPr/>
          <a:lstStyle/>
          <a:p>
            <a:r>
              <a:rPr lang="en-US" dirty="0"/>
              <a:t>Reference Arch.</a:t>
            </a:r>
          </a:p>
        </p:txBody>
      </p:sp>
      <p:pic>
        <p:nvPicPr>
          <p:cNvPr id="5" name="Picture 4">
            <a:extLst>
              <a:ext uri="{FF2B5EF4-FFF2-40B4-BE49-F238E27FC236}">
                <a16:creationId xmlns:a16="http://schemas.microsoft.com/office/drawing/2014/main" id="{C99BD664-BC1D-4116-83BC-70D73B3C22FA}"/>
              </a:ext>
            </a:extLst>
          </p:cNvPr>
          <p:cNvPicPr>
            <a:picLocks noChangeAspect="1"/>
          </p:cNvPicPr>
          <p:nvPr/>
        </p:nvPicPr>
        <p:blipFill>
          <a:blip r:embed="rId3"/>
          <a:stretch>
            <a:fillRect/>
          </a:stretch>
        </p:blipFill>
        <p:spPr>
          <a:xfrm>
            <a:off x="5480138" y="55016"/>
            <a:ext cx="6277335" cy="6858000"/>
          </a:xfrm>
          <a:prstGeom prst="rect">
            <a:avLst/>
          </a:prstGeom>
        </p:spPr>
      </p:pic>
    </p:spTree>
    <p:extLst>
      <p:ext uri="{BB962C8B-B14F-4D97-AF65-F5344CB8AC3E}">
        <p14:creationId xmlns:p14="http://schemas.microsoft.com/office/powerpoint/2010/main" val="140600940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29EAA9-B0D5-4771-BDC1-95F20468AE22}"/>
              </a:ext>
            </a:extLst>
          </p:cNvPr>
          <p:cNvPicPr>
            <a:picLocks noChangeAspect="1"/>
          </p:cNvPicPr>
          <p:nvPr/>
        </p:nvPicPr>
        <p:blipFill>
          <a:blip r:embed="rId3"/>
          <a:stretch>
            <a:fillRect/>
          </a:stretch>
        </p:blipFill>
        <p:spPr>
          <a:xfrm>
            <a:off x="36830" y="142407"/>
            <a:ext cx="12227277" cy="5988570"/>
          </a:xfrm>
          <a:prstGeom prst="rect">
            <a:avLst/>
          </a:prstGeom>
        </p:spPr>
      </p:pic>
    </p:spTree>
    <p:extLst>
      <p:ext uri="{BB962C8B-B14F-4D97-AF65-F5344CB8AC3E}">
        <p14:creationId xmlns:p14="http://schemas.microsoft.com/office/powerpoint/2010/main" val="1727313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ounded Rectangle 163"/>
          <p:cNvSpPr/>
          <p:nvPr/>
        </p:nvSpPr>
        <p:spPr>
          <a:xfrm>
            <a:off x="2070535" y="211836"/>
            <a:ext cx="3485923" cy="1432612"/>
          </a:xfrm>
          <a:prstGeom prst="roundRect">
            <a:avLst>
              <a:gd name="adj" fmla="val 3796"/>
            </a:avLst>
          </a:prstGeom>
          <a:solidFill>
            <a:srgbClr val="B9B9B9">
              <a:alpha val="15000"/>
            </a:srgbClr>
          </a:solidFill>
          <a:ln w="25400">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01" name="Rounded Rectangle 100"/>
          <p:cNvSpPr/>
          <p:nvPr/>
        </p:nvSpPr>
        <p:spPr>
          <a:xfrm>
            <a:off x="1291387" y="2953610"/>
            <a:ext cx="4923532" cy="2267739"/>
          </a:xfrm>
          <a:prstGeom prst="roundRect">
            <a:avLst>
              <a:gd name="adj" fmla="val 3826"/>
            </a:avLst>
          </a:prstGeom>
          <a:noFill/>
          <a:ln w="25400">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nvGrpSpPr>
          <p:cNvPr id="99" name="Group 98"/>
          <p:cNvGrpSpPr/>
          <p:nvPr/>
        </p:nvGrpSpPr>
        <p:grpSpPr>
          <a:xfrm>
            <a:off x="4314758" y="551123"/>
            <a:ext cx="1155231" cy="703945"/>
            <a:chOff x="2559479" y="1048889"/>
            <a:chExt cx="1255713" cy="765175"/>
          </a:xfrm>
          <a:solidFill>
            <a:srgbClr val="002060"/>
          </a:solidFill>
        </p:grpSpPr>
        <p:sp>
          <p:nvSpPr>
            <p:cNvPr id="108" name="Freeform 5"/>
            <p:cNvSpPr>
              <a:spLocks noEditPoints="1"/>
            </p:cNvSpPr>
            <p:nvPr/>
          </p:nvSpPr>
          <p:spPr bwMode="auto">
            <a:xfrm>
              <a:off x="2559479" y="1048889"/>
              <a:ext cx="1255713" cy="765175"/>
            </a:xfrm>
            <a:custGeom>
              <a:avLst/>
              <a:gdLst>
                <a:gd name="T0" fmla="*/ 283 w 308"/>
                <a:gd name="T1" fmla="*/ 86 h 185"/>
                <a:gd name="T2" fmla="*/ 204 w 308"/>
                <a:gd name="T3" fmla="*/ 32 h 185"/>
                <a:gd name="T4" fmla="*/ 97 w 308"/>
                <a:gd name="T5" fmla="*/ 58 h 185"/>
                <a:gd name="T6" fmla="*/ 53 w 308"/>
                <a:gd name="T7" fmla="*/ 78 h 185"/>
                <a:gd name="T8" fmla="*/ 50 w 308"/>
                <a:gd name="T9" fmla="*/ 185 h 185"/>
                <a:gd name="T10" fmla="*/ 273 w 308"/>
                <a:gd name="T11" fmla="*/ 182 h 185"/>
                <a:gd name="T12" fmla="*/ 283 w 308"/>
                <a:gd name="T13" fmla="*/ 92 h 185"/>
                <a:gd name="T14" fmla="*/ 93 w 308"/>
                <a:gd name="T15" fmla="*/ 130 h 185"/>
                <a:gd name="T16" fmla="*/ 65 w 308"/>
                <a:gd name="T17" fmla="*/ 145 h 185"/>
                <a:gd name="T18" fmla="*/ 78 w 308"/>
                <a:gd name="T19" fmla="*/ 92 h 185"/>
                <a:gd name="T20" fmla="*/ 105 w 308"/>
                <a:gd name="T21" fmla="*/ 145 h 185"/>
                <a:gd name="T22" fmla="*/ 141 w 308"/>
                <a:gd name="T23" fmla="*/ 109 h 185"/>
                <a:gd name="T24" fmla="*/ 141 w 308"/>
                <a:gd name="T25" fmla="*/ 140 h 185"/>
                <a:gd name="T26" fmla="*/ 110 w 308"/>
                <a:gd name="T27" fmla="*/ 145 h 185"/>
                <a:gd name="T28" fmla="*/ 132 w 308"/>
                <a:gd name="T29" fmla="*/ 113 h 185"/>
                <a:gd name="T30" fmla="*/ 112 w 308"/>
                <a:gd name="T31" fmla="*/ 107 h 185"/>
                <a:gd name="T32" fmla="*/ 141 w 308"/>
                <a:gd name="T33" fmla="*/ 109 h 185"/>
                <a:gd name="T34" fmla="*/ 173 w 308"/>
                <a:gd name="T35" fmla="*/ 145 h 185"/>
                <a:gd name="T36" fmla="*/ 173 w 308"/>
                <a:gd name="T37" fmla="*/ 139 h 185"/>
                <a:gd name="T38" fmla="*/ 148 w 308"/>
                <a:gd name="T39" fmla="*/ 130 h 185"/>
                <a:gd name="T40" fmla="*/ 154 w 308"/>
                <a:gd name="T41" fmla="*/ 107 h 185"/>
                <a:gd name="T42" fmla="*/ 163 w 308"/>
                <a:gd name="T43" fmla="*/ 141 h 185"/>
                <a:gd name="T44" fmla="*/ 173 w 308"/>
                <a:gd name="T45" fmla="*/ 129 h 185"/>
                <a:gd name="T46" fmla="*/ 180 w 308"/>
                <a:gd name="T47" fmla="*/ 107 h 185"/>
                <a:gd name="T48" fmla="*/ 211 w 308"/>
                <a:gd name="T49" fmla="*/ 114 h 185"/>
                <a:gd name="T50" fmla="*/ 200 w 308"/>
                <a:gd name="T51" fmla="*/ 116 h 185"/>
                <a:gd name="T52" fmla="*/ 197 w 308"/>
                <a:gd name="T53" fmla="*/ 145 h 185"/>
                <a:gd name="T54" fmla="*/ 191 w 308"/>
                <a:gd name="T55" fmla="*/ 107 h 185"/>
                <a:gd name="T56" fmla="*/ 197 w 308"/>
                <a:gd name="T57" fmla="*/ 115 h 185"/>
                <a:gd name="T58" fmla="*/ 201 w 308"/>
                <a:gd name="T59" fmla="*/ 109 h 185"/>
                <a:gd name="T60" fmla="*/ 211 w 308"/>
                <a:gd name="T61" fmla="*/ 107 h 185"/>
                <a:gd name="T62" fmla="*/ 248 w 308"/>
                <a:gd name="T63" fmla="*/ 128 h 185"/>
                <a:gd name="T64" fmla="*/ 224 w 308"/>
                <a:gd name="T65" fmla="*/ 138 h 185"/>
                <a:gd name="T66" fmla="*/ 245 w 308"/>
                <a:gd name="T67" fmla="*/ 137 h 185"/>
                <a:gd name="T68" fmla="*/ 232 w 308"/>
                <a:gd name="T69" fmla="*/ 146 h 185"/>
                <a:gd name="T70" fmla="*/ 215 w 308"/>
                <a:gd name="T71" fmla="*/ 127 h 185"/>
                <a:gd name="T72" fmla="*/ 232 w 308"/>
                <a:gd name="T73" fmla="*/ 106 h 185"/>
                <a:gd name="T74" fmla="*/ 248 w 308"/>
                <a:gd name="T75" fmla="*/ 12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8" h="185">
                  <a:moveTo>
                    <a:pt x="283" y="92"/>
                  </a:moveTo>
                  <a:cubicBezTo>
                    <a:pt x="283" y="90"/>
                    <a:pt x="283" y="89"/>
                    <a:pt x="283" y="86"/>
                  </a:cubicBezTo>
                  <a:cubicBezTo>
                    <a:pt x="283" y="53"/>
                    <a:pt x="259" y="26"/>
                    <a:pt x="227" y="26"/>
                  </a:cubicBezTo>
                  <a:cubicBezTo>
                    <a:pt x="220" y="26"/>
                    <a:pt x="211" y="28"/>
                    <a:pt x="204" y="32"/>
                  </a:cubicBezTo>
                  <a:cubicBezTo>
                    <a:pt x="194" y="12"/>
                    <a:pt x="175" y="0"/>
                    <a:pt x="154" y="0"/>
                  </a:cubicBezTo>
                  <a:cubicBezTo>
                    <a:pt x="123" y="0"/>
                    <a:pt x="99" y="25"/>
                    <a:pt x="97" y="58"/>
                  </a:cubicBezTo>
                  <a:cubicBezTo>
                    <a:pt x="94" y="57"/>
                    <a:pt x="92" y="57"/>
                    <a:pt x="89" y="57"/>
                  </a:cubicBezTo>
                  <a:cubicBezTo>
                    <a:pt x="75" y="57"/>
                    <a:pt x="61" y="64"/>
                    <a:pt x="53" y="78"/>
                  </a:cubicBezTo>
                  <a:cubicBezTo>
                    <a:pt x="25" y="75"/>
                    <a:pt x="0" y="100"/>
                    <a:pt x="0" y="130"/>
                  </a:cubicBezTo>
                  <a:cubicBezTo>
                    <a:pt x="0" y="160"/>
                    <a:pt x="22" y="185"/>
                    <a:pt x="50" y="185"/>
                  </a:cubicBezTo>
                  <a:cubicBezTo>
                    <a:pt x="266" y="185"/>
                    <a:pt x="266" y="185"/>
                    <a:pt x="266" y="185"/>
                  </a:cubicBezTo>
                  <a:cubicBezTo>
                    <a:pt x="273" y="182"/>
                    <a:pt x="273" y="182"/>
                    <a:pt x="273" y="182"/>
                  </a:cubicBezTo>
                  <a:cubicBezTo>
                    <a:pt x="293" y="177"/>
                    <a:pt x="308" y="158"/>
                    <a:pt x="308" y="135"/>
                  </a:cubicBezTo>
                  <a:cubicBezTo>
                    <a:pt x="308" y="117"/>
                    <a:pt x="298" y="101"/>
                    <a:pt x="283" y="92"/>
                  </a:cubicBezTo>
                  <a:close/>
                  <a:moveTo>
                    <a:pt x="98" y="145"/>
                  </a:moveTo>
                  <a:cubicBezTo>
                    <a:pt x="93" y="130"/>
                    <a:pt x="93" y="130"/>
                    <a:pt x="93" y="130"/>
                  </a:cubicBezTo>
                  <a:cubicBezTo>
                    <a:pt x="70" y="130"/>
                    <a:pt x="70" y="130"/>
                    <a:pt x="70" y="130"/>
                  </a:cubicBezTo>
                  <a:cubicBezTo>
                    <a:pt x="65" y="145"/>
                    <a:pt x="65" y="145"/>
                    <a:pt x="65" y="145"/>
                  </a:cubicBezTo>
                  <a:cubicBezTo>
                    <a:pt x="58" y="145"/>
                    <a:pt x="58" y="145"/>
                    <a:pt x="58" y="145"/>
                  </a:cubicBezTo>
                  <a:cubicBezTo>
                    <a:pt x="78" y="92"/>
                    <a:pt x="78" y="92"/>
                    <a:pt x="78" y="92"/>
                  </a:cubicBezTo>
                  <a:cubicBezTo>
                    <a:pt x="85" y="92"/>
                    <a:pt x="85" y="92"/>
                    <a:pt x="85" y="92"/>
                  </a:cubicBezTo>
                  <a:cubicBezTo>
                    <a:pt x="105" y="145"/>
                    <a:pt x="105" y="145"/>
                    <a:pt x="105" y="145"/>
                  </a:cubicBezTo>
                  <a:lnTo>
                    <a:pt x="98" y="145"/>
                  </a:lnTo>
                  <a:close/>
                  <a:moveTo>
                    <a:pt x="141" y="109"/>
                  </a:moveTo>
                  <a:cubicBezTo>
                    <a:pt x="119" y="140"/>
                    <a:pt x="119" y="140"/>
                    <a:pt x="119" y="140"/>
                  </a:cubicBezTo>
                  <a:cubicBezTo>
                    <a:pt x="141" y="140"/>
                    <a:pt x="141" y="140"/>
                    <a:pt x="141" y="140"/>
                  </a:cubicBezTo>
                  <a:cubicBezTo>
                    <a:pt x="141" y="145"/>
                    <a:pt x="141" y="145"/>
                    <a:pt x="141" y="145"/>
                  </a:cubicBezTo>
                  <a:cubicBezTo>
                    <a:pt x="110" y="145"/>
                    <a:pt x="110" y="145"/>
                    <a:pt x="110" y="145"/>
                  </a:cubicBezTo>
                  <a:cubicBezTo>
                    <a:pt x="110" y="143"/>
                    <a:pt x="110" y="143"/>
                    <a:pt x="110" y="143"/>
                  </a:cubicBezTo>
                  <a:cubicBezTo>
                    <a:pt x="132" y="113"/>
                    <a:pt x="132" y="113"/>
                    <a:pt x="132" y="113"/>
                  </a:cubicBezTo>
                  <a:cubicBezTo>
                    <a:pt x="112" y="113"/>
                    <a:pt x="112" y="113"/>
                    <a:pt x="112" y="113"/>
                  </a:cubicBezTo>
                  <a:cubicBezTo>
                    <a:pt x="112" y="107"/>
                    <a:pt x="112" y="107"/>
                    <a:pt x="112" y="107"/>
                  </a:cubicBezTo>
                  <a:cubicBezTo>
                    <a:pt x="141" y="107"/>
                    <a:pt x="141" y="107"/>
                    <a:pt x="141" y="107"/>
                  </a:cubicBezTo>
                  <a:lnTo>
                    <a:pt x="141" y="109"/>
                  </a:lnTo>
                  <a:close/>
                  <a:moveTo>
                    <a:pt x="180" y="145"/>
                  </a:moveTo>
                  <a:cubicBezTo>
                    <a:pt x="173" y="145"/>
                    <a:pt x="173" y="145"/>
                    <a:pt x="173" y="145"/>
                  </a:cubicBezTo>
                  <a:cubicBezTo>
                    <a:pt x="173" y="139"/>
                    <a:pt x="173" y="139"/>
                    <a:pt x="173" y="139"/>
                  </a:cubicBezTo>
                  <a:cubicBezTo>
                    <a:pt x="173" y="139"/>
                    <a:pt x="173" y="139"/>
                    <a:pt x="173" y="139"/>
                  </a:cubicBezTo>
                  <a:cubicBezTo>
                    <a:pt x="171" y="144"/>
                    <a:pt x="167" y="146"/>
                    <a:pt x="162" y="146"/>
                  </a:cubicBezTo>
                  <a:cubicBezTo>
                    <a:pt x="153" y="146"/>
                    <a:pt x="148" y="141"/>
                    <a:pt x="148" y="130"/>
                  </a:cubicBezTo>
                  <a:cubicBezTo>
                    <a:pt x="148" y="107"/>
                    <a:pt x="148" y="107"/>
                    <a:pt x="148" y="107"/>
                  </a:cubicBezTo>
                  <a:cubicBezTo>
                    <a:pt x="154" y="107"/>
                    <a:pt x="154" y="107"/>
                    <a:pt x="154" y="107"/>
                  </a:cubicBezTo>
                  <a:cubicBezTo>
                    <a:pt x="154" y="129"/>
                    <a:pt x="154" y="129"/>
                    <a:pt x="154" y="129"/>
                  </a:cubicBezTo>
                  <a:cubicBezTo>
                    <a:pt x="154" y="137"/>
                    <a:pt x="157" y="141"/>
                    <a:pt x="163" y="141"/>
                  </a:cubicBezTo>
                  <a:cubicBezTo>
                    <a:pt x="166" y="141"/>
                    <a:pt x="169" y="140"/>
                    <a:pt x="171" y="138"/>
                  </a:cubicBezTo>
                  <a:cubicBezTo>
                    <a:pt x="172" y="136"/>
                    <a:pt x="173" y="133"/>
                    <a:pt x="173" y="129"/>
                  </a:cubicBezTo>
                  <a:cubicBezTo>
                    <a:pt x="173" y="107"/>
                    <a:pt x="173" y="107"/>
                    <a:pt x="173" y="107"/>
                  </a:cubicBezTo>
                  <a:cubicBezTo>
                    <a:pt x="180" y="107"/>
                    <a:pt x="180" y="107"/>
                    <a:pt x="180" y="107"/>
                  </a:cubicBezTo>
                  <a:lnTo>
                    <a:pt x="180" y="145"/>
                  </a:lnTo>
                  <a:close/>
                  <a:moveTo>
                    <a:pt x="211" y="114"/>
                  </a:moveTo>
                  <a:cubicBezTo>
                    <a:pt x="210" y="113"/>
                    <a:pt x="208" y="112"/>
                    <a:pt x="206" y="112"/>
                  </a:cubicBezTo>
                  <a:cubicBezTo>
                    <a:pt x="203" y="112"/>
                    <a:pt x="201" y="114"/>
                    <a:pt x="200" y="116"/>
                  </a:cubicBezTo>
                  <a:cubicBezTo>
                    <a:pt x="198" y="118"/>
                    <a:pt x="197" y="122"/>
                    <a:pt x="197" y="126"/>
                  </a:cubicBezTo>
                  <a:cubicBezTo>
                    <a:pt x="197" y="145"/>
                    <a:pt x="197" y="145"/>
                    <a:pt x="197" y="145"/>
                  </a:cubicBezTo>
                  <a:cubicBezTo>
                    <a:pt x="191" y="145"/>
                    <a:pt x="191" y="145"/>
                    <a:pt x="191" y="145"/>
                  </a:cubicBezTo>
                  <a:cubicBezTo>
                    <a:pt x="191" y="107"/>
                    <a:pt x="191" y="107"/>
                    <a:pt x="191" y="107"/>
                  </a:cubicBezTo>
                  <a:cubicBezTo>
                    <a:pt x="197" y="107"/>
                    <a:pt x="197" y="107"/>
                    <a:pt x="197" y="107"/>
                  </a:cubicBezTo>
                  <a:cubicBezTo>
                    <a:pt x="197" y="115"/>
                    <a:pt x="197" y="115"/>
                    <a:pt x="197" y="115"/>
                  </a:cubicBezTo>
                  <a:cubicBezTo>
                    <a:pt x="197" y="115"/>
                    <a:pt x="197" y="115"/>
                    <a:pt x="197" y="115"/>
                  </a:cubicBezTo>
                  <a:cubicBezTo>
                    <a:pt x="198" y="113"/>
                    <a:pt x="199" y="110"/>
                    <a:pt x="201" y="109"/>
                  </a:cubicBezTo>
                  <a:cubicBezTo>
                    <a:pt x="203" y="107"/>
                    <a:pt x="205" y="107"/>
                    <a:pt x="207" y="107"/>
                  </a:cubicBezTo>
                  <a:cubicBezTo>
                    <a:pt x="209" y="107"/>
                    <a:pt x="210" y="107"/>
                    <a:pt x="211" y="107"/>
                  </a:cubicBezTo>
                  <a:lnTo>
                    <a:pt x="211" y="114"/>
                  </a:lnTo>
                  <a:close/>
                  <a:moveTo>
                    <a:pt x="248" y="128"/>
                  </a:moveTo>
                  <a:cubicBezTo>
                    <a:pt x="221" y="128"/>
                    <a:pt x="221" y="128"/>
                    <a:pt x="221" y="128"/>
                  </a:cubicBezTo>
                  <a:cubicBezTo>
                    <a:pt x="221" y="132"/>
                    <a:pt x="222" y="135"/>
                    <a:pt x="224" y="138"/>
                  </a:cubicBezTo>
                  <a:cubicBezTo>
                    <a:pt x="226" y="140"/>
                    <a:pt x="229" y="141"/>
                    <a:pt x="233" y="141"/>
                  </a:cubicBezTo>
                  <a:cubicBezTo>
                    <a:pt x="238" y="141"/>
                    <a:pt x="241" y="140"/>
                    <a:pt x="245" y="137"/>
                  </a:cubicBezTo>
                  <a:cubicBezTo>
                    <a:pt x="245" y="143"/>
                    <a:pt x="245" y="143"/>
                    <a:pt x="245" y="143"/>
                  </a:cubicBezTo>
                  <a:cubicBezTo>
                    <a:pt x="242" y="145"/>
                    <a:pt x="237" y="146"/>
                    <a:pt x="232" y="146"/>
                  </a:cubicBezTo>
                  <a:cubicBezTo>
                    <a:pt x="226" y="146"/>
                    <a:pt x="222" y="145"/>
                    <a:pt x="219" y="141"/>
                  </a:cubicBezTo>
                  <a:cubicBezTo>
                    <a:pt x="216" y="138"/>
                    <a:pt x="215" y="133"/>
                    <a:pt x="215" y="127"/>
                  </a:cubicBezTo>
                  <a:cubicBezTo>
                    <a:pt x="215" y="121"/>
                    <a:pt x="216" y="116"/>
                    <a:pt x="220" y="112"/>
                  </a:cubicBezTo>
                  <a:cubicBezTo>
                    <a:pt x="223" y="108"/>
                    <a:pt x="227" y="106"/>
                    <a:pt x="232" y="106"/>
                  </a:cubicBezTo>
                  <a:cubicBezTo>
                    <a:pt x="237" y="106"/>
                    <a:pt x="241" y="108"/>
                    <a:pt x="244" y="111"/>
                  </a:cubicBezTo>
                  <a:cubicBezTo>
                    <a:pt x="246" y="115"/>
                    <a:pt x="248" y="119"/>
                    <a:pt x="248" y="125"/>
                  </a:cubicBezTo>
                  <a:lnTo>
                    <a:pt x="248"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6"/>
            <p:cNvSpPr>
              <a:spLocks/>
            </p:cNvSpPr>
            <p:nvPr/>
          </p:nvSpPr>
          <p:spPr bwMode="auto">
            <a:xfrm>
              <a:off x="3461179" y="1512442"/>
              <a:ext cx="80963" cy="46038"/>
            </a:xfrm>
            <a:custGeom>
              <a:avLst/>
              <a:gdLst>
                <a:gd name="T0" fmla="*/ 11 w 20"/>
                <a:gd name="T1" fmla="*/ 0 h 11"/>
                <a:gd name="T2" fmla="*/ 4 w 20"/>
                <a:gd name="T3" fmla="*/ 3 h 11"/>
                <a:gd name="T4" fmla="*/ 0 w 20"/>
                <a:gd name="T5" fmla="*/ 11 h 11"/>
                <a:gd name="T6" fmla="*/ 20 w 20"/>
                <a:gd name="T7" fmla="*/ 11 h 11"/>
                <a:gd name="T8" fmla="*/ 18 w 20"/>
                <a:gd name="T9" fmla="*/ 3 h 11"/>
                <a:gd name="T10" fmla="*/ 11 w 20"/>
                <a:gd name="T11" fmla="*/ 0 h 11"/>
              </a:gdLst>
              <a:ahLst/>
              <a:cxnLst>
                <a:cxn ang="0">
                  <a:pos x="T0" y="T1"/>
                </a:cxn>
                <a:cxn ang="0">
                  <a:pos x="T2" y="T3"/>
                </a:cxn>
                <a:cxn ang="0">
                  <a:pos x="T4" y="T5"/>
                </a:cxn>
                <a:cxn ang="0">
                  <a:pos x="T6" y="T7"/>
                </a:cxn>
                <a:cxn ang="0">
                  <a:pos x="T8" y="T9"/>
                </a:cxn>
                <a:cxn ang="0">
                  <a:pos x="T10" y="T11"/>
                </a:cxn>
              </a:cxnLst>
              <a:rect l="0" t="0" r="r" b="b"/>
              <a:pathLst>
                <a:path w="20" h="11">
                  <a:moveTo>
                    <a:pt x="11" y="0"/>
                  </a:moveTo>
                  <a:cubicBezTo>
                    <a:pt x="8" y="0"/>
                    <a:pt x="6" y="1"/>
                    <a:pt x="4" y="3"/>
                  </a:cubicBezTo>
                  <a:cubicBezTo>
                    <a:pt x="2" y="5"/>
                    <a:pt x="0" y="7"/>
                    <a:pt x="0" y="11"/>
                  </a:cubicBezTo>
                  <a:cubicBezTo>
                    <a:pt x="20" y="11"/>
                    <a:pt x="20" y="11"/>
                    <a:pt x="20" y="11"/>
                  </a:cubicBezTo>
                  <a:cubicBezTo>
                    <a:pt x="20" y="7"/>
                    <a:pt x="20" y="5"/>
                    <a:pt x="18" y="3"/>
                  </a:cubicBezTo>
                  <a:cubicBezTo>
                    <a:pt x="16" y="1"/>
                    <a:pt x="14"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7"/>
            <p:cNvSpPr>
              <a:spLocks/>
            </p:cNvSpPr>
            <p:nvPr/>
          </p:nvSpPr>
          <p:spPr bwMode="auto">
            <a:xfrm>
              <a:off x="2853167" y="1458466"/>
              <a:ext cx="77788" cy="107950"/>
            </a:xfrm>
            <a:custGeom>
              <a:avLst/>
              <a:gdLst>
                <a:gd name="T0" fmla="*/ 10 w 19"/>
                <a:gd name="T1" fmla="*/ 0 h 26"/>
                <a:gd name="T2" fmla="*/ 9 w 19"/>
                <a:gd name="T3" fmla="*/ 0 h 26"/>
                <a:gd name="T4" fmla="*/ 9 w 19"/>
                <a:gd name="T5" fmla="*/ 3 h 26"/>
                <a:gd name="T6" fmla="*/ 0 w 19"/>
                <a:gd name="T7" fmla="*/ 26 h 26"/>
                <a:gd name="T8" fmla="*/ 19 w 19"/>
                <a:gd name="T9" fmla="*/ 26 h 26"/>
                <a:gd name="T10" fmla="*/ 10 w 19"/>
                <a:gd name="T11" fmla="*/ 3 h 26"/>
                <a:gd name="T12" fmla="*/ 10 w 19"/>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9" h="26">
                  <a:moveTo>
                    <a:pt x="10" y="0"/>
                  </a:moveTo>
                  <a:cubicBezTo>
                    <a:pt x="9" y="0"/>
                    <a:pt x="9" y="0"/>
                    <a:pt x="9" y="0"/>
                  </a:cubicBezTo>
                  <a:cubicBezTo>
                    <a:pt x="9" y="1"/>
                    <a:pt x="9" y="2"/>
                    <a:pt x="9" y="3"/>
                  </a:cubicBezTo>
                  <a:cubicBezTo>
                    <a:pt x="0" y="26"/>
                    <a:pt x="0" y="26"/>
                    <a:pt x="0" y="26"/>
                  </a:cubicBezTo>
                  <a:cubicBezTo>
                    <a:pt x="19" y="26"/>
                    <a:pt x="19" y="26"/>
                    <a:pt x="19" y="26"/>
                  </a:cubicBezTo>
                  <a:cubicBezTo>
                    <a:pt x="10" y="3"/>
                    <a:pt x="10" y="3"/>
                    <a:pt x="10" y="3"/>
                  </a:cubicBezTo>
                  <a:cubicBezTo>
                    <a:pt x="10" y="2"/>
                    <a:pt x="10"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030292">
            <a:off x="3049090" y="1931211"/>
            <a:ext cx="859821" cy="859820"/>
          </a:xfrm>
          <a:prstGeom prst="rect">
            <a:avLst/>
          </a:prstGeom>
        </p:spPr>
      </p:pic>
      <p:cxnSp>
        <p:nvCxnSpPr>
          <p:cNvPr id="78" name="Straight Arrow Connector 77"/>
          <p:cNvCxnSpPr/>
          <p:nvPr/>
        </p:nvCxnSpPr>
        <p:spPr>
          <a:xfrm flipV="1">
            <a:off x="2070535" y="2695464"/>
            <a:ext cx="858507" cy="442901"/>
          </a:xfrm>
          <a:prstGeom prst="straightConnector1">
            <a:avLst/>
          </a:prstGeom>
          <a:noFill/>
          <a:ln w="38100" cap="flat" cmpd="sng" algn="ctr">
            <a:solidFill>
              <a:schemeClr val="bg1">
                <a:lumMod val="75000"/>
              </a:schemeClr>
            </a:solidFill>
            <a:prstDash val="dash"/>
            <a:round/>
            <a:headEnd type="none" w="med" len="med"/>
            <a:tailEnd type="none" w="med" len="med"/>
          </a:ln>
          <a:effectLst/>
        </p:spPr>
      </p:cxnSp>
      <p:cxnSp>
        <p:nvCxnSpPr>
          <p:cNvPr id="79" name="Straight Arrow Connector 78"/>
          <p:cNvCxnSpPr>
            <a:cxnSpLocks/>
          </p:cNvCxnSpPr>
          <p:nvPr/>
        </p:nvCxnSpPr>
        <p:spPr>
          <a:xfrm flipV="1">
            <a:off x="3137041" y="2841618"/>
            <a:ext cx="101241" cy="295876"/>
          </a:xfrm>
          <a:prstGeom prst="straightConnector1">
            <a:avLst/>
          </a:prstGeom>
          <a:noFill/>
          <a:ln w="38100" cap="flat" cmpd="sng" algn="ctr">
            <a:solidFill>
              <a:schemeClr val="bg1">
                <a:lumMod val="75000"/>
              </a:schemeClr>
            </a:solidFill>
            <a:prstDash val="dash"/>
            <a:round/>
            <a:headEnd type="none" w="med" len="med"/>
            <a:tailEnd type="none" w="med" len="med"/>
          </a:ln>
          <a:effectLst/>
        </p:spPr>
      </p:cxnSp>
      <p:cxnSp>
        <p:nvCxnSpPr>
          <p:cNvPr id="80" name="Straight Arrow Connector 79"/>
          <p:cNvCxnSpPr>
            <a:cxnSpLocks/>
          </p:cNvCxnSpPr>
          <p:nvPr/>
        </p:nvCxnSpPr>
        <p:spPr>
          <a:xfrm flipH="1" flipV="1">
            <a:off x="3728568" y="2665741"/>
            <a:ext cx="198574" cy="471142"/>
          </a:xfrm>
          <a:prstGeom prst="straightConnector1">
            <a:avLst/>
          </a:prstGeom>
          <a:noFill/>
          <a:ln w="38100" cap="flat" cmpd="sng" algn="ctr">
            <a:solidFill>
              <a:schemeClr val="bg1">
                <a:lumMod val="75000"/>
              </a:schemeClr>
            </a:solidFill>
            <a:prstDash val="dash"/>
            <a:round/>
            <a:headEnd type="none" w="med" len="med"/>
            <a:tailEnd type="none" w="med" len="med"/>
          </a:ln>
          <a:effectLst/>
        </p:spPr>
      </p:cxnSp>
      <p:sp>
        <p:nvSpPr>
          <p:cNvPr id="86" name="TextBox 85"/>
          <p:cNvSpPr txBox="1"/>
          <p:nvPr/>
        </p:nvSpPr>
        <p:spPr>
          <a:xfrm>
            <a:off x="4620374" y="4554011"/>
            <a:ext cx="1585037" cy="573280"/>
          </a:xfrm>
          <a:prstGeom prst="rect">
            <a:avLst/>
          </a:prstGeom>
          <a:noFill/>
        </p:spPr>
        <p:txBody>
          <a:bodyPr wrap="square"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black">
                    <a:lumMod val="50000"/>
                    <a:lumOff val="50000"/>
                  </a:prstClr>
                </a:solidFill>
                <a:effectLst/>
                <a:uLnTx/>
                <a:uFillTx/>
                <a:latin typeface="Segoe UI"/>
                <a:ea typeface="+mn-ea"/>
                <a:cs typeface="+mn-cs"/>
              </a:rPr>
              <a:t>Limited or no connectivity</a:t>
            </a:r>
          </a:p>
        </p:txBody>
      </p:sp>
      <p:grpSp>
        <p:nvGrpSpPr>
          <p:cNvPr id="20" name="Group 19"/>
          <p:cNvGrpSpPr/>
          <p:nvPr/>
        </p:nvGrpSpPr>
        <p:grpSpPr>
          <a:xfrm>
            <a:off x="2147900" y="424217"/>
            <a:ext cx="1123908" cy="1057653"/>
            <a:chOff x="2913320" y="574325"/>
            <a:chExt cx="1146445" cy="1078861"/>
          </a:xfrm>
        </p:grpSpPr>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8242" y="574325"/>
              <a:ext cx="536601" cy="536602"/>
            </a:xfrm>
            <a:prstGeom prst="rect">
              <a:avLst/>
            </a:prstGeom>
          </p:spPr>
        </p:pic>
        <p:sp>
          <p:nvSpPr>
            <p:cNvPr id="88" name="TextBox 87"/>
            <p:cNvSpPr txBox="1"/>
            <p:nvPr/>
          </p:nvSpPr>
          <p:spPr>
            <a:xfrm>
              <a:off x="2913320" y="1121374"/>
              <a:ext cx="1146445" cy="531812"/>
            </a:xfrm>
            <a:prstGeom prst="rect">
              <a:avLst/>
            </a:prstGeom>
            <a:noFill/>
          </p:spPr>
          <p:txBody>
            <a:bodyPr wrap="square" rtlCol="0">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prstClr val="black">
                      <a:lumMod val="50000"/>
                      <a:lumOff val="50000"/>
                    </a:prstClr>
                  </a:solidFill>
                  <a:effectLst/>
                  <a:uLnTx/>
                  <a:uFillTx/>
                  <a:latin typeface="Segoe UI"/>
                  <a:ea typeface="+mn-ea"/>
                  <a:cs typeface="+mn-cs"/>
                </a:rPr>
                <a:t>Aggregated analysis</a:t>
              </a:r>
            </a:p>
          </p:txBody>
        </p:sp>
      </p:grpSp>
      <p:grpSp>
        <p:nvGrpSpPr>
          <p:cNvPr id="19" name="Group 18"/>
          <p:cNvGrpSpPr/>
          <p:nvPr/>
        </p:nvGrpSpPr>
        <p:grpSpPr>
          <a:xfrm>
            <a:off x="3284017" y="398060"/>
            <a:ext cx="1107329" cy="1060162"/>
            <a:chOff x="4072219" y="522093"/>
            <a:chExt cx="1129533" cy="1081420"/>
          </a:xfrm>
        </p:grpSpPr>
        <p:sp>
          <p:nvSpPr>
            <p:cNvPr id="87" name="TextBox 86"/>
            <p:cNvSpPr txBox="1"/>
            <p:nvPr/>
          </p:nvSpPr>
          <p:spPr>
            <a:xfrm>
              <a:off x="4072219" y="1080293"/>
              <a:ext cx="1129533" cy="523220"/>
            </a:xfrm>
            <a:prstGeom prst="rect">
              <a:avLst/>
            </a:prstGeom>
            <a:noFill/>
          </p:spPr>
          <p:txBody>
            <a:bodyPr wrap="square" rtlCol="0">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prstClr val="black">
                      <a:lumMod val="50000"/>
                      <a:lumOff val="50000"/>
                    </a:prstClr>
                  </a:solidFill>
                  <a:effectLst/>
                  <a:uLnTx/>
                  <a:uFillTx/>
                  <a:latin typeface="Segoe UI"/>
                  <a:ea typeface="+mn-ea"/>
                  <a:cs typeface="+mn-cs"/>
                </a:rPr>
                <a:t>Data collection</a:t>
              </a:r>
            </a:p>
          </p:txBody>
        </p:sp>
        <p:pic>
          <p:nvPicPr>
            <p:cNvPr id="95" name="Picture 9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39870" y="522093"/>
              <a:ext cx="581935" cy="581935"/>
            </a:xfrm>
            <a:prstGeom prst="rect">
              <a:avLst/>
            </a:prstGeom>
          </p:spPr>
        </p:pic>
      </p:grpSp>
      <p:sp>
        <p:nvSpPr>
          <p:cNvPr id="3" name="Text Placeholder 2"/>
          <p:cNvSpPr>
            <a:spLocks noGrp="1"/>
          </p:cNvSpPr>
          <p:nvPr>
            <p:ph type="body" sz="quarter" idx="10"/>
          </p:nvPr>
        </p:nvSpPr>
        <p:spPr>
          <a:xfrm>
            <a:off x="6723187" y="744519"/>
            <a:ext cx="5034820" cy="3610659"/>
          </a:xfrm>
        </p:spPr>
        <p:txBody>
          <a:bodyPr/>
          <a:lstStyle/>
          <a:p>
            <a:r>
              <a:rPr lang="en-US"/>
              <a:t>Use Azure Stack for:</a:t>
            </a:r>
          </a:p>
          <a:p>
            <a:pPr lvl="2"/>
            <a:r>
              <a:rPr lang="en-US"/>
              <a:t>Real-time latency </a:t>
            </a:r>
            <a:r>
              <a:rPr lang="en-US">
                <a:solidFill>
                  <a:srgbClr val="505050"/>
                </a:solidFill>
              </a:rPr>
              <a:t>requirements</a:t>
            </a:r>
            <a:r>
              <a:rPr lang="en-US"/>
              <a:t> </a:t>
            </a:r>
          </a:p>
          <a:p>
            <a:pPr lvl="2"/>
            <a:r>
              <a:rPr lang="en-US"/>
              <a:t>Connectivity issues</a:t>
            </a:r>
          </a:p>
          <a:p>
            <a:pPr lvl="2"/>
            <a:r>
              <a:rPr lang="en-US"/>
              <a:t>Local data processing </a:t>
            </a:r>
          </a:p>
          <a:p>
            <a:r>
              <a:rPr lang="en-US"/>
              <a:t>Use Azure for aggregate analytics </a:t>
            </a:r>
            <a:br>
              <a:rPr lang="en-US"/>
            </a:br>
            <a:r>
              <a:rPr lang="en-US"/>
              <a:t>and big data modelling </a:t>
            </a:r>
          </a:p>
          <a:p>
            <a:r>
              <a:rPr lang="en-US"/>
              <a:t>Common application logic across both, connected, or disconnected</a:t>
            </a:r>
          </a:p>
        </p:txBody>
      </p:sp>
      <p:sp>
        <p:nvSpPr>
          <p:cNvPr id="4" name="Text Placeholder 3"/>
          <p:cNvSpPr>
            <a:spLocks noGrp="1"/>
          </p:cNvSpPr>
          <p:nvPr>
            <p:ph type="body" sz="quarter" idx="11"/>
          </p:nvPr>
        </p:nvSpPr>
        <p:spPr/>
        <p:txBody>
          <a:bodyPr/>
          <a:lstStyle/>
          <a:p>
            <a:r>
              <a:rPr lang="en-US"/>
              <a:t>Edge and disconnected solutions</a:t>
            </a:r>
          </a:p>
        </p:txBody>
      </p:sp>
      <p:sp>
        <p:nvSpPr>
          <p:cNvPr id="156" name="TextBox 155"/>
          <p:cNvSpPr txBox="1"/>
          <p:nvPr/>
        </p:nvSpPr>
        <p:spPr>
          <a:xfrm>
            <a:off x="4620375" y="3723349"/>
            <a:ext cx="1858308" cy="573280"/>
          </a:xfrm>
          <a:prstGeom prst="rect">
            <a:avLst/>
          </a:prstGeom>
          <a:noFill/>
        </p:spPr>
        <p:txBody>
          <a:bodyPr wrap="square"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black">
                    <a:lumMod val="50000"/>
                    <a:lumOff val="50000"/>
                  </a:prstClr>
                </a:solidFill>
                <a:effectLst/>
                <a:uLnTx/>
                <a:uFillTx/>
                <a:latin typeface="Segoe UI"/>
                <a:ea typeface="+mn-ea"/>
                <a:cs typeface="+mn-cs"/>
              </a:rPr>
              <a:t>Local data processing</a:t>
            </a:r>
          </a:p>
        </p:txBody>
      </p:sp>
      <p:grpSp>
        <p:nvGrpSpPr>
          <p:cNvPr id="81" name="Group 80"/>
          <p:cNvGrpSpPr/>
          <p:nvPr/>
        </p:nvGrpSpPr>
        <p:grpSpPr>
          <a:xfrm>
            <a:off x="1735311" y="4357417"/>
            <a:ext cx="329700" cy="307602"/>
            <a:chOff x="606666" y="5954172"/>
            <a:chExt cx="405556" cy="409026"/>
          </a:xfrm>
        </p:grpSpPr>
        <p:cxnSp>
          <p:nvCxnSpPr>
            <p:cNvPr id="133" name="Straight Arrow Connector 132"/>
            <p:cNvCxnSpPr>
              <a:cxnSpLocks/>
            </p:cNvCxnSpPr>
            <p:nvPr/>
          </p:nvCxnSpPr>
          <p:spPr>
            <a:xfrm flipH="1" flipV="1">
              <a:off x="606666" y="5954174"/>
              <a:ext cx="7374" cy="409024"/>
            </a:xfrm>
            <a:prstGeom prst="straightConnector1">
              <a:avLst/>
            </a:prstGeom>
            <a:noFill/>
            <a:ln w="12700" cap="flat" cmpd="sng" algn="ctr">
              <a:solidFill>
                <a:schemeClr val="bg1">
                  <a:lumMod val="75000"/>
                </a:schemeClr>
              </a:solidFill>
              <a:prstDash val="solid"/>
              <a:tailEnd type="triangle"/>
            </a:ln>
            <a:effectLst/>
          </p:spPr>
        </p:cxnSp>
        <p:cxnSp>
          <p:nvCxnSpPr>
            <p:cNvPr id="134" name="Straight Arrow Connector 133"/>
            <p:cNvCxnSpPr>
              <a:cxnSpLocks/>
            </p:cNvCxnSpPr>
            <p:nvPr/>
          </p:nvCxnSpPr>
          <p:spPr>
            <a:xfrm flipH="1" flipV="1">
              <a:off x="802121" y="5954172"/>
              <a:ext cx="7374" cy="409024"/>
            </a:xfrm>
            <a:prstGeom prst="straightConnector1">
              <a:avLst/>
            </a:prstGeom>
            <a:noFill/>
            <a:ln w="12700" cap="flat" cmpd="sng" algn="ctr">
              <a:solidFill>
                <a:schemeClr val="bg1">
                  <a:lumMod val="75000"/>
                </a:schemeClr>
              </a:solidFill>
              <a:prstDash val="solid"/>
              <a:tailEnd type="triangle"/>
            </a:ln>
            <a:effectLst/>
          </p:spPr>
        </p:cxnSp>
        <p:cxnSp>
          <p:nvCxnSpPr>
            <p:cNvPr id="135" name="Straight Arrow Connector 134"/>
            <p:cNvCxnSpPr>
              <a:cxnSpLocks/>
            </p:cNvCxnSpPr>
            <p:nvPr/>
          </p:nvCxnSpPr>
          <p:spPr>
            <a:xfrm flipH="1" flipV="1">
              <a:off x="1004848" y="5954172"/>
              <a:ext cx="7374" cy="409024"/>
            </a:xfrm>
            <a:prstGeom prst="straightConnector1">
              <a:avLst/>
            </a:prstGeom>
            <a:noFill/>
            <a:ln w="12700" cap="flat" cmpd="sng" algn="ctr">
              <a:solidFill>
                <a:schemeClr val="bg1">
                  <a:lumMod val="75000"/>
                </a:schemeClr>
              </a:solidFill>
              <a:prstDash val="solid"/>
              <a:tailEnd type="triangle"/>
            </a:ln>
            <a:effectLst/>
          </p:spPr>
        </p:cxnSp>
      </p:grpSp>
      <p:grpSp>
        <p:nvGrpSpPr>
          <p:cNvPr id="61" name="Group 60"/>
          <p:cNvGrpSpPr>
            <a:grpSpLocks noChangeAspect="1"/>
          </p:cNvGrpSpPr>
          <p:nvPr/>
        </p:nvGrpSpPr>
        <p:grpSpPr>
          <a:xfrm>
            <a:off x="1460853" y="3814334"/>
            <a:ext cx="878614" cy="487490"/>
            <a:chOff x="2842072" y="1610016"/>
            <a:chExt cx="6765837" cy="3753950"/>
          </a:xfrm>
          <a:solidFill>
            <a:srgbClr val="002060"/>
          </a:solidFill>
        </p:grpSpPr>
        <p:grpSp>
          <p:nvGrpSpPr>
            <p:cNvPr id="62" name="Group 61"/>
            <p:cNvGrpSpPr/>
            <p:nvPr/>
          </p:nvGrpSpPr>
          <p:grpSpPr>
            <a:xfrm>
              <a:off x="2842072" y="1610016"/>
              <a:ext cx="6765837" cy="3753950"/>
              <a:chOff x="2842072" y="1610016"/>
              <a:chExt cx="6765837" cy="3753950"/>
            </a:xfrm>
            <a:grpFill/>
          </p:grpSpPr>
          <p:sp>
            <p:nvSpPr>
              <p:cNvPr id="65" name="Freeform 154"/>
              <p:cNvSpPr>
                <a:spLocks noChangeAspect="1"/>
              </p:cNvSpPr>
              <p:nvPr/>
            </p:nvSpPr>
            <p:spPr bwMode="auto">
              <a:xfrm>
                <a:off x="2854595" y="1613141"/>
                <a:ext cx="6753314" cy="3747977"/>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ctr" anchorCtr="0" forceAA="0" compatLnSpc="1">
                <a:prstTxWarp prst="textNoShape">
                  <a:avLst/>
                </a:prstTxWarp>
                <a:noAutofit/>
              </a:bodyPr>
              <a:lstStyle/>
              <a:p>
                <a:pPr marL="0" marR="0" lvl="0" indent="0" algn="ctr" defTabSz="895698" rtl="0" eaLnBrk="1" fontAlgn="auto" latinLnBrk="0" hangingPunct="1">
                  <a:lnSpc>
                    <a:spcPct val="100000"/>
                  </a:lnSpc>
                  <a:spcBef>
                    <a:spcPts val="0"/>
                  </a:spcBef>
                  <a:spcAft>
                    <a:spcPts val="0"/>
                  </a:spcAft>
                  <a:buClrTx/>
                  <a:buSzTx/>
                  <a:buFontTx/>
                  <a:buNone/>
                  <a:tabLst/>
                  <a:defRPr/>
                </a:pPr>
                <a:endParaRPr kumimoji="0" lang="en-US" sz="1368"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66" name="Oval 65"/>
              <p:cNvSpPr/>
              <p:nvPr/>
            </p:nvSpPr>
            <p:spPr bwMode="auto">
              <a:xfrm flipV="1">
                <a:off x="4593856" y="1610016"/>
                <a:ext cx="3199495" cy="319949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marL="0" marR="0" lvl="0" indent="0" algn="ctr" defTabSz="895698" rtl="0" eaLnBrk="1" fontAlgn="auto" latinLnBrk="0" hangingPunct="1">
                  <a:lnSpc>
                    <a:spcPct val="100000"/>
                  </a:lnSpc>
                  <a:spcBef>
                    <a:spcPts val="0"/>
                  </a:spcBef>
                  <a:spcAft>
                    <a:spcPts val="0"/>
                  </a:spcAft>
                  <a:buClrTx/>
                  <a:buSzTx/>
                  <a:buFontTx/>
                  <a:buNone/>
                  <a:tabLst/>
                  <a:defRPr/>
                </a:pPr>
                <a:endParaRPr kumimoji="0" lang="en-US" sz="1368"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67" name="Oval 66"/>
              <p:cNvSpPr/>
              <p:nvPr/>
            </p:nvSpPr>
            <p:spPr bwMode="auto">
              <a:xfrm rot="6300000">
                <a:off x="2842072" y="3809927"/>
                <a:ext cx="1554039" cy="1554039"/>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marL="0" marR="0" lvl="0" indent="0" algn="ctr" defTabSz="895698" rtl="0" eaLnBrk="1" fontAlgn="auto" latinLnBrk="0" hangingPunct="1">
                  <a:lnSpc>
                    <a:spcPct val="100000"/>
                  </a:lnSpc>
                  <a:spcBef>
                    <a:spcPts val="0"/>
                  </a:spcBef>
                  <a:spcAft>
                    <a:spcPts val="0"/>
                  </a:spcAft>
                  <a:buClrTx/>
                  <a:buSzTx/>
                  <a:buFontTx/>
                  <a:buNone/>
                  <a:tabLst/>
                  <a:defRPr/>
                </a:pPr>
                <a:endParaRPr kumimoji="0" lang="en-US" sz="1368"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68" name="Oval 67"/>
              <p:cNvSpPr/>
              <p:nvPr/>
            </p:nvSpPr>
            <p:spPr bwMode="auto">
              <a:xfrm rot="7200000">
                <a:off x="3705588" y="2745525"/>
                <a:ext cx="1828282" cy="182828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marL="0" marR="0" lvl="0" indent="0" algn="ctr" defTabSz="895698" rtl="0" eaLnBrk="1" fontAlgn="auto" latinLnBrk="0" hangingPunct="1">
                  <a:lnSpc>
                    <a:spcPct val="100000"/>
                  </a:lnSpc>
                  <a:spcBef>
                    <a:spcPts val="0"/>
                  </a:spcBef>
                  <a:spcAft>
                    <a:spcPts val="0"/>
                  </a:spcAft>
                  <a:buClrTx/>
                  <a:buSzTx/>
                  <a:buFontTx/>
                  <a:buNone/>
                  <a:tabLst/>
                  <a:defRPr/>
                </a:pPr>
                <a:endParaRPr kumimoji="0" lang="en-US" sz="1368"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grpSp>
        <p:sp>
          <p:nvSpPr>
            <p:cNvPr id="63" name="Azure Stack"/>
            <p:cNvSpPr txBox="1"/>
            <p:nvPr/>
          </p:nvSpPr>
          <p:spPr>
            <a:xfrm>
              <a:off x="4842228" y="2945210"/>
              <a:ext cx="2851478" cy="2172554"/>
            </a:xfrm>
            <a:prstGeom prst="rect">
              <a:avLst/>
            </a:prstGeom>
            <a:grpFill/>
          </p:spPr>
          <p:txBody>
            <a:bodyPr wrap="none" lIns="0" tIns="0" rIns="0" bIns="0" rtlCol="0">
              <a:spAutoFit/>
            </a:bodyPr>
            <a:lstStyle/>
            <a:p>
              <a:pPr marL="0" marR="0" lvl="0" indent="0" algn="ctr" defTabSz="912803" rtl="0" eaLnBrk="0" fontAlgn="base" latinLnBrk="0" hangingPunct="0">
                <a:lnSpc>
                  <a:spcPts val="1078"/>
                </a:lnSpc>
                <a:spcBef>
                  <a:spcPct val="0"/>
                </a:spcBef>
                <a:spcAft>
                  <a:spcPts val="588"/>
                </a:spcAft>
                <a:buClrTx/>
                <a:buSzTx/>
                <a:buFontTx/>
                <a:buNone/>
                <a:tabLst/>
                <a:defRPr/>
              </a:pPr>
              <a:r>
                <a:rPr kumimoji="0" lang="en-US" sz="1100" b="0" i="0" u="none" strike="noStrike" kern="0" cap="none" spc="0" normalizeH="0" baseline="0" noProof="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a:t>
              </a:r>
              <a:br>
                <a:rPr kumimoji="0" lang="en-US" sz="1100" b="0" i="0" u="none" strike="noStrike" kern="0" cap="none" spc="0" normalizeH="0" baseline="0" noProof="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100" b="0" i="0" u="none" strike="noStrike" kern="0" cap="none" spc="0" normalizeH="0" baseline="0" noProof="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Stack</a:t>
              </a:r>
            </a:p>
          </p:txBody>
        </p:sp>
      </p:grpSp>
      <p:pic>
        <p:nvPicPr>
          <p:cNvPr id="157" name="Picture 1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9306" y="3147555"/>
            <a:ext cx="741709" cy="743310"/>
          </a:xfrm>
          <a:prstGeom prst="rect">
            <a:avLst/>
          </a:prstGeom>
        </p:spPr>
      </p:pic>
      <p:sp>
        <p:nvSpPr>
          <p:cNvPr id="161" name="Freeform 137"/>
          <p:cNvSpPr>
            <a:spLocks noChangeAspect="1"/>
          </p:cNvSpPr>
          <p:nvPr/>
        </p:nvSpPr>
        <p:spPr bwMode="black">
          <a:xfrm>
            <a:off x="1687776" y="4713304"/>
            <a:ext cx="424769" cy="393762"/>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89" name="Group 88"/>
          <p:cNvGrpSpPr/>
          <p:nvPr/>
        </p:nvGrpSpPr>
        <p:grpSpPr>
          <a:xfrm>
            <a:off x="2770146" y="4354657"/>
            <a:ext cx="329700" cy="306952"/>
            <a:chOff x="606666" y="5954172"/>
            <a:chExt cx="405556" cy="409026"/>
          </a:xfrm>
        </p:grpSpPr>
        <p:cxnSp>
          <p:nvCxnSpPr>
            <p:cNvPr id="106" name="Straight Arrow Connector 105"/>
            <p:cNvCxnSpPr>
              <a:cxnSpLocks/>
            </p:cNvCxnSpPr>
            <p:nvPr/>
          </p:nvCxnSpPr>
          <p:spPr>
            <a:xfrm flipH="1" flipV="1">
              <a:off x="606666" y="5954174"/>
              <a:ext cx="7374" cy="409024"/>
            </a:xfrm>
            <a:prstGeom prst="straightConnector1">
              <a:avLst/>
            </a:prstGeom>
            <a:noFill/>
            <a:ln w="12700" cap="flat" cmpd="sng" algn="ctr">
              <a:solidFill>
                <a:schemeClr val="bg1">
                  <a:lumMod val="75000"/>
                </a:schemeClr>
              </a:solidFill>
              <a:prstDash val="solid"/>
              <a:tailEnd type="triangle"/>
            </a:ln>
            <a:effectLst/>
          </p:spPr>
        </p:cxnSp>
        <p:cxnSp>
          <p:nvCxnSpPr>
            <p:cNvPr id="107" name="Straight Arrow Connector 106"/>
            <p:cNvCxnSpPr>
              <a:cxnSpLocks/>
            </p:cNvCxnSpPr>
            <p:nvPr/>
          </p:nvCxnSpPr>
          <p:spPr>
            <a:xfrm flipH="1" flipV="1">
              <a:off x="802121" y="5954172"/>
              <a:ext cx="7374" cy="409024"/>
            </a:xfrm>
            <a:prstGeom prst="straightConnector1">
              <a:avLst/>
            </a:prstGeom>
            <a:noFill/>
            <a:ln w="12700" cap="flat" cmpd="sng" algn="ctr">
              <a:solidFill>
                <a:schemeClr val="bg1">
                  <a:lumMod val="75000"/>
                </a:schemeClr>
              </a:solidFill>
              <a:prstDash val="solid"/>
              <a:tailEnd type="triangle"/>
            </a:ln>
            <a:effectLst/>
          </p:spPr>
        </p:cxnSp>
        <p:cxnSp>
          <p:nvCxnSpPr>
            <p:cNvPr id="111" name="Straight Arrow Connector 110"/>
            <p:cNvCxnSpPr>
              <a:cxnSpLocks/>
            </p:cNvCxnSpPr>
            <p:nvPr/>
          </p:nvCxnSpPr>
          <p:spPr>
            <a:xfrm flipH="1" flipV="1">
              <a:off x="1004848" y="5954172"/>
              <a:ext cx="7374" cy="409024"/>
            </a:xfrm>
            <a:prstGeom prst="straightConnector1">
              <a:avLst/>
            </a:prstGeom>
            <a:noFill/>
            <a:ln w="12700" cap="flat" cmpd="sng" algn="ctr">
              <a:solidFill>
                <a:schemeClr val="bg1">
                  <a:lumMod val="75000"/>
                </a:schemeClr>
              </a:solidFill>
              <a:prstDash val="solid"/>
              <a:tailEnd type="triangle"/>
            </a:ln>
            <a:effectLst/>
          </p:spPr>
        </p:cxnSp>
      </p:grpSp>
      <p:grpSp>
        <p:nvGrpSpPr>
          <p:cNvPr id="94" name="Group 93"/>
          <p:cNvGrpSpPr/>
          <p:nvPr/>
        </p:nvGrpSpPr>
        <p:grpSpPr>
          <a:xfrm>
            <a:off x="2495688" y="3814334"/>
            <a:ext cx="878614" cy="487490"/>
            <a:chOff x="2842072" y="1610016"/>
            <a:chExt cx="6765837" cy="3753950"/>
          </a:xfrm>
          <a:solidFill>
            <a:srgbClr val="002060"/>
          </a:solidFill>
        </p:grpSpPr>
        <p:sp>
          <p:nvSpPr>
            <p:cNvPr id="102" name="Freeform 154"/>
            <p:cNvSpPr>
              <a:spLocks noChangeAspect="1"/>
            </p:cNvSpPr>
            <p:nvPr/>
          </p:nvSpPr>
          <p:spPr bwMode="auto">
            <a:xfrm>
              <a:off x="2854595" y="1613141"/>
              <a:ext cx="6753314" cy="3747977"/>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ctr" anchorCtr="0" forceAA="0" compatLnSpc="1">
              <a:prstTxWarp prst="textNoShape">
                <a:avLst/>
              </a:prstTxWarp>
              <a:noAutofit/>
            </a:bodyPr>
            <a:lstStyle/>
            <a:p>
              <a:pPr marL="0" marR="0" lvl="0" indent="0" algn="ctr" defTabSz="895698" rtl="0" eaLnBrk="1" fontAlgn="auto" latinLnBrk="0" hangingPunct="1">
                <a:lnSpc>
                  <a:spcPct val="100000"/>
                </a:lnSpc>
                <a:spcBef>
                  <a:spcPts val="0"/>
                </a:spcBef>
                <a:spcAft>
                  <a:spcPts val="0"/>
                </a:spcAft>
                <a:buClrTx/>
                <a:buSzTx/>
                <a:buFontTx/>
                <a:buNone/>
                <a:tabLst/>
                <a:defRPr/>
              </a:pPr>
              <a:endParaRPr kumimoji="0" lang="en-US" sz="1368"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03" name="Oval 102"/>
            <p:cNvSpPr/>
            <p:nvPr/>
          </p:nvSpPr>
          <p:spPr bwMode="auto">
            <a:xfrm flipV="1">
              <a:off x="4593856" y="1610016"/>
              <a:ext cx="3199495" cy="319949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marL="0" marR="0" lvl="0" indent="0" algn="ctr" defTabSz="895698" rtl="0" eaLnBrk="1" fontAlgn="auto" latinLnBrk="0" hangingPunct="1">
                <a:lnSpc>
                  <a:spcPct val="100000"/>
                </a:lnSpc>
                <a:spcBef>
                  <a:spcPts val="0"/>
                </a:spcBef>
                <a:spcAft>
                  <a:spcPts val="0"/>
                </a:spcAft>
                <a:buClrTx/>
                <a:buSzTx/>
                <a:buFontTx/>
                <a:buNone/>
                <a:tabLst/>
                <a:defRPr/>
              </a:pPr>
              <a:endParaRPr kumimoji="0" lang="en-US" sz="1368"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04" name="Oval 103"/>
            <p:cNvSpPr/>
            <p:nvPr/>
          </p:nvSpPr>
          <p:spPr bwMode="auto">
            <a:xfrm rot="6300000">
              <a:off x="2842072" y="3809927"/>
              <a:ext cx="1554039" cy="1554039"/>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marL="0" marR="0" lvl="0" indent="0" algn="ctr" defTabSz="895698" rtl="0" eaLnBrk="1" fontAlgn="auto" latinLnBrk="0" hangingPunct="1">
                <a:lnSpc>
                  <a:spcPct val="100000"/>
                </a:lnSpc>
                <a:spcBef>
                  <a:spcPts val="0"/>
                </a:spcBef>
                <a:spcAft>
                  <a:spcPts val="0"/>
                </a:spcAft>
                <a:buClrTx/>
                <a:buSzTx/>
                <a:buFontTx/>
                <a:buNone/>
                <a:tabLst/>
                <a:defRPr/>
              </a:pPr>
              <a:endParaRPr kumimoji="0" lang="en-US" sz="1368"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05" name="Oval 104"/>
            <p:cNvSpPr/>
            <p:nvPr/>
          </p:nvSpPr>
          <p:spPr bwMode="auto">
            <a:xfrm rot="7200000">
              <a:off x="3705588" y="2745525"/>
              <a:ext cx="1828282" cy="182828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marL="0" marR="0" lvl="0" indent="0" algn="ctr" defTabSz="895698" rtl="0" eaLnBrk="1" fontAlgn="auto" latinLnBrk="0" hangingPunct="1">
                <a:lnSpc>
                  <a:spcPct val="100000"/>
                </a:lnSpc>
                <a:spcBef>
                  <a:spcPts val="0"/>
                </a:spcBef>
                <a:spcAft>
                  <a:spcPts val="0"/>
                </a:spcAft>
                <a:buClrTx/>
                <a:buSzTx/>
                <a:buFontTx/>
                <a:buNone/>
                <a:tabLst/>
                <a:defRPr/>
              </a:pPr>
              <a:endParaRPr kumimoji="0" lang="en-US" sz="1368"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grpSp>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64140" y="3147555"/>
            <a:ext cx="741709" cy="743310"/>
          </a:xfrm>
          <a:prstGeom prst="rect">
            <a:avLst/>
          </a:prstGeom>
        </p:spPr>
      </p:pic>
      <p:sp>
        <p:nvSpPr>
          <p:cNvPr id="93" name="Freeform 137"/>
          <p:cNvSpPr>
            <a:spLocks noChangeAspect="1"/>
          </p:cNvSpPr>
          <p:nvPr/>
        </p:nvSpPr>
        <p:spPr bwMode="black">
          <a:xfrm>
            <a:off x="2722610" y="4713304"/>
            <a:ext cx="424769" cy="393762"/>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15" name="Group 114"/>
          <p:cNvGrpSpPr/>
          <p:nvPr/>
        </p:nvGrpSpPr>
        <p:grpSpPr>
          <a:xfrm>
            <a:off x="3804981" y="4354657"/>
            <a:ext cx="329700" cy="306950"/>
            <a:chOff x="606666" y="5954172"/>
            <a:chExt cx="405556" cy="409026"/>
          </a:xfrm>
        </p:grpSpPr>
        <p:cxnSp>
          <p:nvCxnSpPr>
            <p:cNvPr id="151" name="Straight Arrow Connector 150"/>
            <p:cNvCxnSpPr>
              <a:cxnSpLocks/>
            </p:cNvCxnSpPr>
            <p:nvPr/>
          </p:nvCxnSpPr>
          <p:spPr>
            <a:xfrm flipH="1" flipV="1">
              <a:off x="606666" y="5954174"/>
              <a:ext cx="7374" cy="409024"/>
            </a:xfrm>
            <a:prstGeom prst="straightConnector1">
              <a:avLst/>
            </a:prstGeom>
            <a:noFill/>
            <a:ln w="12700" cap="flat" cmpd="sng" algn="ctr">
              <a:solidFill>
                <a:schemeClr val="bg1">
                  <a:lumMod val="75000"/>
                </a:schemeClr>
              </a:solidFill>
              <a:prstDash val="solid"/>
              <a:tailEnd type="triangle"/>
            </a:ln>
            <a:effectLst/>
          </p:spPr>
        </p:cxnSp>
        <p:cxnSp>
          <p:nvCxnSpPr>
            <p:cNvPr id="152" name="Straight Arrow Connector 151"/>
            <p:cNvCxnSpPr>
              <a:cxnSpLocks/>
            </p:cNvCxnSpPr>
            <p:nvPr/>
          </p:nvCxnSpPr>
          <p:spPr>
            <a:xfrm flipH="1" flipV="1">
              <a:off x="802121" y="5954172"/>
              <a:ext cx="7374" cy="409024"/>
            </a:xfrm>
            <a:prstGeom prst="straightConnector1">
              <a:avLst/>
            </a:prstGeom>
            <a:noFill/>
            <a:ln w="12700" cap="flat" cmpd="sng" algn="ctr">
              <a:solidFill>
                <a:schemeClr val="bg1">
                  <a:lumMod val="75000"/>
                </a:schemeClr>
              </a:solidFill>
              <a:prstDash val="solid"/>
              <a:tailEnd type="triangle"/>
            </a:ln>
            <a:effectLst/>
          </p:spPr>
        </p:cxnSp>
        <p:cxnSp>
          <p:nvCxnSpPr>
            <p:cNvPr id="153" name="Straight Arrow Connector 152"/>
            <p:cNvCxnSpPr>
              <a:cxnSpLocks/>
            </p:cNvCxnSpPr>
            <p:nvPr/>
          </p:nvCxnSpPr>
          <p:spPr>
            <a:xfrm flipH="1" flipV="1">
              <a:off x="1004848" y="5954172"/>
              <a:ext cx="7374" cy="409024"/>
            </a:xfrm>
            <a:prstGeom prst="straightConnector1">
              <a:avLst/>
            </a:prstGeom>
            <a:noFill/>
            <a:ln w="12700" cap="flat" cmpd="sng" algn="ctr">
              <a:solidFill>
                <a:schemeClr val="bg1">
                  <a:lumMod val="75000"/>
                </a:schemeClr>
              </a:solidFill>
              <a:prstDash val="solid"/>
              <a:tailEnd type="triangle"/>
            </a:ln>
            <a:effectLst/>
          </p:spPr>
        </p:cxnSp>
      </p:grpSp>
      <p:grpSp>
        <p:nvGrpSpPr>
          <p:cNvPr id="145" name="Group 144"/>
          <p:cNvGrpSpPr/>
          <p:nvPr/>
        </p:nvGrpSpPr>
        <p:grpSpPr>
          <a:xfrm>
            <a:off x="3530523" y="3814334"/>
            <a:ext cx="878614" cy="487490"/>
            <a:chOff x="2842072" y="1610016"/>
            <a:chExt cx="6765837" cy="3753950"/>
          </a:xfrm>
          <a:solidFill>
            <a:srgbClr val="002060"/>
          </a:solidFill>
        </p:grpSpPr>
        <p:sp>
          <p:nvSpPr>
            <p:cNvPr id="147" name="Freeform 154"/>
            <p:cNvSpPr>
              <a:spLocks noChangeAspect="1"/>
            </p:cNvSpPr>
            <p:nvPr/>
          </p:nvSpPr>
          <p:spPr bwMode="auto">
            <a:xfrm>
              <a:off x="2854595" y="1613141"/>
              <a:ext cx="6753314" cy="3747977"/>
            </a:xfrm>
            <a:custGeom>
              <a:avLst/>
              <a:gdLst>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535946 w 6743426"/>
                <a:gd name="connsiteY14" fmla="*/ 3742489 h 3742489"/>
                <a:gd name="connsiteX15" fmla="*/ 5371826 w 6743426"/>
                <a:gd name="connsiteY15" fmla="*/ 3742489 h 3742489"/>
                <a:gd name="connsiteX16" fmla="*/ 5327998 w 6743426"/>
                <a:gd name="connsiteY16" fmla="*/ 3742489 h 3742489"/>
                <a:gd name="connsiteX17" fmla="*/ 3814471 w 6743426"/>
                <a:gd name="connsiteY17" fmla="*/ 3742489 h 3742489"/>
                <a:gd name="connsiteX18" fmla="*/ 777240 w 6743426"/>
                <a:gd name="connsiteY18" fmla="*/ 3742489 h 3742489"/>
                <a:gd name="connsiteX19" fmla="*/ 724909 w 6743426"/>
                <a:gd name="connsiteY19" fmla="*/ 3742489 h 3742489"/>
                <a:gd name="connsiteX20" fmla="*/ 724909 w 6743426"/>
                <a:gd name="connsiteY20" fmla="*/ 3739847 h 3742489"/>
                <a:gd name="connsiteX21" fmla="*/ 697772 w 6743426"/>
                <a:gd name="connsiteY21" fmla="*/ 3738476 h 3742489"/>
                <a:gd name="connsiteX22" fmla="*/ 0 w 6743426"/>
                <a:gd name="connsiteY22" fmla="*/ 2965249 h 3742489"/>
                <a:gd name="connsiteX23" fmla="*/ 777240 w 6743426"/>
                <a:gd name="connsiteY23" fmla="*/ 2188009 h 3742489"/>
                <a:gd name="connsiteX24" fmla="*/ 865800 w 6743426"/>
                <a:gd name="connsiteY24" fmla="*/ 2194710 h 3742489"/>
                <a:gd name="connsiteX25" fmla="*/ 851235 w 6743426"/>
                <a:gd name="connsiteY25" fmla="*/ 2050231 h 3742489"/>
                <a:gd name="connsiteX26" fmla="*/ 1765635 w 6743426"/>
                <a:gd name="connsiteY26" fmla="*/ 1135831 h 3742489"/>
                <a:gd name="connsiteX27" fmla="*/ 1795829 w 6743426"/>
                <a:gd name="connsiteY27" fmla="*/ 1137356 h 3742489"/>
                <a:gd name="connsiteX28" fmla="*/ 1799173 w 6743426"/>
                <a:gd name="connsiteY28" fmla="*/ 1124349 h 3742489"/>
                <a:gd name="connsiteX29" fmla="*/ 3327431 w 6743426"/>
                <a:gd name="connsiteY29" fmla="*/ 0 h 3742489"/>
                <a:gd name="connsiteX0" fmla="*/ 3327431 w 6743426"/>
                <a:gd name="connsiteY0" fmla="*/ 0 h 3742489"/>
                <a:gd name="connsiteX1" fmla="*/ 4801879 w 6743426"/>
                <a:gd name="connsiteY1" fmla="*/ 977330 h 3742489"/>
                <a:gd name="connsiteX2" fmla="*/ 4813643 w 6743426"/>
                <a:gd name="connsiteY2" fmla="*/ 1009471 h 3742489"/>
                <a:gd name="connsiteX3" fmla="*/ 4907093 w 6743426"/>
                <a:gd name="connsiteY3" fmla="*/ 975268 h 3742489"/>
                <a:gd name="connsiteX4" fmla="*/ 5327998 w 6743426"/>
                <a:gd name="connsiteY4" fmla="*/ 911633 h 3742489"/>
                <a:gd name="connsiteX5" fmla="*/ 6743426 w 6743426"/>
                <a:gd name="connsiteY5" fmla="*/ 2327061 h 3742489"/>
                <a:gd name="connsiteX6" fmla="*/ 6742319 w 6743426"/>
                <a:gd name="connsiteY6" fmla="*/ 2348975 h 3742489"/>
                <a:gd name="connsiteX7" fmla="*/ 6743426 w 6743426"/>
                <a:gd name="connsiteY7" fmla="*/ 2370889 h 3742489"/>
                <a:gd name="connsiteX8" fmla="*/ 6738252 w 6743426"/>
                <a:gd name="connsiteY8" fmla="*/ 2429533 h 3742489"/>
                <a:gd name="connsiteX9" fmla="*/ 6736118 w 6743426"/>
                <a:gd name="connsiteY9" fmla="*/ 2471780 h 3742489"/>
                <a:gd name="connsiteX10" fmla="*/ 6732339 w 6743426"/>
                <a:gd name="connsiteY10" fmla="*/ 2496544 h 3742489"/>
                <a:gd name="connsiteX11" fmla="*/ 6722003 w 6743426"/>
                <a:gd name="connsiteY11" fmla="*/ 2613685 h 3742489"/>
                <a:gd name="connsiteX12" fmla="*/ 5648251 w 6743426"/>
                <a:gd name="connsiteY12" fmla="*/ 3714623 h 3742489"/>
                <a:gd name="connsiteX13" fmla="*/ 5535946 w 6743426"/>
                <a:gd name="connsiteY13" fmla="*/ 3731763 h 3742489"/>
                <a:gd name="connsiteX14" fmla="*/ 5371826 w 6743426"/>
                <a:gd name="connsiteY14" fmla="*/ 3742489 h 3742489"/>
                <a:gd name="connsiteX15" fmla="*/ 5327998 w 6743426"/>
                <a:gd name="connsiteY15" fmla="*/ 3742489 h 3742489"/>
                <a:gd name="connsiteX16" fmla="*/ 3814471 w 6743426"/>
                <a:gd name="connsiteY16" fmla="*/ 3742489 h 3742489"/>
                <a:gd name="connsiteX17" fmla="*/ 777240 w 6743426"/>
                <a:gd name="connsiteY17" fmla="*/ 3742489 h 3742489"/>
                <a:gd name="connsiteX18" fmla="*/ 724909 w 6743426"/>
                <a:gd name="connsiteY18" fmla="*/ 3742489 h 3742489"/>
                <a:gd name="connsiteX19" fmla="*/ 724909 w 6743426"/>
                <a:gd name="connsiteY19" fmla="*/ 3739847 h 3742489"/>
                <a:gd name="connsiteX20" fmla="*/ 697772 w 6743426"/>
                <a:gd name="connsiteY20" fmla="*/ 3738476 h 3742489"/>
                <a:gd name="connsiteX21" fmla="*/ 0 w 6743426"/>
                <a:gd name="connsiteY21" fmla="*/ 2965249 h 3742489"/>
                <a:gd name="connsiteX22" fmla="*/ 777240 w 6743426"/>
                <a:gd name="connsiteY22" fmla="*/ 2188009 h 3742489"/>
                <a:gd name="connsiteX23" fmla="*/ 865800 w 6743426"/>
                <a:gd name="connsiteY23" fmla="*/ 2194710 h 3742489"/>
                <a:gd name="connsiteX24" fmla="*/ 851235 w 6743426"/>
                <a:gd name="connsiteY24" fmla="*/ 2050231 h 3742489"/>
                <a:gd name="connsiteX25" fmla="*/ 1765635 w 6743426"/>
                <a:gd name="connsiteY25" fmla="*/ 1135831 h 3742489"/>
                <a:gd name="connsiteX26" fmla="*/ 1795829 w 6743426"/>
                <a:gd name="connsiteY26" fmla="*/ 1137356 h 3742489"/>
                <a:gd name="connsiteX27" fmla="*/ 1799173 w 6743426"/>
                <a:gd name="connsiteY27" fmla="*/ 1124349 h 3742489"/>
                <a:gd name="connsiteX28" fmla="*/ 3327431 w 6743426"/>
                <a:gd name="connsiteY28" fmla="*/ 0 h 374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43426" h="3742489">
                  <a:moveTo>
                    <a:pt x="3327431" y="0"/>
                  </a:moveTo>
                  <a:cubicBezTo>
                    <a:pt x="3990255" y="0"/>
                    <a:pt x="4558956" y="402994"/>
                    <a:pt x="4801879" y="977330"/>
                  </a:cubicBezTo>
                  <a:lnTo>
                    <a:pt x="4813643" y="1009471"/>
                  </a:lnTo>
                  <a:lnTo>
                    <a:pt x="4907093" y="975268"/>
                  </a:lnTo>
                  <a:cubicBezTo>
                    <a:pt x="5040057" y="933912"/>
                    <a:pt x="5181426" y="911633"/>
                    <a:pt x="5327998" y="911633"/>
                  </a:cubicBezTo>
                  <a:cubicBezTo>
                    <a:pt x="6109717" y="911633"/>
                    <a:pt x="6743426" y="1545342"/>
                    <a:pt x="6743426" y="2327061"/>
                  </a:cubicBezTo>
                  <a:lnTo>
                    <a:pt x="6742319" y="2348975"/>
                  </a:lnTo>
                  <a:lnTo>
                    <a:pt x="6743426" y="2370889"/>
                  </a:lnTo>
                  <a:lnTo>
                    <a:pt x="6738252" y="2429533"/>
                  </a:lnTo>
                  <a:lnTo>
                    <a:pt x="6736118" y="2471780"/>
                  </a:lnTo>
                  <a:lnTo>
                    <a:pt x="6732339" y="2496544"/>
                  </a:lnTo>
                  <a:lnTo>
                    <a:pt x="6722003" y="2613685"/>
                  </a:lnTo>
                  <a:cubicBezTo>
                    <a:pt x="6623466" y="3165325"/>
                    <a:pt x="6195139" y="3602714"/>
                    <a:pt x="5648251" y="3714623"/>
                  </a:cubicBezTo>
                  <a:lnTo>
                    <a:pt x="5535946" y="3731763"/>
                  </a:lnTo>
                  <a:lnTo>
                    <a:pt x="5371826" y="3742489"/>
                  </a:lnTo>
                  <a:lnTo>
                    <a:pt x="5327998" y="3742489"/>
                  </a:lnTo>
                  <a:lnTo>
                    <a:pt x="3814471" y="3742489"/>
                  </a:lnTo>
                  <a:lnTo>
                    <a:pt x="777240" y="3742489"/>
                  </a:lnTo>
                  <a:lnTo>
                    <a:pt x="724909" y="3742489"/>
                  </a:lnTo>
                  <a:lnTo>
                    <a:pt x="724909" y="3739847"/>
                  </a:lnTo>
                  <a:lnTo>
                    <a:pt x="697772" y="3738476"/>
                  </a:lnTo>
                  <a:cubicBezTo>
                    <a:pt x="305844" y="3698674"/>
                    <a:pt x="0" y="3367679"/>
                    <a:pt x="0" y="2965249"/>
                  </a:cubicBezTo>
                  <a:cubicBezTo>
                    <a:pt x="0" y="2535991"/>
                    <a:pt x="347982" y="2188009"/>
                    <a:pt x="777240" y="2188009"/>
                  </a:cubicBezTo>
                  <a:lnTo>
                    <a:pt x="865800" y="2194710"/>
                  </a:lnTo>
                  <a:lnTo>
                    <a:pt x="851235" y="2050231"/>
                  </a:lnTo>
                  <a:cubicBezTo>
                    <a:pt x="851235" y="1545222"/>
                    <a:pt x="1260626" y="1135831"/>
                    <a:pt x="1765635" y="1135831"/>
                  </a:cubicBezTo>
                  <a:lnTo>
                    <a:pt x="1795829" y="1137356"/>
                  </a:lnTo>
                  <a:lnTo>
                    <a:pt x="1799173" y="1124349"/>
                  </a:lnTo>
                  <a:cubicBezTo>
                    <a:pt x="2001777" y="472958"/>
                    <a:pt x="2609371" y="0"/>
                    <a:pt x="3327431"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ctr" anchorCtr="0" forceAA="0" compatLnSpc="1">
              <a:prstTxWarp prst="textNoShape">
                <a:avLst/>
              </a:prstTxWarp>
              <a:noAutofit/>
            </a:bodyPr>
            <a:lstStyle/>
            <a:p>
              <a:pPr marL="0" marR="0" lvl="0" indent="0" algn="ctr" defTabSz="895698" rtl="0" eaLnBrk="1" fontAlgn="auto" latinLnBrk="0" hangingPunct="1">
                <a:lnSpc>
                  <a:spcPct val="100000"/>
                </a:lnSpc>
                <a:spcBef>
                  <a:spcPts val="0"/>
                </a:spcBef>
                <a:spcAft>
                  <a:spcPts val="0"/>
                </a:spcAft>
                <a:buClrTx/>
                <a:buSzTx/>
                <a:buFontTx/>
                <a:buNone/>
                <a:tabLst/>
                <a:defRPr/>
              </a:pPr>
              <a:endParaRPr kumimoji="0" lang="en-US" sz="1368"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48" name="Oval 147"/>
            <p:cNvSpPr/>
            <p:nvPr/>
          </p:nvSpPr>
          <p:spPr bwMode="auto">
            <a:xfrm flipV="1">
              <a:off x="4593856" y="1610016"/>
              <a:ext cx="3199495" cy="319949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marL="0" marR="0" lvl="0" indent="0" algn="ctr" defTabSz="895698" rtl="0" eaLnBrk="1" fontAlgn="auto" latinLnBrk="0" hangingPunct="1">
                <a:lnSpc>
                  <a:spcPct val="100000"/>
                </a:lnSpc>
                <a:spcBef>
                  <a:spcPts val="0"/>
                </a:spcBef>
                <a:spcAft>
                  <a:spcPts val="0"/>
                </a:spcAft>
                <a:buClrTx/>
                <a:buSzTx/>
                <a:buFontTx/>
                <a:buNone/>
                <a:tabLst/>
                <a:defRPr/>
              </a:pPr>
              <a:endParaRPr kumimoji="0" lang="en-US" sz="1368"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49" name="Oval 148"/>
            <p:cNvSpPr/>
            <p:nvPr/>
          </p:nvSpPr>
          <p:spPr bwMode="auto">
            <a:xfrm rot="6300000">
              <a:off x="2842072" y="3809927"/>
              <a:ext cx="1554039" cy="1554039"/>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marL="0" marR="0" lvl="0" indent="0" algn="ctr" defTabSz="895698" rtl="0" eaLnBrk="1" fontAlgn="auto" latinLnBrk="0" hangingPunct="1">
                <a:lnSpc>
                  <a:spcPct val="100000"/>
                </a:lnSpc>
                <a:spcBef>
                  <a:spcPts val="0"/>
                </a:spcBef>
                <a:spcAft>
                  <a:spcPts val="0"/>
                </a:spcAft>
                <a:buClrTx/>
                <a:buSzTx/>
                <a:buFontTx/>
                <a:buNone/>
                <a:tabLst/>
                <a:defRPr/>
              </a:pPr>
              <a:endParaRPr kumimoji="0" lang="en-US" sz="1368"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150" name="Oval 149"/>
            <p:cNvSpPr/>
            <p:nvPr/>
          </p:nvSpPr>
          <p:spPr bwMode="auto">
            <a:xfrm rot="7200000">
              <a:off x="3705588" y="2745525"/>
              <a:ext cx="1828282" cy="1828282"/>
            </a:xfrm>
            <a:prstGeom prst="ellipse">
              <a:avLst/>
            </a:prstGeom>
            <a:grpFill/>
            <a:ln w="12700" cap="flat" cmpd="sng" algn="ctr">
              <a:noFill/>
              <a:prstDash val="solid"/>
              <a:headEnd type="none" w="med" len="med"/>
              <a:tailEnd type="none" w="med" len="med"/>
            </a:ln>
            <a:effectLst/>
          </p:spPr>
          <p:txBody>
            <a:bodyPr rot="0" spcFirstLastPara="0" vertOverflow="overflow" horzOverflow="overflow" vert="horz" wrap="none" lIns="179183" tIns="143346" rIns="179183" bIns="143346" numCol="1" spcCol="0" rtlCol="0" fromWordArt="0" anchor="ctr" anchorCtr="0" forceAA="0" compatLnSpc="1">
              <a:prstTxWarp prst="textNoShape">
                <a:avLst/>
              </a:prstTxWarp>
              <a:noAutofit/>
            </a:bodyPr>
            <a:lstStyle/>
            <a:p>
              <a:pPr marL="0" marR="0" lvl="0" indent="0" algn="ctr" defTabSz="895698" rtl="0" eaLnBrk="1" fontAlgn="auto" latinLnBrk="0" hangingPunct="1">
                <a:lnSpc>
                  <a:spcPct val="100000"/>
                </a:lnSpc>
                <a:spcBef>
                  <a:spcPts val="0"/>
                </a:spcBef>
                <a:spcAft>
                  <a:spcPts val="0"/>
                </a:spcAft>
                <a:buClrTx/>
                <a:buSzTx/>
                <a:buFontTx/>
                <a:buNone/>
                <a:tabLst/>
                <a:defRPr/>
              </a:pPr>
              <a:endParaRPr kumimoji="0" lang="en-US" sz="1368"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grpSp>
      <p:pic>
        <p:nvPicPr>
          <p:cNvPr id="143" name="Picture 1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98976" y="3147555"/>
            <a:ext cx="741709" cy="743310"/>
          </a:xfrm>
          <a:prstGeom prst="rect">
            <a:avLst/>
          </a:prstGeom>
        </p:spPr>
      </p:pic>
      <p:sp>
        <p:nvSpPr>
          <p:cNvPr id="144" name="Freeform 137"/>
          <p:cNvSpPr>
            <a:spLocks noChangeAspect="1"/>
          </p:cNvSpPr>
          <p:nvPr/>
        </p:nvSpPr>
        <p:spPr bwMode="black">
          <a:xfrm>
            <a:off x="3757446" y="4713304"/>
            <a:ext cx="424769" cy="393762"/>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55" name="Straight Arrow Connector 154"/>
          <p:cNvCxnSpPr>
            <a:cxnSpLocks/>
          </p:cNvCxnSpPr>
          <p:nvPr/>
        </p:nvCxnSpPr>
        <p:spPr>
          <a:xfrm flipH="1">
            <a:off x="3728569" y="1345254"/>
            <a:ext cx="856376" cy="597735"/>
          </a:xfrm>
          <a:prstGeom prst="straightConnector1">
            <a:avLst/>
          </a:prstGeom>
          <a:noFill/>
          <a:ln w="38100" cap="flat" cmpd="sng" algn="ctr">
            <a:solidFill>
              <a:schemeClr val="bg1">
                <a:lumMod val="75000"/>
              </a:schemeClr>
            </a:solidFill>
            <a:prstDash val="dash"/>
            <a:round/>
            <a:headEnd type="none" w="med" len="med"/>
            <a:tailEnd type="none" w="med" len="med"/>
          </a:ln>
          <a:effectLst/>
        </p:spPr>
      </p:cxnSp>
      <p:cxnSp>
        <p:nvCxnSpPr>
          <p:cNvPr id="158" name="Straight Arrow Connector 157"/>
          <p:cNvCxnSpPr>
            <a:cxnSpLocks/>
          </p:cNvCxnSpPr>
          <p:nvPr/>
        </p:nvCxnSpPr>
        <p:spPr>
          <a:xfrm rot="16200000" flipH="1" flipV="1">
            <a:off x="3230891" y="526998"/>
            <a:ext cx="5995" cy="332517"/>
          </a:xfrm>
          <a:prstGeom prst="straightConnector1">
            <a:avLst/>
          </a:prstGeom>
          <a:noFill/>
          <a:ln w="9525" cap="flat" cmpd="sng" algn="ctr">
            <a:solidFill>
              <a:schemeClr val="bg1">
                <a:lumMod val="75000"/>
              </a:schemeClr>
            </a:solidFill>
            <a:prstDash val="solid"/>
            <a:tailEnd type="triangle"/>
          </a:ln>
          <a:effectLst/>
        </p:spPr>
      </p:cxnSp>
      <p:sp>
        <p:nvSpPr>
          <p:cNvPr id="82" name="Azure Stack"/>
          <p:cNvSpPr txBox="1"/>
          <p:nvPr/>
        </p:nvSpPr>
        <p:spPr>
          <a:xfrm>
            <a:off x="2753450" y="3987723"/>
            <a:ext cx="370294" cy="282129"/>
          </a:xfrm>
          <a:prstGeom prst="rect">
            <a:avLst/>
          </a:prstGeom>
          <a:noFill/>
        </p:spPr>
        <p:txBody>
          <a:bodyPr wrap="none" lIns="0" tIns="0" rIns="0" bIns="0" rtlCol="0">
            <a:spAutoFit/>
          </a:bodyPr>
          <a:lstStyle/>
          <a:p>
            <a:pPr marL="0" marR="0" lvl="0" indent="0" algn="ctr" defTabSz="912803" rtl="0" eaLnBrk="0" fontAlgn="base" latinLnBrk="0" hangingPunct="0">
              <a:lnSpc>
                <a:spcPts val="1078"/>
              </a:lnSpc>
              <a:spcBef>
                <a:spcPct val="0"/>
              </a:spcBef>
              <a:spcAft>
                <a:spcPts val="588"/>
              </a:spcAft>
              <a:buClrTx/>
              <a:buSzTx/>
              <a:buFontTx/>
              <a:buNone/>
              <a:tabLst/>
              <a:defRPr/>
            </a:pPr>
            <a:r>
              <a:rPr kumimoji="0" lang="en-US" sz="1100" b="0" i="0" u="none" strike="noStrike" kern="0" cap="none" spc="0" normalizeH="0" baseline="0" noProof="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a:t>
            </a:r>
            <a:br>
              <a:rPr kumimoji="0" lang="en-US" sz="1100" b="0" i="0" u="none" strike="noStrike" kern="0" cap="none" spc="0" normalizeH="0" baseline="0" noProof="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100" b="0" i="0" u="none" strike="noStrike" kern="0" cap="none" spc="0" normalizeH="0" baseline="0" noProof="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Stack</a:t>
            </a:r>
          </a:p>
        </p:txBody>
      </p:sp>
      <p:sp>
        <p:nvSpPr>
          <p:cNvPr id="83" name="Azure Stack"/>
          <p:cNvSpPr txBox="1"/>
          <p:nvPr/>
        </p:nvSpPr>
        <p:spPr>
          <a:xfrm>
            <a:off x="3785272" y="3987723"/>
            <a:ext cx="370294" cy="282129"/>
          </a:xfrm>
          <a:prstGeom prst="rect">
            <a:avLst/>
          </a:prstGeom>
          <a:noFill/>
        </p:spPr>
        <p:txBody>
          <a:bodyPr wrap="none" lIns="0" tIns="0" rIns="0" bIns="0" rtlCol="0">
            <a:spAutoFit/>
          </a:bodyPr>
          <a:lstStyle/>
          <a:p>
            <a:pPr marL="0" marR="0" lvl="0" indent="0" algn="ctr" defTabSz="912803" rtl="0" eaLnBrk="0" fontAlgn="base" latinLnBrk="0" hangingPunct="0">
              <a:lnSpc>
                <a:spcPts val="1078"/>
              </a:lnSpc>
              <a:spcBef>
                <a:spcPct val="0"/>
              </a:spcBef>
              <a:spcAft>
                <a:spcPts val="588"/>
              </a:spcAft>
              <a:buClrTx/>
              <a:buSzTx/>
              <a:buFontTx/>
              <a:buNone/>
              <a:tabLst/>
              <a:defRPr/>
            </a:pPr>
            <a:r>
              <a:rPr kumimoji="0" lang="en-US" sz="1100" b="0" i="0" u="none" strike="noStrike" kern="0" cap="none" spc="0" normalizeH="0" baseline="0" noProof="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a:t>
            </a:r>
            <a:br>
              <a:rPr kumimoji="0" lang="en-US" sz="1100" b="0" i="0" u="none" strike="noStrike" kern="0" cap="none" spc="0" normalizeH="0" baseline="0" noProof="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100" b="0" i="0" u="none" strike="noStrike" kern="0" cap="none" spc="0" normalizeH="0" baseline="0" noProof="0">
                <a:ln>
                  <a:noFill/>
                </a:ln>
                <a:solidFill>
                  <a:prstClr val="white"/>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Stack</a:t>
            </a:r>
          </a:p>
        </p:txBody>
      </p:sp>
      <p:sp>
        <p:nvSpPr>
          <p:cNvPr id="92" name="Oval 91"/>
          <p:cNvSpPr/>
          <p:nvPr/>
        </p:nvSpPr>
        <p:spPr bwMode="auto">
          <a:xfrm>
            <a:off x="601637" y="5024912"/>
            <a:ext cx="1347125" cy="1344637"/>
          </a:xfrm>
          <a:prstGeom prst="ellipse">
            <a:avLst/>
          </a:prstGeom>
          <a:solidFill>
            <a:srgbClr val="002050"/>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895699" rtl="0" eaLnBrk="1" fontAlgn="base" latinLnBrk="0" hangingPunct="1">
              <a:lnSpc>
                <a:spcPct val="90000"/>
              </a:lnSpc>
              <a:spcBef>
                <a:spcPct val="0"/>
              </a:spcBef>
              <a:spcAft>
                <a:spcPct val="0"/>
              </a:spcAft>
              <a:buClrTx/>
              <a:buSzTx/>
              <a:buFontTx/>
              <a:buNone/>
              <a:tabLst/>
              <a:defRPr/>
            </a:pPr>
            <a:endParaRPr kumimoji="0" lang="en-US" sz="172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17" name="Group 116"/>
          <p:cNvGrpSpPr/>
          <p:nvPr/>
        </p:nvGrpSpPr>
        <p:grpSpPr>
          <a:xfrm>
            <a:off x="810003" y="5323300"/>
            <a:ext cx="900682" cy="660066"/>
            <a:chOff x="3255963" y="4467225"/>
            <a:chExt cx="1935162" cy="1420812"/>
          </a:xfrm>
        </p:grpSpPr>
        <p:sp>
          <p:nvSpPr>
            <p:cNvPr id="118" name="Oval 5"/>
            <p:cNvSpPr>
              <a:spLocks noChangeArrowheads="1"/>
            </p:cNvSpPr>
            <p:nvPr/>
          </p:nvSpPr>
          <p:spPr bwMode="auto">
            <a:xfrm>
              <a:off x="3362325" y="4573588"/>
              <a:ext cx="249238" cy="249237"/>
            </a:xfrm>
            <a:prstGeom prst="ellipse">
              <a:avLst/>
            </a:pr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9" name="Oval 6"/>
            <p:cNvSpPr>
              <a:spLocks noChangeArrowheads="1"/>
            </p:cNvSpPr>
            <p:nvPr/>
          </p:nvSpPr>
          <p:spPr bwMode="auto">
            <a:xfrm>
              <a:off x="3255963" y="4467225"/>
              <a:ext cx="460375" cy="461962"/>
            </a:xfrm>
            <a:prstGeom prst="ellipse">
              <a:avLst/>
            </a:pr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0" name="Oval 7"/>
            <p:cNvSpPr>
              <a:spLocks noChangeArrowheads="1"/>
            </p:cNvSpPr>
            <p:nvPr/>
          </p:nvSpPr>
          <p:spPr bwMode="auto">
            <a:xfrm>
              <a:off x="4335463" y="4605338"/>
              <a:ext cx="185738" cy="185737"/>
            </a:xfrm>
            <a:prstGeom prst="ellipse">
              <a:avLst/>
            </a:pr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1" name="Oval 8"/>
            <p:cNvSpPr>
              <a:spLocks noChangeArrowheads="1"/>
            </p:cNvSpPr>
            <p:nvPr/>
          </p:nvSpPr>
          <p:spPr bwMode="auto">
            <a:xfrm>
              <a:off x="4257675" y="4527550"/>
              <a:ext cx="341313" cy="341312"/>
            </a:xfrm>
            <a:prstGeom prst="ellipse">
              <a:avLst/>
            </a:pr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2" name="Freeform 9"/>
            <p:cNvSpPr>
              <a:spLocks/>
            </p:cNvSpPr>
            <p:nvPr/>
          </p:nvSpPr>
          <p:spPr bwMode="auto">
            <a:xfrm>
              <a:off x="4470400" y="4833938"/>
              <a:ext cx="520700" cy="517525"/>
            </a:xfrm>
            <a:custGeom>
              <a:avLst/>
              <a:gdLst>
                <a:gd name="T0" fmla="*/ 0 w 182"/>
                <a:gd name="T1" fmla="*/ 40 h 180"/>
                <a:gd name="T2" fmla="*/ 65 w 182"/>
                <a:gd name="T3" fmla="*/ 0 h 180"/>
                <a:gd name="T4" fmla="*/ 182 w 182"/>
                <a:gd name="T5" fmla="*/ 138 h 180"/>
                <a:gd name="T6" fmla="*/ 117 w 182"/>
                <a:gd name="T7" fmla="*/ 180 h 180"/>
                <a:gd name="T8" fmla="*/ 0 w 182"/>
                <a:gd name="T9" fmla="*/ 40 h 180"/>
              </a:gdLst>
              <a:ahLst/>
              <a:cxnLst>
                <a:cxn ang="0">
                  <a:pos x="T0" y="T1"/>
                </a:cxn>
                <a:cxn ang="0">
                  <a:pos x="T2" y="T3"/>
                </a:cxn>
                <a:cxn ang="0">
                  <a:pos x="T4" y="T5"/>
                </a:cxn>
                <a:cxn ang="0">
                  <a:pos x="T6" y="T7"/>
                </a:cxn>
                <a:cxn ang="0">
                  <a:pos x="T8" y="T9"/>
                </a:cxn>
              </a:cxnLst>
              <a:rect l="0" t="0" r="r" b="b"/>
              <a:pathLst>
                <a:path w="182" h="180">
                  <a:moveTo>
                    <a:pt x="0" y="40"/>
                  </a:moveTo>
                  <a:cubicBezTo>
                    <a:pt x="0" y="40"/>
                    <a:pt x="43" y="34"/>
                    <a:pt x="65" y="0"/>
                  </a:cubicBezTo>
                  <a:cubicBezTo>
                    <a:pt x="182" y="138"/>
                    <a:pt x="182" y="138"/>
                    <a:pt x="182" y="138"/>
                  </a:cubicBezTo>
                  <a:cubicBezTo>
                    <a:pt x="182" y="138"/>
                    <a:pt x="141" y="137"/>
                    <a:pt x="117" y="180"/>
                  </a:cubicBezTo>
                  <a:lnTo>
                    <a:pt x="0" y="40"/>
                  </a:lnTo>
                  <a:close/>
                </a:path>
              </a:pathLst>
            </a:cu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3" name="Freeform 10"/>
            <p:cNvSpPr>
              <a:spLocks/>
            </p:cNvSpPr>
            <p:nvPr/>
          </p:nvSpPr>
          <p:spPr bwMode="auto">
            <a:xfrm>
              <a:off x="3771900" y="4559300"/>
              <a:ext cx="431800" cy="287337"/>
            </a:xfrm>
            <a:custGeom>
              <a:avLst/>
              <a:gdLst>
                <a:gd name="T0" fmla="*/ 0 w 151"/>
                <a:gd name="T1" fmla="*/ 100 h 100"/>
                <a:gd name="T2" fmla="*/ 0 w 151"/>
                <a:gd name="T3" fmla="*/ 0 h 100"/>
                <a:gd name="T4" fmla="*/ 150 w 151"/>
                <a:gd name="T5" fmla="*/ 9 h 100"/>
                <a:gd name="T6" fmla="*/ 151 w 151"/>
                <a:gd name="T7" fmla="*/ 88 h 100"/>
                <a:gd name="T8" fmla="*/ 0 w 151"/>
                <a:gd name="T9" fmla="*/ 100 h 100"/>
              </a:gdLst>
              <a:ahLst/>
              <a:cxnLst>
                <a:cxn ang="0">
                  <a:pos x="T0" y="T1"/>
                </a:cxn>
                <a:cxn ang="0">
                  <a:pos x="T2" y="T3"/>
                </a:cxn>
                <a:cxn ang="0">
                  <a:pos x="T4" y="T5"/>
                </a:cxn>
                <a:cxn ang="0">
                  <a:pos x="T6" y="T7"/>
                </a:cxn>
                <a:cxn ang="0">
                  <a:pos x="T8" y="T9"/>
                </a:cxn>
              </a:cxnLst>
              <a:rect l="0" t="0" r="r" b="b"/>
              <a:pathLst>
                <a:path w="151" h="100">
                  <a:moveTo>
                    <a:pt x="0" y="100"/>
                  </a:moveTo>
                  <a:cubicBezTo>
                    <a:pt x="0" y="100"/>
                    <a:pt x="22" y="47"/>
                    <a:pt x="0" y="0"/>
                  </a:cubicBezTo>
                  <a:cubicBezTo>
                    <a:pt x="150" y="9"/>
                    <a:pt x="150" y="9"/>
                    <a:pt x="150" y="9"/>
                  </a:cubicBezTo>
                  <a:cubicBezTo>
                    <a:pt x="150" y="9"/>
                    <a:pt x="129" y="51"/>
                    <a:pt x="151" y="88"/>
                  </a:cubicBezTo>
                  <a:lnTo>
                    <a:pt x="0" y="100"/>
                  </a:lnTo>
                  <a:close/>
                </a:path>
              </a:pathLst>
            </a:cu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4" name="Freeform 11"/>
            <p:cNvSpPr>
              <a:spLocks/>
            </p:cNvSpPr>
            <p:nvPr/>
          </p:nvSpPr>
          <p:spPr bwMode="auto">
            <a:xfrm>
              <a:off x="3422650" y="4911725"/>
              <a:ext cx="614363" cy="519112"/>
            </a:xfrm>
            <a:custGeom>
              <a:avLst/>
              <a:gdLst>
                <a:gd name="T0" fmla="*/ 0 w 215"/>
                <a:gd name="T1" fmla="*/ 40 h 181"/>
                <a:gd name="T2" fmla="*/ 107 w 215"/>
                <a:gd name="T3" fmla="*/ 0 h 181"/>
                <a:gd name="T4" fmla="*/ 185 w 215"/>
                <a:gd name="T5" fmla="*/ 132 h 181"/>
                <a:gd name="T6" fmla="*/ 215 w 215"/>
                <a:gd name="T7" fmla="*/ 132 h 181"/>
                <a:gd name="T8" fmla="*/ 215 w 215"/>
                <a:gd name="T9" fmla="*/ 181 h 181"/>
                <a:gd name="T10" fmla="*/ 9 w 215"/>
                <a:gd name="T11" fmla="*/ 181 h 181"/>
                <a:gd name="T12" fmla="*/ 9 w 215"/>
                <a:gd name="T13" fmla="*/ 137 h 181"/>
                <a:gd name="T14" fmla="*/ 39 w 215"/>
                <a:gd name="T15" fmla="*/ 137 h 181"/>
                <a:gd name="T16" fmla="*/ 0 w 215"/>
                <a:gd name="T17"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181">
                  <a:moveTo>
                    <a:pt x="0" y="40"/>
                  </a:moveTo>
                  <a:cubicBezTo>
                    <a:pt x="0" y="40"/>
                    <a:pt x="62" y="43"/>
                    <a:pt x="107" y="0"/>
                  </a:cubicBezTo>
                  <a:cubicBezTo>
                    <a:pt x="185" y="132"/>
                    <a:pt x="185" y="132"/>
                    <a:pt x="185" y="132"/>
                  </a:cubicBezTo>
                  <a:cubicBezTo>
                    <a:pt x="215" y="132"/>
                    <a:pt x="215" y="132"/>
                    <a:pt x="215" y="132"/>
                  </a:cubicBezTo>
                  <a:cubicBezTo>
                    <a:pt x="215" y="181"/>
                    <a:pt x="215" y="181"/>
                    <a:pt x="215" y="181"/>
                  </a:cubicBezTo>
                  <a:cubicBezTo>
                    <a:pt x="9" y="181"/>
                    <a:pt x="9" y="181"/>
                    <a:pt x="9" y="181"/>
                  </a:cubicBezTo>
                  <a:cubicBezTo>
                    <a:pt x="9" y="137"/>
                    <a:pt x="9" y="137"/>
                    <a:pt x="9" y="137"/>
                  </a:cubicBezTo>
                  <a:cubicBezTo>
                    <a:pt x="39" y="137"/>
                    <a:pt x="39" y="137"/>
                    <a:pt x="39" y="137"/>
                  </a:cubicBezTo>
                  <a:lnTo>
                    <a:pt x="0" y="40"/>
                  </a:lnTo>
                  <a:close/>
                </a:path>
              </a:pathLst>
            </a:cu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5" name="Freeform 12"/>
            <p:cNvSpPr>
              <a:spLocks/>
            </p:cNvSpPr>
            <p:nvPr/>
          </p:nvSpPr>
          <p:spPr bwMode="auto">
            <a:xfrm>
              <a:off x="3333750" y="5514975"/>
              <a:ext cx="1857375" cy="373062"/>
            </a:xfrm>
            <a:custGeom>
              <a:avLst/>
              <a:gdLst>
                <a:gd name="T0" fmla="*/ 119 w 1170"/>
                <a:gd name="T1" fmla="*/ 0 h 235"/>
                <a:gd name="T2" fmla="*/ 416 w 1170"/>
                <a:gd name="T3" fmla="*/ 0 h 235"/>
                <a:gd name="T4" fmla="*/ 416 w 1170"/>
                <a:gd name="T5" fmla="*/ 70 h 235"/>
                <a:gd name="T6" fmla="*/ 481 w 1170"/>
                <a:gd name="T7" fmla="*/ 70 h 235"/>
                <a:gd name="T8" fmla="*/ 481 w 1170"/>
                <a:gd name="T9" fmla="*/ 172 h 235"/>
                <a:gd name="T10" fmla="*/ 1170 w 1170"/>
                <a:gd name="T11" fmla="*/ 172 h 235"/>
                <a:gd name="T12" fmla="*/ 1170 w 1170"/>
                <a:gd name="T13" fmla="*/ 235 h 235"/>
                <a:gd name="T14" fmla="*/ 0 w 1170"/>
                <a:gd name="T15" fmla="*/ 235 h 235"/>
                <a:gd name="T16" fmla="*/ 0 w 1170"/>
                <a:gd name="T17" fmla="*/ 181 h 235"/>
                <a:gd name="T18" fmla="*/ 45 w 1170"/>
                <a:gd name="T19" fmla="*/ 181 h 235"/>
                <a:gd name="T20" fmla="*/ 45 w 1170"/>
                <a:gd name="T21" fmla="*/ 88 h 235"/>
                <a:gd name="T22" fmla="*/ 113 w 1170"/>
                <a:gd name="T23" fmla="*/ 88 h 235"/>
                <a:gd name="T24" fmla="*/ 119 w 1170"/>
                <a:gd name="T2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0" h="235">
                  <a:moveTo>
                    <a:pt x="119" y="0"/>
                  </a:moveTo>
                  <a:lnTo>
                    <a:pt x="416" y="0"/>
                  </a:lnTo>
                  <a:lnTo>
                    <a:pt x="416" y="70"/>
                  </a:lnTo>
                  <a:lnTo>
                    <a:pt x="481" y="70"/>
                  </a:lnTo>
                  <a:lnTo>
                    <a:pt x="481" y="172"/>
                  </a:lnTo>
                  <a:lnTo>
                    <a:pt x="1170" y="172"/>
                  </a:lnTo>
                  <a:lnTo>
                    <a:pt x="1170" y="235"/>
                  </a:lnTo>
                  <a:lnTo>
                    <a:pt x="0" y="235"/>
                  </a:lnTo>
                  <a:lnTo>
                    <a:pt x="0" y="181"/>
                  </a:lnTo>
                  <a:lnTo>
                    <a:pt x="45" y="181"/>
                  </a:lnTo>
                  <a:lnTo>
                    <a:pt x="45" y="88"/>
                  </a:lnTo>
                  <a:lnTo>
                    <a:pt x="113" y="88"/>
                  </a:lnTo>
                  <a:lnTo>
                    <a:pt x="119" y="0"/>
                  </a:lnTo>
                  <a:close/>
                </a:path>
              </a:pathLst>
            </a:cu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6" name="Freeform 13"/>
            <p:cNvSpPr>
              <a:spLocks/>
            </p:cNvSpPr>
            <p:nvPr/>
          </p:nvSpPr>
          <p:spPr bwMode="auto">
            <a:xfrm>
              <a:off x="4873625" y="5305425"/>
              <a:ext cx="252413" cy="387350"/>
            </a:xfrm>
            <a:custGeom>
              <a:avLst/>
              <a:gdLst>
                <a:gd name="T0" fmla="*/ 88 w 88"/>
                <a:gd name="T1" fmla="*/ 44 h 135"/>
                <a:gd name="T2" fmla="*/ 44 w 88"/>
                <a:gd name="T3" fmla="*/ 0 h 135"/>
                <a:gd name="T4" fmla="*/ 0 w 88"/>
                <a:gd name="T5" fmla="*/ 44 h 135"/>
                <a:gd name="T6" fmla="*/ 24 w 88"/>
                <a:gd name="T7" fmla="*/ 79 h 135"/>
                <a:gd name="T8" fmla="*/ 25 w 88"/>
                <a:gd name="T9" fmla="*/ 115 h 135"/>
                <a:gd name="T10" fmla="*/ 37 w 88"/>
                <a:gd name="T11" fmla="*/ 115 h 135"/>
                <a:gd name="T12" fmla="*/ 44 w 88"/>
                <a:gd name="T13" fmla="*/ 135 h 135"/>
                <a:gd name="T14" fmla="*/ 53 w 88"/>
                <a:gd name="T15" fmla="*/ 115 h 135"/>
                <a:gd name="T16" fmla="*/ 68 w 88"/>
                <a:gd name="T17" fmla="*/ 115 h 135"/>
                <a:gd name="T18" fmla="*/ 68 w 88"/>
                <a:gd name="T19" fmla="*/ 81 h 135"/>
                <a:gd name="T20" fmla="*/ 88 w 88"/>
                <a:gd name="T21" fmla="*/ 4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35">
                  <a:moveTo>
                    <a:pt x="88" y="44"/>
                  </a:moveTo>
                  <a:cubicBezTo>
                    <a:pt x="88" y="20"/>
                    <a:pt x="68" y="0"/>
                    <a:pt x="44" y="0"/>
                  </a:cubicBezTo>
                  <a:cubicBezTo>
                    <a:pt x="20" y="0"/>
                    <a:pt x="0" y="20"/>
                    <a:pt x="0" y="44"/>
                  </a:cubicBezTo>
                  <a:cubicBezTo>
                    <a:pt x="0" y="59"/>
                    <a:pt x="11" y="74"/>
                    <a:pt x="24" y="79"/>
                  </a:cubicBezTo>
                  <a:cubicBezTo>
                    <a:pt x="25" y="115"/>
                    <a:pt x="25" y="115"/>
                    <a:pt x="25" y="115"/>
                  </a:cubicBezTo>
                  <a:cubicBezTo>
                    <a:pt x="37" y="115"/>
                    <a:pt x="37" y="115"/>
                    <a:pt x="37" y="115"/>
                  </a:cubicBezTo>
                  <a:cubicBezTo>
                    <a:pt x="44" y="135"/>
                    <a:pt x="44" y="135"/>
                    <a:pt x="44" y="135"/>
                  </a:cubicBezTo>
                  <a:cubicBezTo>
                    <a:pt x="53" y="115"/>
                    <a:pt x="53" y="115"/>
                    <a:pt x="53" y="115"/>
                  </a:cubicBezTo>
                  <a:cubicBezTo>
                    <a:pt x="68" y="115"/>
                    <a:pt x="68" y="115"/>
                    <a:pt x="68" y="115"/>
                  </a:cubicBezTo>
                  <a:cubicBezTo>
                    <a:pt x="68" y="81"/>
                    <a:pt x="68" y="81"/>
                    <a:pt x="68" y="81"/>
                  </a:cubicBezTo>
                  <a:cubicBezTo>
                    <a:pt x="80" y="73"/>
                    <a:pt x="88" y="59"/>
                    <a:pt x="88" y="44"/>
                  </a:cubicBezTo>
                  <a:close/>
                </a:path>
              </a:pathLst>
            </a:custGeom>
            <a:noFill/>
            <a:ln w="317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7855" tIns="43927" rIns="87855" bIns="43927"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42906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p:cNvSpPr>
            <a:spLocks/>
          </p:cNvSpPr>
          <p:nvPr/>
        </p:nvSpPr>
        <p:spPr bwMode="auto">
          <a:xfrm rot="21150042">
            <a:off x="2436756" y="846315"/>
            <a:ext cx="5766132" cy="5869668"/>
          </a:xfrm>
          <a:custGeom>
            <a:avLst/>
            <a:gdLst>
              <a:gd name="T0" fmla="*/ 1520 w 1555"/>
              <a:gd name="T1" fmla="*/ 728 h 1583"/>
              <a:gd name="T2" fmla="*/ 1462 w 1555"/>
              <a:gd name="T3" fmla="*/ 520 h 1583"/>
              <a:gd name="T4" fmla="*/ 520 w 1555"/>
              <a:gd name="T5" fmla="*/ 161 h 1583"/>
              <a:gd name="T6" fmla="*/ 162 w 1555"/>
              <a:gd name="T7" fmla="*/ 1103 h 1583"/>
              <a:gd name="T8" fmla="*/ 323 w 1555"/>
              <a:gd name="T9" fmla="*/ 1330 h 1583"/>
              <a:gd name="T10" fmla="*/ 1104 w 1555"/>
              <a:gd name="T11" fmla="*/ 1462 h 1583"/>
              <a:gd name="T12" fmla="*/ 1520 w 1555"/>
              <a:gd name="T13" fmla="*/ 728 h 1583"/>
            </a:gdLst>
            <a:ahLst/>
            <a:cxnLst>
              <a:cxn ang="0">
                <a:pos x="T0" y="T1"/>
              </a:cxn>
              <a:cxn ang="0">
                <a:pos x="T2" y="T3"/>
              </a:cxn>
              <a:cxn ang="0">
                <a:pos x="T4" y="T5"/>
              </a:cxn>
              <a:cxn ang="0">
                <a:pos x="T6" y="T7"/>
              </a:cxn>
              <a:cxn ang="0">
                <a:pos x="T8" y="T9"/>
              </a:cxn>
              <a:cxn ang="0">
                <a:pos x="T10" y="T11"/>
              </a:cxn>
              <a:cxn ang="0">
                <a:pos x="T12" y="T13"/>
              </a:cxn>
            </a:cxnLst>
            <a:rect l="0" t="0" r="r" b="b"/>
            <a:pathLst>
              <a:path w="1555" h="1583">
                <a:moveTo>
                  <a:pt x="1520" y="728"/>
                </a:moveTo>
                <a:cubicBezTo>
                  <a:pt x="1511" y="658"/>
                  <a:pt x="1492" y="587"/>
                  <a:pt x="1462" y="520"/>
                </a:cubicBezTo>
                <a:cubicBezTo>
                  <a:pt x="1301" y="160"/>
                  <a:pt x="879" y="0"/>
                  <a:pt x="520" y="161"/>
                </a:cubicBezTo>
                <a:cubicBezTo>
                  <a:pt x="161" y="323"/>
                  <a:pt x="0" y="744"/>
                  <a:pt x="162" y="1103"/>
                </a:cubicBezTo>
                <a:cubicBezTo>
                  <a:pt x="201" y="1192"/>
                  <a:pt x="256" y="1268"/>
                  <a:pt x="323" y="1330"/>
                </a:cubicBezTo>
                <a:cubicBezTo>
                  <a:pt x="526" y="1522"/>
                  <a:pt x="833" y="1583"/>
                  <a:pt x="1104" y="1462"/>
                </a:cubicBezTo>
                <a:cubicBezTo>
                  <a:pt x="1395" y="1331"/>
                  <a:pt x="1555" y="1029"/>
                  <a:pt x="1520" y="728"/>
                </a:cubicBezTo>
                <a:close/>
              </a:path>
            </a:pathLst>
          </a:custGeom>
          <a:solidFill>
            <a:schemeClr val="bg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451" name="Group 450"/>
          <p:cNvGrpSpPr/>
          <p:nvPr/>
        </p:nvGrpSpPr>
        <p:grpSpPr>
          <a:xfrm>
            <a:off x="4011211" y="1079615"/>
            <a:ext cx="3944196" cy="4525315"/>
            <a:chOff x="4091643" y="1100766"/>
            <a:chExt cx="4023285" cy="4616057"/>
          </a:xfrm>
          <a:solidFill>
            <a:schemeClr val="accent3">
              <a:lumMod val="60000"/>
              <a:lumOff val="40000"/>
            </a:schemeClr>
          </a:solidFill>
        </p:grpSpPr>
        <p:sp>
          <p:nvSpPr>
            <p:cNvPr id="8" name="Freeform 7"/>
            <p:cNvSpPr>
              <a:spLocks/>
            </p:cNvSpPr>
            <p:nvPr/>
          </p:nvSpPr>
          <p:spPr bwMode="auto">
            <a:xfrm rot="21150042">
              <a:off x="4091643" y="3519287"/>
              <a:ext cx="2583423" cy="2197536"/>
            </a:xfrm>
            <a:custGeom>
              <a:avLst/>
              <a:gdLst>
                <a:gd name="T0" fmla="*/ 105 w 682"/>
                <a:gd name="T1" fmla="*/ 198 h 581"/>
                <a:gd name="T2" fmla="*/ 15 w 682"/>
                <a:gd name="T3" fmla="*/ 148 h 581"/>
                <a:gd name="T4" fmla="*/ 2 w 682"/>
                <a:gd name="T5" fmla="*/ 185 h 581"/>
                <a:gd name="T6" fmla="*/ 5 w 682"/>
                <a:gd name="T7" fmla="*/ 200 h 581"/>
                <a:gd name="T8" fmla="*/ 31 w 682"/>
                <a:gd name="T9" fmla="*/ 224 h 581"/>
                <a:gd name="T10" fmla="*/ 31 w 682"/>
                <a:gd name="T11" fmla="*/ 256 h 581"/>
                <a:gd name="T12" fmla="*/ 38 w 682"/>
                <a:gd name="T13" fmla="*/ 268 h 581"/>
                <a:gd name="T14" fmla="*/ 153 w 682"/>
                <a:gd name="T15" fmla="*/ 327 h 581"/>
                <a:gd name="T16" fmla="*/ 165 w 682"/>
                <a:gd name="T17" fmla="*/ 327 h 581"/>
                <a:gd name="T18" fmla="*/ 210 w 682"/>
                <a:gd name="T19" fmla="*/ 307 h 581"/>
                <a:gd name="T20" fmla="*/ 213 w 682"/>
                <a:gd name="T21" fmla="*/ 305 h 581"/>
                <a:gd name="T22" fmla="*/ 256 w 682"/>
                <a:gd name="T23" fmla="*/ 265 h 581"/>
                <a:gd name="T24" fmla="*/ 276 w 682"/>
                <a:gd name="T25" fmla="*/ 273 h 581"/>
                <a:gd name="T26" fmla="*/ 287 w 682"/>
                <a:gd name="T27" fmla="*/ 272 h 581"/>
                <a:gd name="T28" fmla="*/ 304 w 682"/>
                <a:gd name="T29" fmla="*/ 265 h 581"/>
                <a:gd name="T30" fmla="*/ 314 w 682"/>
                <a:gd name="T31" fmla="*/ 271 h 581"/>
                <a:gd name="T32" fmla="*/ 330 w 682"/>
                <a:gd name="T33" fmla="*/ 307 h 581"/>
                <a:gd name="T34" fmla="*/ 335 w 682"/>
                <a:gd name="T35" fmla="*/ 312 h 581"/>
                <a:gd name="T36" fmla="*/ 372 w 682"/>
                <a:gd name="T37" fmla="*/ 339 h 581"/>
                <a:gd name="T38" fmla="*/ 411 w 682"/>
                <a:gd name="T39" fmla="*/ 387 h 581"/>
                <a:gd name="T40" fmla="*/ 416 w 682"/>
                <a:gd name="T41" fmla="*/ 443 h 581"/>
                <a:gd name="T42" fmla="*/ 497 w 682"/>
                <a:gd name="T43" fmla="*/ 531 h 581"/>
                <a:gd name="T44" fmla="*/ 497 w 682"/>
                <a:gd name="T45" fmla="*/ 531 h 581"/>
                <a:gd name="T46" fmla="*/ 550 w 682"/>
                <a:gd name="T47" fmla="*/ 577 h 581"/>
                <a:gd name="T48" fmla="*/ 564 w 682"/>
                <a:gd name="T49" fmla="*/ 579 h 581"/>
                <a:gd name="T50" fmla="*/ 613 w 682"/>
                <a:gd name="T51" fmla="*/ 557 h 581"/>
                <a:gd name="T52" fmla="*/ 620 w 682"/>
                <a:gd name="T53" fmla="*/ 549 h 581"/>
                <a:gd name="T54" fmla="*/ 670 w 682"/>
                <a:gd name="T55" fmla="*/ 401 h 581"/>
                <a:gd name="T56" fmla="*/ 666 w 682"/>
                <a:gd name="T57" fmla="*/ 386 h 581"/>
                <a:gd name="T58" fmla="*/ 654 w 682"/>
                <a:gd name="T59" fmla="*/ 378 h 581"/>
                <a:gd name="T60" fmla="*/ 681 w 682"/>
                <a:gd name="T61" fmla="*/ 316 h 581"/>
                <a:gd name="T62" fmla="*/ 679 w 682"/>
                <a:gd name="T63" fmla="*/ 302 h 581"/>
                <a:gd name="T64" fmla="*/ 644 w 682"/>
                <a:gd name="T65" fmla="*/ 252 h 581"/>
                <a:gd name="T66" fmla="*/ 629 w 682"/>
                <a:gd name="T67" fmla="*/ 227 h 581"/>
                <a:gd name="T68" fmla="*/ 634 w 682"/>
                <a:gd name="T69" fmla="*/ 156 h 581"/>
                <a:gd name="T70" fmla="*/ 664 w 682"/>
                <a:gd name="T71" fmla="*/ 116 h 581"/>
                <a:gd name="T72" fmla="*/ 666 w 682"/>
                <a:gd name="T73" fmla="*/ 107 h 581"/>
                <a:gd name="T74" fmla="*/ 659 w 682"/>
                <a:gd name="T75" fmla="*/ 24 h 581"/>
                <a:gd name="T76" fmla="*/ 658 w 682"/>
                <a:gd name="T77" fmla="*/ 20 h 581"/>
                <a:gd name="T78" fmla="*/ 653 w 682"/>
                <a:gd name="T79" fmla="*/ 9 h 581"/>
                <a:gd name="T80" fmla="*/ 644 w 682"/>
                <a:gd name="T81" fmla="*/ 1 h 581"/>
                <a:gd name="T82" fmla="*/ 632 w 682"/>
                <a:gd name="T83" fmla="*/ 4 h 581"/>
                <a:gd name="T84" fmla="*/ 574 w 682"/>
                <a:gd name="T85" fmla="*/ 55 h 581"/>
                <a:gd name="T86" fmla="*/ 541 w 682"/>
                <a:gd name="T87" fmla="*/ 33 h 581"/>
                <a:gd name="T88" fmla="*/ 105 w 682"/>
                <a:gd name="T89" fmla="*/ 198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2" h="581">
                  <a:moveTo>
                    <a:pt x="105" y="198"/>
                  </a:moveTo>
                  <a:cubicBezTo>
                    <a:pt x="72" y="186"/>
                    <a:pt x="42" y="168"/>
                    <a:pt x="15" y="148"/>
                  </a:cubicBezTo>
                  <a:cubicBezTo>
                    <a:pt x="2" y="185"/>
                    <a:pt x="2" y="185"/>
                    <a:pt x="2" y="185"/>
                  </a:cubicBezTo>
                  <a:cubicBezTo>
                    <a:pt x="0" y="190"/>
                    <a:pt x="1" y="196"/>
                    <a:pt x="5" y="200"/>
                  </a:cubicBezTo>
                  <a:cubicBezTo>
                    <a:pt x="31" y="224"/>
                    <a:pt x="31" y="224"/>
                    <a:pt x="31" y="224"/>
                  </a:cubicBezTo>
                  <a:cubicBezTo>
                    <a:pt x="31" y="256"/>
                    <a:pt x="31" y="256"/>
                    <a:pt x="31" y="256"/>
                  </a:cubicBezTo>
                  <a:cubicBezTo>
                    <a:pt x="31" y="261"/>
                    <a:pt x="34" y="266"/>
                    <a:pt x="38" y="268"/>
                  </a:cubicBezTo>
                  <a:cubicBezTo>
                    <a:pt x="153" y="327"/>
                    <a:pt x="153" y="327"/>
                    <a:pt x="153" y="327"/>
                  </a:cubicBezTo>
                  <a:cubicBezTo>
                    <a:pt x="157" y="329"/>
                    <a:pt x="161" y="329"/>
                    <a:pt x="165" y="327"/>
                  </a:cubicBezTo>
                  <a:cubicBezTo>
                    <a:pt x="210" y="307"/>
                    <a:pt x="210" y="307"/>
                    <a:pt x="210" y="307"/>
                  </a:cubicBezTo>
                  <a:cubicBezTo>
                    <a:pt x="211" y="306"/>
                    <a:pt x="212" y="306"/>
                    <a:pt x="213" y="305"/>
                  </a:cubicBezTo>
                  <a:cubicBezTo>
                    <a:pt x="256" y="265"/>
                    <a:pt x="256" y="265"/>
                    <a:pt x="256" y="265"/>
                  </a:cubicBezTo>
                  <a:cubicBezTo>
                    <a:pt x="276" y="273"/>
                    <a:pt x="276" y="273"/>
                    <a:pt x="276" y="273"/>
                  </a:cubicBezTo>
                  <a:cubicBezTo>
                    <a:pt x="280" y="274"/>
                    <a:pt x="283" y="274"/>
                    <a:pt x="287" y="272"/>
                  </a:cubicBezTo>
                  <a:cubicBezTo>
                    <a:pt x="304" y="265"/>
                    <a:pt x="304" y="265"/>
                    <a:pt x="304" y="265"/>
                  </a:cubicBezTo>
                  <a:cubicBezTo>
                    <a:pt x="314" y="271"/>
                    <a:pt x="314" y="271"/>
                    <a:pt x="314" y="271"/>
                  </a:cubicBezTo>
                  <a:cubicBezTo>
                    <a:pt x="330" y="307"/>
                    <a:pt x="330" y="307"/>
                    <a:pt x="330" y="307"/>
                  </a:cubicBezTo>
                  <a:cubicBezTo>
                    <a:pt x="331" y="309"/>
                    <a:pt x="333" y="311"/>
                    <a:pt x="335" y="312"/>
                  </a:cubicBezTo>
                  <a:cubicBezTo>
                    <a:pt x="372" y="339"/>
                    <a:pt x="372" y="339"/>
                    <a:pt x="372" y="339"/>
                  </a:cubicBezTo>
                  <a:cubicBezTo>
                    <a:pt x="411" y="387"/>
                    <a:pt x="411" y="387"/>
                    <a:pt x="411" y="387"/>
                  </a:cubicBezTo>
                  <a:cubicBezTo>
                    <a:pt x="412" y="399"/>
                    <a:pt x="415" y="437"/>
                    <a:pt x="416" y="443"/>
                  </a:cubicBezTo>
                  <a:cubicBezTo>
                    <a:pt x="416" y="448"/>
                    <a:pt x="417" y="454"/>
                    <a:pt x="497" y="531"/>
                  </a:cubicBezTo>
                  <a:cubicBezTo>
                    <a:pt x="497" y="531"/>
                    <a:pt x="497" y="531"/>
                    <a:pt x="497" y="531"/>
                  </a:cubicBezTo>
                  <a:cubicBezTo>
                    <a:pt x="550" y="577"/>
                    <a:pt x="550" y="577"/>
                    <a:pt x="550" y="577"/>
                  </a:cubicBezTo>
                  <a:cubicBezTo>
                    <a:pt x="554" y="580"/>
                    <a:pt x="560" y="581"/>
                    <a:pt x="564" y="579"/>
                  </a:cubicBezTo>
                  <a:cubicBezTo>
                    <a:pt x="613" y="557"/>
                    <a:pt x="613" y="557"/>
                    <a:pt x="613" y="557"/>
                  </a:cubicBezTo>
                  <a:cubicBezTo>
                    <a:pt x="616" y="555"/>
                    <a:pt x="619" y="552"/>
                    <a:pt x="620" y="549"/>
                  </a:cubicBezTo>
                  <a:cubicBezTo>
                    <a:pt x="670" y="401"/>
                    <a:pt x="670" y="401"/>
                    <a:pt x="670" y="401"/>
                  </a:cubicBezTo>
                  <a:cubicBezTo>
                    <a:pt x="672" y="396"/>
                    <a:pt x="670" y="390"/>
                    <a:pt x="666" y="386"/>
                  </a:cubicBezTo>
                  <a:cubicBezTo>
                    <a:pt x="654" y="378"/>
                    <a:pt x="654" y="378"/>
                    <a:pt x="654" y="378"/>
                  </a:cubicBezTo>
                  <a:cubicBezTo>
                    <a:pt x="681" y="316"/>
                    <a:pt x="681" y="316"/>
                    <a:pt x="681" y="316"/>
                  </a:cubicBezTo>
                  <a:cubicBezTo>
                    <a:pt x="682" y="311"/>
                    <a:pt x="682" y="306"/>
                    <a:pt x="679" y="302"/>
                  </a:cubicBezTo>
                  <a:cubicBezTo>
                    <a:pt x="644" y="252"/>
                    <a:pt x="644" y="252"/>
                    <a:pt x="644" y="252"/>
                  </a:cubicBezTo>
                  <a:cubicBezTo>
                    <a:pt x="629" y="227"/>
                    <a:pt x="629" y="227"/>
                    <a:pt x="629" y="227"/>
                  </a:cubicBezTo>
                  <a:cubicBezTo>
                    <a:pt x="634" y="156"/>
                    <a:pt x="634" y="156"/>
                    <a:pt x="634" y="156"/>
                  </a:cubicBezTo>
                  <a:cubicBezTo>
                    <a:pt x="664" y="116"/>
                    <a:pt x="664" y="116"/>
                    <a:pt x="664" y="116"/>
                  </a:cubicBezTo>
                  <a:cubicBezTo>
                    <a:pt x="666" y="114"/>
                    <a:pt x="667" y="110"/>
                    <a:pt x="666" y="107"/>
                  </a:cubicBezTo>
                  <a:cubicBezTo>
                    <a:pt x="659" y="24"/>
                    <a:pt x="659" y="24"/>
                    <a:pt x="659" y="24"/>
                  </a:cubicBezTo>
                  <a:cubicBezTo>
                    <a:pt x="659" y="22"/>
                    <a:pt x="659" y="21"/>
                    <a:pt x="658" y="20"/>
                  </a:cubicBezTo>
                  <a:cubicBezTo>
                    <a:pt x="653" y="9"/>
                    <a:pt x="653" y="9"/>
                    <a:pt x="653" y="9"/>
                  </a:cubicBezTo>
                  <a:cubicBezTo>
                    <a:pt x="651" y="5"/>
                    <a:pt x="648" y="2"/>
                    <a:pt x="644" y="1"/>
                  </a:cubicBezTo>
                  <a:cubicBezTo>
                    <a:pt x="639" y="0"/>
                    <a:pt x="635" y="1"/>
                    <a:pt x="632" y="4"/>
                  </a:cubicBezTo>
                  <a:cubicBezTo>
                    <a:pt x="574" y="55"/>
                    <a:pt x="574" y="55"/>
                    <a:pt x="574" y="55"/>
                  </a:cubicBezTo>
                  <a:cubicBezTo>
                    <a:pt x="541" y="33"/>
                    <a:pt x="541" y="33"/>
                    <a:pt x="541" y="33"/>
                  </a:cubicBezTo>
                  <a:cubicBezTo>
                    <a:pt x="460" y="188"/>
                    <a:pt x="273" y="262"/>
                    <a:pt x="105"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8"/>
            <p:cNvSpPr>
              <a:spLocks/>
            </p:cNvSpPr>
            <p:nvPr/>
          </p:nvSpPr>
          <p:spPr bwMode="auto">
            <a:xfrm rot="21150042">
              <a:off x="5983990" y="2963296"/>
              <a:ext cx="479314" cy="576802"/>
            </a:xfrm>
            <a:custGeom>
              <a:avLst/>
              <a:gdLst>
                <a:gd name="T0" fmla="*/ 0 w 127"/>
                <a:gd name="T1" fmla="*/ 138 h 152"/>
                <a:gd name="T2" fmla="*/ 13 w 127"/>
                <a:gd name="T3" fmla="*/ 148 h 152"/>
                <a:gd name="T4" fmla="*/ 30 w 127"/>
                <a:gd name="T5" fmla="*/ 148 h 152"/>
                <a:gd name="T6" fmla="*/ 100 w 127"/>
                <a:gd name="T7" fmla="*/ 92 h 152"/>
                <a:gd name="T8" fmla="*/ 105 w 127"/>
                <a:gd name="T9" fmla="*/ 86 h 152"/>
                <a:gd name="T10" fmla="*/ 126 w 127"/>
                <a:gd name="T11" fmla="*/ 18 h 152"/>
                <a:gd name="T12" fmla="*/ 124 w 127"/>
                <a:gd name="T13" fmla="*/ 6 h 152"/>
                <a:gd name="T14" fmla="*/ 113 w 127"/>
                <a:gd name="T15" fmla="*/ 0 h 152"/>
                <a:gd name="T16" fmla="*/ 70 w 127"/>
                <a:gd name="T17" fmla="*/ 0 h 152"/>
                <a:gd name="T18" fmla="*/ 64 w 127"/>
                <a:gd name="T19" fmla="*/ 2 h 152"/>
                <a:gd name="T20" fmla="*/ 34 w 127"/>
                <a:gd name="T21" fmla="*/ 16 h 152"/>
                <a:gd name="T22" fmla="*/ 34 w 127"/>
                <a:gd name="T23" fmla="*/ 15 h 152"/>
                <a:gd name="T24" fmla="*/ 12 w 127"/>
                <a:gd name="T25" fmla="*/ 110 h 152"/>
                <a:gd name="T26" fmla="*/ 0 w 127"/>
                <a:gd name="T27"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52">
                  <a:moveTo>
                    <a:pt x="0" y="138"/>
                  </a:moveTo>
                  <a:cubicBezTo>
                    <a:pt x="13" y="148"/>
                    <a:pt x="13" y="148"/>
                    <a:pt x="13" y="148"/>
                  </a:cubicBezTo>
                  <a:cubicBezTo>
                    <a:pt x="18" y="152"/>
                    <a:pt x="25" y="152"/>
                    <a:pt x="30" y="148"/>
                  </a:cubicBezTo>
                  <a:cubicBezTo>
                    <a:pt x="100" y="92"/>
                    <a:pt x="100" y="92"/>
                    <a:pt x="100" y="92"/>
                  </a:cubicBezTo>
                  <a:cubicBezTo>
                    <a:pt x="102" y="91"/>
                    <a:pt x="104" y="88"/>
                    <a:pt x="105" y="86"/>
                  </a:cubicBezTo>
                  <a:cubicBezTo>
                    <a:pt x="126" y="18"/>
                    <a:pt x="126" y="18"/>
                    <a:pt x="126" y="18"/>
                  </a:cubicBezTo>
                  <a:cubicBezTo>
                    <a:pt x="127" y="14"/>
                    <a:pt x="126" y="9"/>
                    <a:pt x="124" y="6"/>
                  </a:cubicBezTo>
                  <a:cubicBezTo>
                    <a:pt x="121" y="2"/>
                    <a:pt x="117" y="0"/>
                    <a:pt x="113" y="0"/>
                  </a:cubicBezTo>
                  <a:cubicBezTo>
                    <a:pt x="70" y="0"/>
                    <a:pt x="70" y="0"/>
                    <a:pt x="70" y="0"/>
                  </a:cubicBezTo>
                  <a:cubicBezTo>
                    <a:pt x="68" y="0"/>
                    <a:pt x="66" y="1"/>
                    <a:pt x="64" y="2"/>
                  </a:cubicBezTo>
                  <a:cubicBezTo>
                    <a:pt x="34" y="16"/>
                    <a:pt x="34" y="16"/>
                    <a:pt x="34" y="16"/>
                  </a:cubicBezTo>
                  <a:cubicBezTo>
                    <a:pt x="34" y="15"/>
                    <a:pt x="34" y="15"/>
                    <a:pt x="34" y="15"/>
                  </a:cubicBezTo>
                  <a:cubicBezTo>
                    <a:pt x="31" y="47"/>
                    <a:pt x="24" y="79"/>
                    <a:pt x="12" y="110"/>
                  </a:cubicBezTo>
                  <a:cubicBezTo>
                    <a:pt x="9" y="120"/>
                    <a:pt x="5" y="129"/>
                    <a:pt x="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9"/>
            <p:cNvSpPr>
              <a:spLocks/>
            </p:cNvSpPr>
            <p:nvPr/>
          </p:nvSpPr>
          <p:spPr bwMode="auto">
            <a:xfrm rot="21150042">
              <a:off x="5027895" y="1100766"/>
              <a:ext cx="2904321" cy="2128481"/>
            </a:xfrm>
            <a:custGeom>
              <a:avLst/>
              <a:gdLst>
                <a:gd name="T0" fmla="*/ 768 w 768"/>
                <a:gd name="T1" fmla="*/ 509 h 563"/>
                <a:gd name="T2" fmla="*/ 734 w 768"/>
                <a:gd name="T3" fmla="*/ 417 h 563"/>
                <a:gd name="T4" fmla="*/ 157 w 768"/>
                <a:gd name="T5" fmla="*/ 0 h 563"/>
                <a:gd name="T6" fmla="*/ 110 w 768"/>
                <a:gd name="T7" fmla="*/ 54 h 563"/>
                <a:gd name="T8" fmla="*/ 83 w 768"/>
                <a:gd name="T9" fmla="*/ 45 h 563"/>
                <a:gd name="T10" fmla="*/ 66 w 768"/>
                <a:gd name="T11" fmla="*/ 53 h 563"/>
                <a:gd name="T12" fmla="*/ 53 w 768"/>
                <a:gd name="T13" fmla="*/ 87 h 563"/>
                <a:gd name="T14" fmla="*/ 57 w 768"/>
                <a:gd name="T15" fmla="*/ 102 h 563"/>
                <a:gd name="T16" fmla="*/ 27 w 768"/>
                <a:gd name="T17" fmla="*/ 113 h 563"/>
                <a:gd name="T18" fmla="*/ 24 w 768"/>
                <a:gd name="T19" fmla="*/ 115 h 563"/>
                <a:gd name="T20" fmla="*/ 0 w 768"/>
                <a:gd name="T21" fmla="*/ 131 h 563"/>
                <a:gd name="T22" fmla="*/ 25 w 768"/>
                <a:gd name="T23" fmla="*/ 139 h 563"/>
                <a:gd name="T24" fmla="*/ 251 w 768"/>
                <a:gd name="T25" fmla="*/ 465 h 563"/>
                <a:gd name="T26" fmla="*/ 305 w 768"/>
                <a:gd name="T27" fmla="*/ 453 h 563"/>
                <a:gd name="T28" fmla="*/ 379 w 768"/>
                <a:gd name="T29" fmla="*/ 456 h 563"/>
                <a:gd name="T30" fmla="*/ 413 w 768"/>
                <a:gd name="T31" fmla="*/ 475 h 563"/>
                <a:gd name="T32" fmla="*/ 415 w 768"/>
                <a:gd name="T33" fmla="*/ 476 h 563"/>
                <a:gd name="T34" fmla="*/ 451 w 768"/>
                <a:gd name="T35" fmla="*/ 488 h 563"/>
                <a:gd name="T36" fmla="*/ 478 w 768"/>
                <a:gd name="T37" fmla="*/ 510 h 563"/>
                <a:gd name="T38" fmla="*/ 518 w 768"/>
                <a:gd name="T39" fmla="*/ 555 h 563"/>
                <a:gd name="T40" fmla="*/ 527 w 768"/>
                <a:gd name="T41" fmla="*/ 559 h 563"/>
                <a:gd name="T42" fmla="*/ 554 w 768"/>
                <a:gd name="T43" fmla="*/ 562 h 563"/>
                <a:gd name="T44" fmla="*/ 565 w 768"/>
                <a:gd name="T45" fmla="*/ 558 h 563"/>
                <a:gd name="T46" fmla="*/ 569 w 768"/>
                <a:gd name="T47" fmla="*/ 547 h 563"/>
                <a:gd name="T48" fmla="*/ 564 w 768"/>
                <a:gd name="T49" fmla="*/ 487 h 563"/>
                <a:gd name="T50" fmla="*/ 558 w 768"/>
                <a:gd name="T51" fmla="*/ 477 h 563"/>
                <a:gd name="T52" fmla="*/ 553 w 768"/>
                <a:gd name="T53" fmla="*/ 473 h 563"/>
                <a:gd name="T54" fmla="*/ 561 w 768"/>
                <a:gd name="T55" fmla="*/ 462 h 563"/>
                <a:gd name="T56" fmla="*/ 563 w 768"/>
                <a:gd name="T57" fmla="*/ 457 h 563"/>
                <a:gd name="T58" fmla="*/ 577 w 768"/>
                <a:gd name="T59" fmla="*/ 398 h 563"/>
                <a:gd name="T60" fmla="*/ 605 w 768"/>
                <a:gd name="T61" fmla="*/ 386 h 563"/>
                <a:gd name="T62" fmla="*/ 625 w 768"/>
                <a:gd name="T63" fmla="*/ 403 h 563"/>
                <a:gd name="T64" fmla="*/ 626 w 768"/>
                <a:gd name="T65" fmla="*/ 404 h 563"/>
                <a:gd name="T66" fmla="*/ 648 w 768"/>
                <a:gd name="T67" fmla="*/ 420 h 563"/>
                <a:gd name="T68" fmla="*/ 665 w 768"/>
                <a:gd name="T69" fmla="*/ 419 h 563"/>
                <a:gd name="T70" fmla="*/ 667 w 768"/>
                <a:gd name="T71" fmla="*/ 417 h 563"/>
                <a:gd name="T72" fmla="*/ 705 w 768"/>
                <a:gd name="T73" fmla="*/ 459 h 563"/>
                <a:gd name="T74" fmla="*/ 728 w 768"/>
                <a:gd name="T75" fmla="*/ 490 h 563"/>
                <a:gd name="T76" fmla="*/ 734 w 768"/>
                <a:gd name="T77" fmla="*/ 495 h 563"/>
                <a:gd name="T78" fmla="*/ 768 w 768"/>
                <a:gd name="T79" fmla="*/ 509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8" h="563">
                  <a:moveTo>
                    <a:pt x="768" y="509"/>
                  </a:moveTo>
                  <a:cubicBezTo>
                    <a:pt x="759" y="478"/>
                    <a:pt x="748" y="447"/>
                    <a:pt x="734" y="417"/>
                  </a:cubicBezTo>
                  <a:cubicBezTo>
                    <a:pt x="626" y="176"/>
                    <a:pt x="401" y="25"/>
                    <a:pt x="157" y="0"/>
                  </a:cubicBezTo>
                  <a:cubicBezTo>
                    <a:pt x="110" y="54"/>
                    <a:pt x="110" y="54"/>
                    <a:pt x="110" y="54"/>
                  </a:cubicBezTo>
                  <a:cubicBezTo>
                    <a:pt x="83" y="45"/>
                    <a:pt x="83" y="45"/>
                    <a:pt x="83" y="45"/>
                  </a:cubicBezTo>
                  <a:cubicBezTo>
                    <a:pt x="76" y="43"/>
                    <a:pt x="68" y="46"/>
                    <a:pt x="66" y="53"/>
                  </a:cubicBezTo>
                  <a:cubicBezTo>
                    <a:pt x="53" y="87"/>
                    <a:pt x="53" y="87"/>
                    <a:pt x="53" y="87"/>
                  </a:cubicBezTo>
                  <a:cubicBezTo>
                    <a:pt x="51" y="92"/>
                    <a:pt x="52" y="98"/>
                    <a:pt x="57" y="102"/>
                  </a:cubicBezTo>
                  <a:cubicBezTo>
                    <a:pt x="27" y="113"/>
                    <a:pt x="27" y="113"/>
                    <a:pt x="27" y="113"/>
                  </a:cubicBezTo>
                  <a:cubicBezTo>
                    <a:pt x="26" y="114"/>
                    <a:pt x="25" y="114"/>
                    <a:pt x="24" y="115"/>
                  </a:cubicBezTo>
                  <a:cubicBezTo>
                    <a:pt x="0" y="131"/>
                    <a:pt x="0" y="131"/>
                    <a:pt x="0" y="131"/>
                  </a:cubicBezTo>
                  <a:cubicBezTo>
                    <a:pt x="8" y="133"/>
                    <a:pt x="17" y="136"/>
                    <a:pt x="25" y="139"/>
                  </a:cubicBezTo>
                  <a:cubicBezTo>
                    <a:pt x="165" y="192"/>
                    <a:pt x="250" y="325"/>
                    <a:pt x="251" y="465"/>
                  </a:cubicBezTo>
                  <a:cubicBezTo>
                    <a:pt x="305" y="453"/>
                    <a:pt x="305" y="453"/>
                    <a:pt x="305" y="453"/>
                  </a:cubicBezTo>
                  <a:cubicBezTo>
                    <a:pt x="379" y="456"/>
                    <a:pt x="379" y="456"/>
                    <a:pt x="379" y="456"/>
                  </a:cubicBezTo>
                  <a:cubicBezTo>
                    <a:pt x="413" y="475"/>
                    <a:pt x="413" y="475"/>
                    <a:pt x="413" y="475"/>
                  </a:cubicBezTo>
                  <a:cubicBezTo>
                    <a:pt x="414" y="475"/>
                    <a:pt x="415" y="475"/>
                    <a:pt x="415" y="476"/>
                  </a:cubicBezTo>
                  <a:cubicBezTo>
                    <a:pt x="451" y="488"/>
                    <a:pt x="451" y="488"/>
                    <a:pt x="451" y="488"/>
                  </a:cubicBezTo>
                  <a:cubicBezTo>
                    <a:pt x="478" y="510"/>
                    <a:pt x="478" y="510"/>
                    <a:pt x="478" y="510"/>
                  </a:cubicBezTo>
                  <a:cubicBezTo>
                    <a:pt x="518" y="555"/>
                    <a:pt x="518" y="555"/>
                    <a:pt x="518" y="555"/>
                  </a:cubicBezTo>
                  <a:cubicBezTo>
                    <a:pt x="520" y="557"/>
                    <a:pt x="523" y="559"/>
                    <a:pt x="527" y="559"/>
                  </a:cubicBezTo>
                  <a:cubicBezTo>
                    <a:pt x="554" y="562"/>
                    <a:pt x="554" y="562"/>
                    <a:pt x="554" y="562"/>
                  </a:cubicBezTo>
                  <a:cubicBezTo>
                    <a:pt x="558" y="563"/>
                    <a:pt x="562" y="561"/>
                    <a:pt x="565" y="558"/>
                  </a:cubicBezTo>
                  <a:cubicBezTo>
                    <a:pt x="568" y="555"/>
                    <a:pt x="569" y="551"/>
                    <a:pt x="569" y="547"/>
                  </a:cubicBezTo>
                  <a:cubicBezTo>
                    <a:pt x="564" y="487"/>
                    <a:pt x="564" y="487"/>
                    <a:pt x="564" y="487"/>
                  </a:cubicBezTo>
                  <a:cubicBezTo>
                    <a:pt x="563" y="483"/>
                    <a:pt x="561" y="480"/>
                    <a:pt x="558" y="477"/>
                  </a:cubicBezTo>
                  <a:cubicBezTo>
                    <a:pt x="553" y="473"/>
                    <a:pt x="553" y="473"/>
                    <a:pt x="553" y="473"/>
                  </a:cubicBezTo>
                  <a:cubicBezTo>
                    <a:pt x="561" y="462"/>
                    <a:pt x="561" y="462"/>
                    <a:pt x="561" y="462"/>
                  </a:cubicBezTo>
                  <a:cubicBezTo>
                    <a:pt x="562" y="461"/>
                    <a:pt x="562" y="459"/>
                    <a:pt x="563" y="457"/>
                  </a:cubicBezTo>
                  <a:cubicBezTo>
                    <a:pt x="577" y="398"/>
                    <a:pt x="577" y="398"/>
                    <a:pt x="577" y="398"/>
                  </a:cubicBezTo>
                  <a:cubicBezTo>
                    <a:pt x="605" y="386"/>
                    <a:pt x="605" y="386"/>
                    <a:pt x="605" y="386"/>
                  </a:cubicBezTo>
                  <a:cubicBezTo>
                    <a:pt x="625" y="403"/>
                    <a:pt x="625" y="403"/>
                    <a:pt x="625" y="403"/>
                  </a:cubicBezTo>
                  <a:cubicBezTo>
                    <a:pt x="625" y="403"/>
                    <a:pt x="626" y="403"/>
                    <a:pt x="626" y="404"/>
                  </a:cubicBezTo>
                  <a:cubicBezTo>
                    <a:pt x="648" y="420"/>
                    <a:pt x="648" y="420"/>
                    <a:pt x="648" y="420"/>
                  </a:cubicBezTo>
                  <a:cubicBezTo>
                    <a:pt x="653" y="423"/>
                    <a:pt x="660" y="423"/>
                    <a:pt x="665" y="419"/>
                  </a:cubicBezTo>
                  <a:cubicBezTo>
                    <a:pt x="667" y="417"/>
                    <a:pt x="667" y="417"/>
                    <a:pt x="667" y="417"/>
                  </a:cubicBezTo>
                  <a:cubicBezTo>
                    <a:pt x="705" y="459"/>
                    <a:pt x="705" y="459"/>
                    <a:pt x="705" y="459"/>
                  </a:cubicBezTo>
                  <a:cubicBezTo>
                    <a:pt x="728" y="490"/>
                    <a:pt x="728" y="490"/>
                    <a:pt x="728" y="490"/>
                  </a:cubicBezTo>
                  <a:cubicBezTo>
                    <a:pt x="729" y="492"/>
                    <a:pt x="731" y="494"/>
                    <a:pt x="734" y="495"/>
                  </a:cubicBezTo>
                  <a:lnTo>
                    <a:pt x="768" y="5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10"/>
            <p:cNvSpPr>
              <a:spLocks/>
            </p:cNvSpPr>
            <p:nvPr/>
          </p:nvSpPr>
          <p:spPr bwMode="auto">
            <a:xfrm rot="21150042">
              <a:off x="7863085" y="2815768"/>
              <a:ext cx="251843" cy="304650"/>
            </a:xfrm>
            <a:custGeom>
              <a:avLst/>
              <a:gdLst>
                <a:gd name="T0" fmla="*/ 53 w 67"/>
                <a:gd name="T1" fmla="*/ 15 h 80"/>
                <a:gd name="T2" fmla="*/ 21 w 67"/>
                <a:gd name="T3" fmla="*/ 2 h 80"/>
                <a:gd name="T4" fmla="*/ 4 w 67"/>
                <a:gd name="T5" fmla="*/ 9 h 80"/>
                <a:gd name="T6" fmla="*/ 9 w 67"/>
                <a:gd name="T7" fmla="*/ 27 h 80"/>
                <a:gd name="T8" fmla="*/ 39 w 67"/>
                <a:gd name="T9" fmla="*/ 47 h 80"/>
                <a:gd name="T10" fmla="*/ 67 w 67"/>
                <a:gd name="T11" fmla="*/ 80 h 80"/>
                <a:gd name="T12" fmla="*/ 53 w 67"/>
                <a:gd name="T13" fmla="*/ 15 h 80"/>
              </a:gdLst>
              <a:ahLst/>
              <a:cxnLst>
                <a:cxn ang="0">
                  <a:pos x="T0" y="T1"/>
                </a:cxn>
                <a:cxn ang="0">
                  <a:pos x="T2" y="T3"/>
                </a:cxn>
                <a:cxn ang="0">
                  <a:pos x="T4" y="T5"/>
                </a:cxn>
                <a:cxn ang="0">
                  <a:pos x="T6" y="T7"/>
                </a:cxn>
                <a:cxn ang="0">
                  <a:pos x="T8" y="T9"/>
                </a:cxn>
                <a:cxn ang="0">
                  <a:pos x="T10" y="T11"/>
                </a:cxn>
                <a:cxn ang="0">
                  <a:pos x="T12" y="T13"/>
                </a:cxn>
              </a:cxnLst>
              <a:rect l="0" t="0" r="r" b="b"/>
              <a:pathLst>
                <a:path w="67" h="80">
                  <a:moveTo>
                    <a:pt x="53" y="15"/>
                  </a:moveTo>
                  <a:cubicBezTo>
                    <a:pt x="21" y="2"/>
                    <a:pt x="21" y="2"/>
                    <a:pt x="21" y="2"/>
                  </a:cubicBezTo>
                  <a:cubicBezTo>
                    <a:pt x="15" y="0"/>
                    <a:pt x="7" y="3"/>
                    <a:pt x="4" y="9"/>
                  </a:cubicBezTo>
                  <a:cubicBezTo>
                    <a:pt x="0" y="15"/>
                    <a:pt x="3" y="23"/>
                    <a:pt x="9" y="27"/>
                  </a:cubicBezTo>
                  <a:cubicBezTo>
                    <a:pt x="21" y="35"/>
                    <a:pt x="35" y="44"/>
                    <a:pt x="39" y="47"/>
                  </a:cubicBezTo>
                  <a:cubicBezTo>
                    <a:pt x="43" y="51"/>
                    <a:pt x="58" y="68"/>
                    <a:pt x="67" y="80"/>
                  </a:cubicBezTo>
                  <a:cubicBezTo>
                    <a:pt x="64" y="58"/>
                    <a:pt x="59" y="37"/>
                    <a:pt x="5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11"/>
            <p:cNvSpPr>
              <a:spLocks/>
            </p:cNvSpPr>
            <p:nvPr/>
          </p:nvSpPr>
          <p:spPr bwMode="auto">
            <a:xfrm rot="21150042">
              <a:off x="6712001" y="4249126"/>
              <a:ext cx="280278" cy="613361"/>
            </a:xfrm>
            <a:custGeom>
              <a:avLst/>
              <a:gdLst>
                <a:gd name="T0" fmla="*/ 61 w 74"/>
                <a:gd name="T1" fmla="*/ 35 h 162"/>
                <a:gd name="T2" fmla="*/ 59 w 74"/>
                <a:gd name="T3" fmla="*/ 29 h 162"/>
                <a:gd name="T4" fmla="*/ 44 w 74"/>
                <a:gd name="T5" fmla="*/ 7 h 162"/>
                <a:gd name="T6" fmla="*/ 30 w 74"/>
                <a:gd name="T7" fmla="*/ 1 h 162"/>
                <a:gd name="T8" fmla="*/ 19 w 74"/>
                <a:gd name="T9" fmla="*/ 11 h 162"/>
                <a:gd name="T10" fmla="*/ 5 w 74"/>
                <a:gd name="T11" fmla="*/ 57 h 162"/>
                <a:gd name="T12" fmla="*/ 5 w 74"/>
                <a:gd name="T13" fmla="*/ 58 h 162"/>
                <a:gd name="T14" fmla="*/ 1 w 74"/>
                <a:gd name="T15" fmla="*/ 83 h 162"/>
                <a:gd name="T16" fmla="*/ 1 w 74"/>
                <a:gd name="T17" fmla="*/ 89 h 162"/>
                <a:gd name="T18" fmla="*/ 13 w 74"/>
                <a:gd name="T19" fmla="*/ 126 h 162"/>
                <a:gd name="T20" fmla="*/ 13 w 74"/>
                <a:gd name="T21" fmla="*/ 143 h 162"/>
                <a:gd name="T22" fmla="*/ 25 w 74"/>
                <a:gd name="T23" fmla="*/ 157 h 162"/>
                <a:gd name="T24" fmla="*/ 58 w 74"/>
                <a:gd name="T25" fmla="*/ 161 h 162"/>
                <a:gd name="T26" fmla="*/ 65 w 74"/>
                <a:gd name="T27" fmla="*/ 160 h 162"/>
                <a:gd name="T28" fmla="*/ 69 w 74"/>
                <a:gd name="T29" fmla="*/ 157 h 162"/>
                <a:gd name="T30" fmla="*/ 73 w 74"/>
                <a:gd name="T31" fmla="*/ 146 h 162"/>
                <a:gd name="T32" fmla="*/ 61 w 74"/>
                <a:gd name="T33" fmla="*/ 3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4" h="162">
                  <a:moveTo>
                    <a:pt x="61" y="35"/>
                  </a:moveTo>
                  <a:cubicBezTo>
                    <a:pt x="61" y="33"/>
                    <a:pt x="60" y="31"/>
                    <a:pt x="59" y="29"/>
                  </a:cubicBezTo>
                  <a:cubicBezTo>
                    <a:pt x="44" y="7"/>
                    <a:pt x="44" y="7"/>
                    <a:pt x="44" y="7"/>
                  </a:cubicBezTo>
                  <a:cubicBezTo>
                    <a:pt x="41" y="2"/>
                    <a:pt x="35" y="0"/>
                    <a:pt x="30" y="1"/>
                  </a:cubicBezTo>
                  <a:cubicBezTo>
                    <a:pt x="25" y="2"/>
                    <a:pt x="21" y="5"/>
                    <a:pt x="19" y="11"/>
                  </a:cubicBezTo>
                  <a:cubicBezTo>
                    <a:pt x="5" y="57"/>
                    <a:pt x="5" y="57"/>
                    <a:pt x="5" y="57"/>
                  </a:cubicBezTo>
                  <a:cubicBezTo>
                    <a:pt x="5" y="57"/>
                    <a:pt x="5" y="58"/>
                    <a:pt x="5" y="58"/>
                  </a:cubicBezTo>
                  <a:cubicBezTo>
                    <a:pt x="1" y="83"/>
                    <a:pt x="1" y="83"/>
                    <a:pt x="1" y="83"/>
                  </a:cubicBezTo>
                  <a:cubicBezTo>
                    <a:pt x="0" y="85"/>
                    <a:pt x="1" y="87"/>
                    <a:pt x="1" y="89"/>
                  </a:cubicBezTo>
                  <a:cubicBezTo>
                    <a:pt x="13" y="126"/>
                    <a:pt x="13" y="126"/>
                    <a:pt x="13" y="126"/>
                  </a:cubicBezTo>
                  <a:cubicBezTo>
                    <a:pt x="13" y="143"/>
                    <a:pt x="13" y="143"/>
                    <a:pt x="13" y="143"/>
                  </a:cubicBezTo>
                  <a:cubicBezTo>
                    <a:pt x="12" y="150"/>
                    <a:pt x="18" y="156"/>
                    <a:pt x="25" y="157"/>
                  </a:cubicBezTo>
                  <a:cubicBezTo>
                    <a:pt x="58" y="161"/>
                    <a:pt x="58" y="161"/>
                    <a:pt x="58" y="161"/>
                  </a:cubicBezTo>
                  <a:cubicBezTo>
                    <a:pt x="60" y="162"/>
                    <a:pt x="63" y="161"/>
                    <a:pt x="65" y="160"/>
                  </a:cubicBezTo>
                  <a:cubicBezTo>
                    <a:pt x="67" y="159"/>
                    <a:pt x="68" y="159"/>
                    <a:pt x="69" y="157"/>
                  </a:cubicBezTo>
                  <a:cubicBezTo>
                    <a:pt x="72" y="154"/>
                    <a:pt x="74" y="150"/>
                    <a:pt x="73" y="146"/>
                  </a:cubicBezTo>
                  <a:lnTo>
                    <a:pt x="6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 name="Freeform 12"/>
          <p:cNvSpPr>
            <a:spLocks/>
          </p:cNvSpPr>
          <p:nvPr/>
        </p:nvSpPr>
        <p:spPr bwMode="auto">
          <a:xfrm rot="21150042">
            <a:off x="3771581" y="1766823"/>
            <a:ext cx="2206103" cy="2695907"/>
          </a:xfrm>
          <a:custGeom>
            <a:avLst/>
            <a:gdLst>
              <a:gd name="T0" fmla="*/ 343 w 594"/>
              <a:gd name="T1" fmla="*/ 0 h 727"/>
              <a:gd name="T2" fmla="*/ 303 w 594"/>
              <a:gd name="T3" fmla="*/ 26 h 727"/>
              <a:gd name="T4" fmla="*/ 267 w 594"/>
              <a:gd name="T5" fmla="*/ 57 h 727"/>
              <a:gd name="T6" fmla="*/ 240 w 594"/>
              <a:gd name="T7" fmla="*/ 84 h 727"/>
              <a:gd name="T8" fmla="*/ 261 w 594"/>
              <a:gd name="T9" fmla="*/ 32 h 727"/>
              <a:gd name="T10" fmla="*/ 229 w 594"/>
              <a:gd name="T11" fmla="*/ 12 h 727"/>
              <a:gd name="T12" fmla="*/ 154 w 594"/>
              <a:gd name="T13" fmla="*/ 60 h 727"/>
              <a:gd name="T14" fmla="*/ 94 w 594"/>
              <a:gd name="T15" fmla="*/ 113 h 727"/>
              <a:gd name="T16" fmla="*/ 61 w 594"/>
              <a:gd name="T17" fmla="*/ 217 h 727"/>
              <a:gd name="T18" fmla="*/ 96 w 594"/>
              <a:gd name="T19" fmla="*/ 243 h 727"/>
              <a:gd name="T20" fmla="*/ 134 w 594"/>
              <a:gd name="T21" fmla="*/ 231 h 727"/>
              <a:gd name="T22" fmla="*/ 154 w 594"/>
              <a:gd name="T23" fmla="*/ 212 h 727"/>
              <a:gd name="T24" fmla="*/ 166 w 594"/>
              <a:gd name="T25" fmla="*/ 179 h 727"/>
              <a:gd name="T26" fmla="*/ 168 w 594"/>
              <a:gd name="T27" fmla="*/ 144 h 727"/>
              <a:gd name="T28" fmla="*/ 181 w 594"/>
              <a:gd name="T29" fmla="*/ 208 h 727"/>
              <a:gd name="T30" fmla="*/ 95 w 594"/>
              <a:gd name="T31" fmla="*/ 259 h 727"/>
              <a:gd name="T32" fmla="*/ 81 w 594"/>
              <a:gd name="T33" fmla="*/ 284 h 727"/>
              <a:gd name="T34" fmla="*/ 12 w 594"/>
              <a:gd name="T35" fmla="*/ 253 h 727"/>
              <a:gd name="T36" fmla="*/ 1 w 594"/>
              <a:gd name="T37" fmla="*/ 284 h 727"/>
              <a:gd name="T38" fmla="*/ 19 w 594"/>
              <a:gd name="T39" fmla="*/ 303 h 727"/>
              <a:gd name="T40" fmla="*/ 33 w 594"/>
              <a:gd name="T41" fmla="*/ 323 h 727"/>
              <a:gd name="T42" fmla="*/ 36 w 594"/>
              <a:gd name="T43" fmla="*/ 354 h 727"/>
              <a:gd name="T44" fmla="*/ 47 w 594"/>
              <a:gd name="T45" fmla="*/ 376 h 727"/>
              <a:gd name="T46" fmla="*/ 65 w 594"/>
              <a:gd name="T47" fmla="*/ 386 h 727"/>
              <a:gd name="T48" fmla="*/ 15 w 594"/>
              <a:gd name="T49" fmla="*/ 414 h 727"/>
              <a:gd name="T50" fmla="*/ 43 w 594"/>
              <a:gd name="T51" fmla="*/ 481 h 727"/>
              <a:gd name="T52" fmla="*/ 64 w 594"/>
              <a:gd name="T53" fmla="*/ 486 h 727"/>
              <a:gd name="T54" fmla="*/ 109 w 594"/>
              <a:gd name="T55" fmla="*/ 447 h 727"/>
              <a:gd name="T56" fmla="*/ 169 w 594"/>
              <a:gd name="T57" fmla="*/ 369 h 727"/>
              <a:gd name="T58" fmla="*/ 223 w 594"/>
              <a:gd name="T59" fmla="*/ 400 h 727"/>
              <a:gd name="T60" fmla="*/ 248 w 594"/>
              <a:gd name="T61" fmla="*/ 395 h 727"/>
              <a:gd name="T62" fmla="*/ 245 w 594"/>
              <a:gd name="T63" fmla="*/ 361 h 727"/>
              <a:gd name="T64" fmla="*/ 199 w 594"/>
              <a:gd name="T65" fmla="*/ 324 h 727"/>
              <a:gd name="T66" fmla="*/ 247 w 594"/>
              <a:gd name="T67" fmla="*/ 358 h 727"/>
              <a:gd name="T68" fmla="*/ 280 w 594"/>
              <a:gd name="T69" fmla="*/ 376 h 727"/>
              <a:gd name="T70" fmla="*/ 315 w 594"/>
              <a:gd name="T71" fmla="*/ 374 h 727"/>
              <a:gd name="T72" fmla="*/ 307 w 594"/>
              <a:gd name="T73" fmla="*/ 338 h 727"/>
              <a:gd name="T74" fmla="*/ 365 w 594"/>
              <a:gd name="T75" fmla="*/ 358 h 727"/>
              <a:gd name="T76" fmla="*/ 401 w 594"/>
              <a:gd name="T77" fmla="*/ 339 h 727"/>
              <a:gd name="T78" fmla="*/ 406 w 594"/>
              <a:gd name="T79" fmla="*/ 369 h 727"/>
              <a:gd name="T80" fmla="*/ 294 w 594"/>
              <a:gd name="T81" fmla="*/ 407 h 727"/>
              <a:gd name="T82" fmla="*/ 278 w 594"/>
              <a:gd name="T83" fmla="*/ 423 h 727"/>
              <a:gd name="T84" fmla="*/ 205 w 594"/>
              <a:gd name="T85" fmla="*/ 417 h 727"/>
              <a:gd name="T86" fmla="*/ 136 w 594"/>
              <a:gd name="T87" fmla="*/ 437 h 727"/>
              <a:gd name="T88" fmla="*/ 106 w 594"/>
              <a:gd name="T89" fmla="*/ 469 h 727"/>
              <a:gd name="T90" fmla="*/ 73 w 594"/>
              <a:gd name="T91" fmla="*/ 489 h 727"/>
              <a:gd name="T92" fmla="*/ 119 w 594"/>
              <a:gd name="T93" fmla="*/ 663 h 727"/>
              <a:gd name="T94" fmla="*/ 449 w 594"/>
              <a:gd name="T95" fmla="*/ 427 h 727"/>
              <a:gd name="T96" fmla="*/ 559 w 594"/>
              <a:gd name="T97" fmla="*/ 488 h 727"/>
              <a:gd name="T98" fmla="*/ 593 w 594"/>
              <a:gd name="T99" fmla="*/ 365 h 727"/>
              <a:gd name="T100" fmla="*/ 561 w 594"/>
              <a:gd name="T101" fmla="*/ 341 h 727"/>
              <a:gd name="T102" fmla="*/ 368 w 594"/>
              <a:gd name="T103" fmla="*/ 8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4" h="727">
                <a:moveTo>
                  <a:pt x="368" y="8"/>
                </a:moveTo>
                <a:cubicBezTo>
                  <a:pt x="360" y="5"/>
                  <a:pt x="351" y="2"/>
                  <a:pt x="343" y="0"/>
                </a:cubicBezTo>
                <a:cubicBezTo>
                  <a:pt x="304" y="25"/>
                  <a:pt x="304" y="25"/>
                  <a:pt x="304" y="25"/>
                </a:cubicBezTo>
                <a:cubicBezTo>
                  <a:pt x="303" y="25"/>
                  <a:pt x="303" y="26"/>
                  <a:pt x="303" y="26"/>
                </a:cubicBezTo>
                <a:cubicBezTo>
                  <a:pt x="270" y="53"/>
                  <a:pt x="270" y="53"/>
                  <a:pt x="270" y="53"/>
                </a:cubicBezTo>
                <a:cubicBezTo>
                  <a:pt x="269" y="54"/>
                  <a:pt x="268" y="55"/>
                  <a:pt x="267" y="57"/>
                </a:cubicBezTo>
                <a:cubicBezTo>
                  <a:pt x="247" y="93"/>
                  <a:pt x="247" y="93"/>
                  <a:pt x="247" y="93"/>
                </a:cubicBezTo>
                <a:cubicBezTo>
                  <a:pt x="240" y="84"/>
                  <a:pt x="240" y="84"/>
                  <a:pt x="240" y="84"/>
                </a:cubicBezTo>
                <a:cubicBezTo>
                  <a:pt x="262" y="48"/>
                  <a:pt x="262" y="48"/>
                  <a:pt x="262" y="48"/>
                </a:cubicBezTo>
                <a:cubicBezTo>
                  <a:pt x="265" y="43"/>
                  <a:pt x="265" y="36"/>
                  <a:pt x="261" y="32"/>
                </a:cubicBezTo>
                <a:cubicBezTo>
                  <a:pt x="247" y="14"/>
                  <a:pt x="247" y="14"/>
                  <a:pt x="247" y="14"/>
                </a:cubicBezTo>
                <a:cubicBezTo>
                  <a:pt x="243" y="9"/>
                  <a:pt x="235" y="8"/>
                  <a:pt x="229" y="12"/>
                </a:cubicBezTo>
                <a:cubicBezTo>
                  <a:pt x="156" y="60"/>
                  <a:pt x="156" y="60"/>
                  <a:pt x="156" y="60"/>
                </a:cubicBezTo>
                <a:cubicBezTo>
                  <a:pt x="155" y="60"/>
                  <a:pt x="155" y="60"/>
                  <a:pt x="154" y="60"/>
                </a:cubicBezTo>
                <a:cubicBezTo>
                  <a:pt x="98" y="107"/>
                  <a:pt x="98" y="107"/>
                  <a:pt x="98" y="107"/>
                </a:cubicBezTo>
                <a:cubicBezTo>
                  <a:pt x="96" y="109"/>
                  <a:pt x="95" y="111"/>
                  <a:pt x="94" y="113"/>
                </a:cubicBezTo>
                <a:cubicBezTo>
                  <a:pt x="59" y="204"/>
                  <a:pt x="59" y="204"/>
                  <a:pt x="59" y="204"/>
                </a:cubicBezTo>
                <a:cubicBezTo>
                  <a:pt x="58" y="208"/>
                  <a:pt x="58" y="213"/>
                  <a:pt x="61" y="217"/>
                </a:cubicBezTo>
                <a:cubicBezTo>
                  <a:pt x="78" y="240"/>
                  <a:pt x="78" y="240"/>
                  <a:pt x="78" y="240"/>
                </a:cubicBezTo>
                <a:cubicBezTo>
                  <a:pt x="82" y="245"/>
                  <a:pt x="90" y="247"/>
                  <a:pt x="96" y="243"/>
                </a:cubicBezTo>
                <a:cubicBezTo>
                  <a:pt x="119" y="229"/>
                  <a:pt x="119" y="229"/>
                  <a:pt x="119" y="229"/>
                </a:cubicBezTo>
                <a:cubicBezTo>
                  <a:pt x="134" y="231"/>
                  <a:pt x="134" y="231"/>
                  <a:pt x="134" y="231"/>
                </a:cubicBezTo>
                <a:cubicBezTo>
                  <a:pt x="139" y="232"/>
                  <a:pt x="145" y="229"/>
                  <a:pt x="148" y="224"/>
                </a:cubicBezTo>
                <a:cubicBezTo>
                  <a:pt x="154" y="212"/>
                  <a:pt x="154" y="212"/>
                  <a:pt x="154" y="212"/>
                </a:cubicBezTo>
                <a:cubicBezTo>
                  <a:pt x="155" y="211"/>
                  <a:pt x="155" y="211"/>
                  <a:pt x="155" y="210"/>
                </a:cubicBezTo>
                <a:cubicBezTo>
                  <a:pt x="166" y="179"/>
                  <a:pt x="166" y="179"/>
                  <a:pt x="166" y="179"/>
                </a:cubicBezTo>
                <a:cubicBezTo>
                  <a:pt x="167" y="178"/>
                  <a:pt x="167" y="176"/>
                  <a:pt x="167" y="175"/>
                </a:cubicBezTo>
                <a:cubicBezTo>
                  <a:pt x="168" y="144"/>
                  <a:pt x="168" y="144"/>
                  <a:pt x="168" y="144"/>
                </a:cubicBezTo>
                <a:cubicBezTo>
                  <a:pt x="206" y="170"/>
                  <a:pt x="206" y="170"/>
                  <a:pt x="206" y="170"/>
                </a:cubicBezTo>
                <a:cubicBezTo>
                  <a:pt x="181" y="208"/>
                  <a:pt x="181" y="208"/>
                  <a:pt x="181" y="208"/>
                </a:cubicBezTo>
                <a:cubicBezTo>
                  <a:pt x="122" y="247"/>
                  <a:pt x="122" y="247"/>
                  <a:pt x="122" y="247"/>
                </a:cubicBezTo>
                <a:cubicBezTo>
                  <a:pt x="95" y="259"/>
                  <a:pt x="95" y="259"/>
                  <a:pt x="95" y="259"/>
                </a:cubicBezTo>
                <a:cubicBezTo>
                  <a:pt x="91" y="261"/>
                  <a:pt x="88" y="264"/>
                  <a:pt x="87" y="267"/>
                </a:cubicBezTo>
                <a:cubicBezTo>
                  <a:pt x="81" y="284"/>
                  <a:pt x="81" y="284"/>
                  <a:pt x="81" y="284"/>
                </a:cubicBezTo>
                <a:cubicBezTo>
                  <a:pt x="24" y="253"/>
                  <a:pt x="24" y="253"/>
                  <a:pt x="24" y="253"/>
                </a:cubicBezTo>
                <a:cubicBezTo>
                  <a:pt x="20" y="251"/>
                  <a:pt x="16" y="251"/>
                  <a:pt x="12" y="253"/>
                </a:cubicBezTo>
                <a:cubicBezTo>
                  <a:pt x="8" y="255"/>
                  <a:pt x="5" y="259"/>
                  <a:pt x="4" y="263"/>
                </a:cubicBezTo>
                <a:cubicBezTo>
                  <a:pt x="1" y="284"/>
                  <a:pt x="1" y="284"/>
                  <a:pt x="1" y="284"/>
                </a:cubicBezTo>
                <a:cubicBezTo>
                  <a:pt x="0" y="291"/>
                  <a:pt x="3" y="297"/>
                  <a:pt x="9" y="299"/>
                </a:cubicBezTo>
                <a:cubicBezTo>
                  <a:pt x="19" y="303"/>
                  <a:pt x="19" y="303"/>
                  <a:pt x="19" y="303"/>
                </a:cubicBezTo>
                <a:cubicBezTo>
                  <a:pt x="22" y="314"/>
                  <a:pt x="22" y="314"/>
                  <a:pt x="22" y="314"/>
                </a:cubicBezTo>
                <a:cubicBezTo>
                  <a:pt x="24" y="319"/>
                  <a:pt x="28" y="322"/>
                  <a:pt x="33" y="323"/>
                </a:cubicBezTo>
                <a:cubicBezTo>
                  <a:pt x="54" y="327"/>
                  <a:pt x="54" y="327"/>
                  <a:pt x="54" y="327"/>
                </a:cubicBezTo>
                <a:cubicBezTo>
                  <a:pt x="36" y="354"/>
                  <a:pt x="36" y="354"/>
                  <a:pt x="36" y="354"/>
                </a:cubicBezTo>
                <a:cubicBezTo>
                  <a:pt x="34" y="358"/>
                  <a:pt x="34" y="364"/>
                  <a:pt x="36" y="368"/>
                </a:cubicBezTo>
                <a:cubicBezTo>
                  <a:pt x="38" y="372"/>
                  <a:pt x="42" y="375"/>
                  <a:pt x="47" y="376"/>
                </a:cubicBezTo>
                <a:cubicBezTo>
                  <a:pt x="62" y="377"/>
                  <a:pt x="62" y="377"/>
                  <a:pt x="62" y="377"/>
                </a:cubicBezTo>
                <a:cubicBezTo>
                  <a:pt x="65" y="386"/>
                  <a:pt x="65" y="386"/>
                  <a:pt x="65" y="386"/>
                </a:cubicBezTo>
                <a:cubicBezTo>
                  <a:pt x="23" y="406"/>
                  <a:pt x="23" y="406"/>
                  <a:pt x="23" y="406"/>
                </a:cubicBezTo>
                <a:cubicBezTo>
                  <a:pt x="19" y="407"/>
                  <a:pt x="16" y="410"/>
                  <a:pt x="15" y="414"/>
                </a:cubicBezTo>
                <a:cubicBezTo>
                  <a:pt x="14" y="417"/>
                  <a:pt x="14" y="421"/>
                  <a:pt x="16" y="424"/>
                </a:cubicBezTo>
                <a:cubicBezTo>
                  <a:pt x="43" y="481"/>
                  <a:pt x="43" y="481"/>
                  <a:pt x="43" y="481"/>
                </a:cubicBezTo>
                <a:cubicBezTo>
                  <a:pt x="45" y="484"/>
                  <a:pt x="49" y="487"/>
                  <a:pt x="52" y="488"/>
                </a:cubicBezTo>
                <a:cubicBezTo>
                  <a:pt x="57" y="489"/>
                  <a:pt x="61" y="488"/>
                  <a:pt x="64" y="486"/>
                </a:cubicBezTo>
                <a:cubicBezTo>
                  <a:pt x="104" y="455"/>
                  <a:pt x="104" y="455"/>
                  <a:pt x="104" y="455"/>
                </a:cubicBezTo>
                <a:cubicBezTo>
                  <a:pt x="107" y="453"/>
                  <a:pt x="109" y="450"/>
                  <a:pt x="109" y="447"/>
                </a:cubicBezTo>
                <a:cubicBezTo>
                  <a:pt x="118" y="397"/>
                  <a:pt x="118" y="397"/>
                  <a:pt x="118" y="397"/>
                </a:cubicBezTo>
                <a:cubicBezTo>
                  <a:pt x="169" y="369"/>
                  <a:pt x="169" y="369"/>
                  <a:pt x="169" y="369"/>
                </a:cubicBezTo>
                <a:cubicBezTo>
                  <a:pt x="211" y="382"/>
                  <a:pt x="211" y="382"/>
                  <a:pt x="211" y="382"/>
                </a:cubicBezTo>
                <a:cubicBezTo>
                  <a:pt x="223" y="400"/>
                  <a:pt x="223" y="400"/>
                  <a:pt x="223" y="400"/>
                </a:cubicBezTo>
                <a:cubicBezTo>
                  <a:pt x="226" y="405"/>
                  <a:pt x="231" y="407"/>
                  <a:pt x="237" y="406"/>
                </a:cubicBezTo>
                <a:cubicBezTo>
                  <a:pt x="242" y="405"/>
                  <a:pt x="246" y="401"/>
                  <a:pt x="248" y="395"/>
                </a:cubicBezTo>
                <a:cubicBezTo>
                  <a:pt x="252" y="376"/>
                  <a:pt x="252" y="376"/>
                  <a:pt x="252" y="376"/>
                </a:cubicBezTo>
                <a:cubicBezTo>
                  <a:pt x="253" y="370"/>
                  <a:pt x="250" y="364"/>
                  <a:pt x="245" y="361"/>
                </a:cubicBezTo>
                <a:cubicBezTo>
                  <a:pt x="189" y="333"/>
                  <a:pt x="189" y="333"/>
                  <a:pt x="189" y="333"/>
                </a:cubicBezTo>
                <a:cubicBezTo>
                  <a:pt x="199" y="324"/>
                  <a:pt x="199" y="324"/>
                  <a:pt x="199" y="324"/>
                </a:cubicBezTo>
                <a:cubicBezTo>
                  <a:pt x="247" y="358"/>
                  <a:pt x="247" y="358"/>
                  <a:pt x="247" y="358"/>
                </a:cubicBezTo>
                <a:cubicBezTo>
                  <a:pt x="247" y="358"/>
                  <a:pt x="247" y="358"/>
                  <a:pt x="247" y="358"/>
                </a:cubicBezTo>
                <a:cubicBezTo>
                  <a:pt x="274" y="375"/>
                  <a:pt x="274" y="375"/>
                  <a:pt x="274" y="375"/>
                </a:cubicBezTo>
                <a:cubicBezTo>
                  <a:pt x="276" y="376"/>
                  <a:pt x="278" y="376"/>
                  <a:pt x="280" y="376"/>
                </a:cubicBezTo>
                <a:cubicBezTo>
                  <a:pt x="302" y="379"/>
                  <a:pt x="302" y="379"/>
                  <a:pt x="302" y="379"/>
                </a:cubicBezTo>
                <a:cubicBezTo>
                  <a:pt x="307" y="380"/>
                  <a:pt x="312" y="378"/>
                  <a:pt x="315" y="374"/>
                </a:cubicBezTo>
                <a:cubicBezTo>
                  <a:pt x="318" y="370"/>
                  <a:pt x="319" y="364"/>
                  <a:pt x="316" y="360"/>
                </a:cubicBezTo>
                <a:cubicBezTo>
                  <a:pt x="307" y="338"/>
                  <a:pt x="307" y="338"/>
                  <a:pt x="307" y="338"/>
                </a:cubicBezTo>
                <a:cubicBezTo>
                  <a:pt x="309" y="337"/>
                  <a:pt x="309" y="337"/>
                  <a:pt x="309" y="337"/>
                </a:cubicBezTo>
                <a:cubicBezTo>
                  <a:pt x="365" y="358"/>
                  <a:pt x="365" y="358"/>
                  <a:pt x="365" y="358"/>
                </a:cubicBezTo>
                <a:cubicBezTo>
                  <a:pt x="369" y="359"/>
                  <a:pt x="374" y="358"/>
                  <a:pt x="378" y="356"/>
                </a:cubicBezTo>
                <a:cubicBezTo>
                  <a:pt x="401" y="339"/>
                  <a:pt x="401" y="339"/>
                  <a:pt x="401" y="339"/>
                </a:cubicBezTo>
                <a:cubicBezTo>
                  <a:pt x="410" y="366"/>
                  <a:pt x="410" y="366"/>
                  <a:pt x="410" y="366"/>
                </a:cubicBezTo>
                <a:cubicBezTo>
                  <a:pt x="406" y="369"/>
                  <a:pt x="406" y="369"/>
                  <a:pt x="406" y="369"/>
                </a:cubicBezTo>
                <a:cubicBezTo>
                  <a:pt x="338" y="391"/>
                  <a:pt x="338" y="391"/>
                  <a:pt x="338" y="391"/>
                </a:cubicBezTo>
                <a:cubicBezTo>
                  <a:pt x="294" y="407"/>
                  <a:pt x="294" y="407"/>
                  <a:pt x="294" y="407"/>
                </a:cubicBezTo>
                <a:cubicBezTo>
                  <a:pt x="288" y="409"/>
                  <a:pt x="284" y="414"/>
                  <a:pt x="284" y="420"/>
                </a:cubicBezTo>
                <a:cubicBezTo>
                  <a:pt x="278" y="423"/>
                  <a:pt x="278" y="423"/>
                  <a:pt x="278" y="423"/>
                </a:cubicBezTo>
                <a:cubicBezTo>
                  <a:pt x="225" y="435"/>
                  <a:pt x="225" y="435"/>
                  <a:pt x="225" y="435"/>
                </a:cubicBezTo>
                <a:cubicBezTo>
                  <a:pt x="205" y="417"/>
                  <a:pt x="205" y="417"/>
                  <a:pt x="205" y="417"/>
                </a:cubicBezTo>
                <a:cubicBezTo>
                  <a:pt x="201" y="413"/>
                  <a:pt x="196" y="412"/>
                  <a:pt x="191" y="414"/>
                </a:cubicBezTo>
                <a:cubicBezTo>
                  <a:pt x="136" y="437"/>
                  <a:pt x="136" y="437"/>
                  <a:pt x="136" y="437"/>
                </a:cubicBezTo>
                <a:cubicBezTo>
                  <a:pt x="134" y="437"/>
                  <a:pt x="132" y="439"/>
                  <a:pt x="131" y="440"/>
                </a:cubicBezTo>
                <a:cubicBezTo>
                  <a:pt x="106" y="469"/>
                  <a:pt x="106" y="469"/>
                  <a:pt x="106" y="469"/>
                </a:cubicBezTo>
                <a:cubicBezTo>
                  <a:pt x="80" y="481"/>
                  <a:pt x="80" y="481"/>
                  <a:pt x="80" y="481"/>
                </a:cubicBezTo>
                <a:cubicBezTo>
                  <a:pt x="77" y="483"/>
                  <a:pt x="74" y="486"/>
                  <a:pt x="73" y="489"/>
                </a:cubicBezTo>
                <a:cubicBezTo>
                  <a:pt x="29" y="613"/>
                  <a:pt x="29" y="613"/>
                  <a:pt x="29" y="613"/>
                </a:cubicBezTo>
                <a:cubicBezTo>
                  <a:pt x="56" y="633"/>
                  <a:pt x="86" y="651"/>
                  <a:pt x="119" y="663"/>
                </a:cubicBezTo>
                <a:cubicBezTo>
                  <a:pt x="287" y="727"/>
                  <a:pt x="474" y="653"/>
                  <a:pt x="555" y="498"/>
                </a:cubicBezTo>
                <a:cubicBezTo>
                  <a:pt x="449" y="427"/>
                  <a:pt x="449" y="427"/>
                  <a:pt x="449" y="427"/>
                </a:cubicBezTo>
                <a:cubicBezTo>
                  <a:pt x="460" y="411"/>
                  <a:pt x="460" y="411"/>
                  <a:pt x="460" y="411"/>
                </a:cubicBezTo>
                <a:cubicBezTo>
                  <a:pt x="559" y="488"/>
                  <a:pt x="559" y="488"/>
                  <a:pt x="559" y="488"/>
                </a:cubicBezTo>
                <a:cubicBezTo>
                  <a:pt x="564" y="479"/>
                  <a:pt x="568" y="470"/>
                  <a:pt x="571" y="460"/>
                </a:cubicBezTo>
                <a:cubicBezTo>
                  <a:pt x="583" y="429"/>
                  <a:pt x="590" y="397"/>
                  <a:pt x="593" y="365"/>
                </a:cubicBezTo>
                <a:cubicBezTo>
                  <a:pt x="557" y="349"/>
                  <a:pt x="557" y="349"/>
                  <a:pt x="557" y="349"/>
                </a:cubicBezTo>
                <a:cubicBezTo>
                  <a:pt x="561" y="341"/>
                  <a:pt x="561" y="341"/>
                  <a:pt x="561" y="341"/>
                </a:cubicBezTo>
                <a:cubicBezTo>
                  <a:pt x="594" y="334"/>
                  <a:pt x="594" y="334"/>
                  <a:pt x="594" y="334"/>
                </a:cubicBezTo>
                <a:cubicBezTo>
                  <a:pt x="593" y="194"/>
                  <a:pt x="508" y="61"/>
                  <a:pt x="368" y="8"/>
                </a:cubicBezTo>
                <a:close/>
              </a:path>
            </a:pathLst>
          </a:custGeom>
          <a:solidFill>
            <a:schemeClr val="accent3"/>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6" name="Rectangle 10"/>
          <p:cNvSpPr>
            <a:spLocks noChangeArrowheads="1"/>
          </p:cNvSpPr>
          <p:nvPr/>
        </p:nvSpPr>
        <p:spPr bwMode="auto">
          <a:xfrm>
            <a:off x="2728472" y="4826070"/>
            <a:ext cx="2382025" cy="504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351" name="Group 8"/>
          <p:cNvGrpSpPr>
            <a:grpSpLocks noChangeAspect="1"/>
          </p:cNvGrpSpPr>
          <p:nvPr/>
        </p:nvGrpSpPr>
        <p:grpSpPr bwMode="auto">
          <a:xfrm>
            <a:off x="3939950" y="2062482"/>
            <a:ext cx="1845215" cy="1845215"/>
            <a:chOff x="1254" y="1009"/>
            <a:chExt cx="1860" cy="1860"/>
          </a:xfrm>
        </p:grpSpPr>
        <p:sp>
          <p:nvSpPr>
            <p:cNvPr id="352" name="AutoShape 7"/>
            <p:cNvSpPr>
              <a:spLocks noChangeAspect="1" noChangeArrowheads="1" noTextEdit="1"/>
            </p:cNvSpPr>
            <p:nvPr/>
          </p:nvSpPr>
          <p:spPr bwMode="auto">
            <a:xfrm>
              <a:off x="1254" y="1009"/>
              <a:ext cx="1860" cy="1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3" name="Freeform 9"/>
            <p:cNvSpPr>
              <a:spLocks/>
            </p:cNvSpPr>
            <p:nvPr/>
          </p:nvSpPr>
          <p:spPr bwMode="auto">
            <a:xfrm>
              <a:off x="2711" y="134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4" name="Rectangle 10"/>
            <p:cNvSpPr>
              <a:spLocks noChangeArrowheads="1"/>
            </p:cNvSpPr>
            <p:nvPr/>
          </p:nvSpPr>
          <p:spPr bwMode="auto">
            <a:xfrm>
              <a:off x="1688" y="1415"/>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5" name="Rectangle 11"/>
            <p:cNvSpPr>
              <a:spLocks noChangeArrowheads="1"/>
            </p:cNvSpPr>
            <p:nvPr/>
          </p:nvSpPr>
          <p:spPr bwMode="auto">
            <a:xfrm>
              <a:off x="1696" y="1508"/>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6" name="Rectangle 12"/>
            <p:cNvSpPr>
              <a:spLocks noChangeArrowheads="1"/>
            </p:cNvSpPr>
            <p:nvPr/>
          </p:nvSpPr>
          <p:spPr bwMode="auto">
            <a:xfrm>
              <a:off x="1688" y="1506"/>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7" name="Freeform 13"/>
            <p:cNvSpPr>
              <a:spLocks/>
            </p:cNvSpPr>
            <p:nvPr/>
          </p:nvSpPr>
          <p:spPr bwMode="auto">
            <a:xfrm>
              <a:off x="2172" y="1280"/>
              <a:ext cx="1"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8" name="Rectangle 14"/>
            <p:cNvSpPr>
              <a:spLocks noChangeArrowheads="1"/>
            </p:cNvSpPr>
            <p:nvPr/>
          </p:nvSpPr>
          <p:spPr bwMode="auto">
            <a:xfrm>
              <a:off x="2792" y="1303"/>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9" name="Freeform 15"/>
            <p:cNvSpPr>
              <a:spLocks/>
            </p:cNvSpPr>
            <p:nvPr/>
          </p:nvSpPr>
          <p:spPr bwMode="auto">
            <a:xfrm>
              <a:off x="2800" y="1299"/>
              <a:ext cx="1" cy="0"/>
            </a:xfrm>
            <a:custGeom>
              <a:avLst/>
              <a:gdLst>
                <a:gd name="T0" fmla="*/ 0 w 1"/>
                <a:gd name="T1" fmla="*/ 1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1" y="0"/>
                  </a:lnTo>
                  <a:lnTo>
                    <a:pt x="1" y="0"/>
                  </a:lnTo>
                  <a:lnTo>
                    <a:pt x="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0" name="Freeform 16"/>
            <p:cNvSpPr>
              <a:spLocks/>
            </p:cNvSpPr>
            <p:nvPr/>
          </p:nvSpPr>
          <p:spPr bwMode="auto">
            <a:xfrm>
              <a:off x="2786" y="1295"/>
              <a:ext cx="14" cy="8"/>
            </a:xfrm>
            <a:custGeom>
              <a:avLst/>
              <a:gdLst>
                <a:gd name="T0" fmla="*/ 11 w 14"/>
                <a:gd name="T1" fmla="*/ 5 h 9"/>
                <a:gd name="T2" fmla="*/ 14 w 14"/>
                <a:gd name="T3" fmla="*/ 5 h 9"/>
                <a:gd name="T4" fmla="*/ 9 w 14"/>
                <a:gd name="T5" fmla="*/ 3 h 9"/>
                <a:gd name="T6" fmla="*/ 4 w 14"/>
                <a:gd name="T7" fmla="*/ 1 h 9"/>
                <a:gd name="T8" fmla="*/ 3 w 14"/>
                <a:gd name="T9" fmla="*/ 0 h 9"/>
                <a:gd name="T10" fmla="*/ 0 w 14"/>
                <a:gd name="T11" fmla="*/ 6 h 9"/>
                <a:gd name="T12" fmla="*/ 6 w 14"/>
                <a:gd name="T13" fmla="*/ 9 h 9"/>
                <a:gd name="T14" fmla="*/ 5 w 14"/>
                <a:gd name="T15" fmla="*/ 7 h 9"/>
                <a:gd name="T16" fmla="*/ 11 w 14"/>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9">
                  <a:moveTo>
                    <a:pt x="11" y="5"/>
                  </a:moveTo>
                  <a:cubicBezTo>
                    <a:pt x="12" y="6"/>
                    <a:pt x="13" y="5"/>
                    <a:pt x="14" y="5"/>
                  </a:cubicBezTo>
                  <a:cubicBezTo>
                    <a:pt x="13" y="4"/>
                    <a:pt x="11" y="4"/>
                    <a:pt x="9" y="3"/>
                  </a:cubicBezTo>
                  <a:cubicBezTo>
                    <a:pt x="8" y="3"/>
                    <a:pt x="6" y="2"/>
                    <a:pt x="4" y="1"/>
                  </a:cubicBezTo>
                  <a:cubicBezTo>
                    <a:pt x="4" y="1"/>
                    <a:pt x="3" y="0"/>
                    <a:pt x="3" y="0"/>
                  </a:cubicBezTo>
                  <a:cubicBezTo>
                    <a:pt x="4" y="3"/>
                    <a:pt x="3" y="5"/>
                    <a:pt x="0" y="6"/>
                  </a:cubicBezTo>
                  <a:cubicBezTo>
                    <a:pt x="2" y="7"/>
                    <a:pt x="4" y="8"/>
                    <a:pt x="6" y="9"/>
                  </a:cubicBezTo>
                  <a:cubicBezTo>
                    <a:pt x="5" y="8"/>
                    <a:pt x="5" y="7"/>
                    <a:pt x="5" y="7"/>
                  </a:cubicBezTo>
                  <a:cubicBezTo>
                    <a:pt x="7" y="5"/>
                    <a:pt x="8" y="5"/>
                    <a:pt x="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1" name="Freeform 17"/>
            <p:cNvSpPr>
              <a:spLocks/>
            </p:cNvSpPr>
            <p:nvPr/>
          </p:nvSpPr>
          <p:spPr bwMode="auto">
            <a:xfrm>
              <a:off x="2783" y="1281"/>
              <a:ext cx="11" cy="11"/>
            </a:xfrm>
            <a:custGeom>
              <a:avLst/>
              <a:gdLst>
                <a:gd name="T0" fmla="*/ 2 w 11"/>
                <a:gd name="T1" fmla="*/ 7 h 11"/>
                <a:gd name="T2" fmla="*/ 10 w 11"/>
                <a:gd name="T3" fmla="*/ 11 h 11"/>
                <a:gd name="T4" fmla="*/ 10 w 11"/>
                <a:gd name="T5" fmla="*/ 11 h 11"/>
                <a:gd name="T6" fmla="*/ 10 w 11"/>
                <a:gd name="T7" fmla="*/ 11 h 11"/>
                <a:gd name="T8" fmla="*/ 10 w 11"/>
                <a:gd name="T9" fmla="*/ 11 h 11"/>
                <a:gd name="T10" fmla="*/ 9 w 11"/>
                <a:gd name="T11" fmla="*/ 8 h 11"/>
                <a:gd name="T12" fmla="*/ 2 w 11"/>
                <a:gd name="T13" fmla="*/ 2 h 11"/>
                <a:gd name="T14" fmla="*/ 0 w 11"/>
                <a:gd name="T15" fmla="*/ 0 h 11"/>
                <a:gd name="T16" fmla="*/ 2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2" y="7"/>
                  </a:moveTo>
                  <a:cubicBezTo>
                    <a:pt x="6" y="7"/>
                    <a:pt x="8" y="9"/>
                    <a:pt x="10" y="11"/>
                  </a:cubicBezTo>
                  <a:cubicBezTo>
                    <a:pt x="10" y="11"/>
                    <a:pt x="10" y="11"/>
                    <a:pt x="10" y="11"/>
                  </a:cubicBezTo>
                  <a:cubicBezTo>
                    <a:pt x="10" y="11"/>
                    <a:pt x="10" y="11"/>
                    <a:pt x="10" y="11"/>
                  </a:cubicBezTo>
                  <a:cubicBezTo>
                    <a:pt x="10" y="11"/>
                    <a:pt x="10" y="11"/>
                    <a:pt x="10" y="11"/>
                  </a:cubicBezTo>
                  <a:cubicBezTo>
                    <a:pt x="11" y="10"/>
                    <a:pt x="10" y="9"/>
                    <a:pt x="9" y="8"/>
                  </a:cubicBezTo>
                  <a:cubicBezTo>
                    <a:pt x="7" y="6"/>
                    <a:pt x="5" y="4"/>
                    <a:pt x="2" y="2"/>
                  </a:cubicBezTo>
                  <a:cubicBezTo>
                    <a:pt x="2" y="1"/>
                    <a:pt x="1" y="1"/>
                    <a:pt x="0" y="0"/>
                  </a:cubicBezTo>
                  <a:cubicBezTo>
                    <a:pt x="0" y="3"/>
                    <a:pt x="5" y="4"/>
                    <a:pt x="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2" name="Freeform 18"/>
            <p:cNvSpPr>
              <a:spLocks/>
            </p:cNvSpPr>
            <p:nvPr/>
          </p:nvSpPr>
          <p:spPr bwMode="auto">
            <a:xfrm>
              <a:off x="2410" y="1078"/>
              <a:ext cx="7" cy="4"/>
            </a:xfrm>
            <a:custGeom>
              <a:avLst/>
              <a:gdLst>
                <a:gd name="T0" fmla="*/ 0 w 7"/>
                <a:gd name="T1" fmla="*/ 4 h 4"/>
                <a:gd name="T2" fmla="*/ 7 w 7"/>
                <a:gd name="T3" fmla="*/ 4 h 4"/>
                <a:gd name="T4" fmla="*/ 5 w 7"/>
                <a:gd name="T5" fmla="*/ 0 h 4"/>
                <a:gd name="T6" fmla="*/ 0 w 7"/>
                <a:gd name="T7" fmla="*/ 4 h 4"/>
              </a:gdLst>
              <a:ahLst/>
              <a:cxnLst>
                <a:cxn ang="0">
                  <a:pos x="T0" y="T1"/>
                </a:cxn>
                <a:cxn ang="0">
                  <a:pos x="T2" y="T3"/>
                </a:cxn>
                <a:cxn ang="0">
                  <a:pos x="T4" y="T5"/>
                </a:cxn>
                <a:cxn ang="0">
                  <a:pos x="T6" y="T7"/>
                </a:cxn>
              </a:cxnLst>
              <a:rect l="0" t="0" r="r" b="b"/>
              <a:pathLst>
                <a:path w="7" h="4">
                  <a:moveTo>
                    <a:pt x="0" y="4"/>
                  </a:moveTo>
                  <a:cubicBezTo>
                    <a:pt x="2" y="4"/>
                    <a:pt x="5" y="4"/>
                    <a:pt x="7" y="4"/>
                  </a:cubicBezTo>
                  <a:cubicBezTo>
                    <a:pt x="6" y="2"/>
                    <a:pt x="5" y="1"/>
                    <a:pt x="5" y="0"/>
                  </a:cubicBezTo>
                  <a:cubicBezTo>
                    <a:pt x="3" y="1"/>
                    <a:pt x="2" y="2"/>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3" name="Rectangle 19"/>
            <p:cNvSpPr>
              <a:spLocks noChangeArrowheads="1"/>
            </p:cNvSpPr>
            <p:nvPr/>
          </p:nvSpPr>
          <p:spPr bwMode="auto">
            <a:xfrm>
              <a:off x="2712" y="1367"/>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4" name="Freeform 20"/>
            <p:cNvSpPr>
              <a:spLocks/>
            </p:cNvSpPr>
            <p:nvPr/>
          </p:nvSpPr>
          <p:spPr bwMode="auto">
            <a:xfrm>
              <a:off x="2704" y="1363"/>
              <a:ext cx="8" cy="4"/>
            </a:xfrm>
            <a:custGeom>
              <a:avLst/>
              <a:gdLst>
                <a:gd name="T0" fmla="*/ 0 w 8"/>
                <a:gd name="T1" fmla="*/ 0 h 4"/>
                <a:gd name="T2" fmla="*/ 5 w 8"/>
                <a:gd name="T3" fmla="*/ 3 h 4"/>
                <a:gd name="T4" fmla="*/ 8 w 8"/>
                <a:gd name="T5" fmla="*/ 4 h 4"/>
                <a:gd name="T6" fmla="*/ 0 w 8"/>
                <a:gd name="T7" fmla="*/ 0 h 4"/>
              </a:gdLst>
              <a:ahLst/>
              <a:cxnLst>
                <a:cxn ang="0">
                  <a:pos x="T0" y="T1"/>
                </a:cxn>
                <a:cxn ang="0">
                  <a:pos x="T2" y="T3"/>
                </a:cxn>
                <a:cxn ang="0">
                  <a:pos x="T4" y="T5"/>
                </a:cxn>
                <a:cxn ang="0">
                  <a:pos x="T6" y="T7"/>
                </a:cxn>
              </a:cxnLst>
              <a:rect l="0" t="0" r="r" b="b"/>
              <a:pathLst>
                <a:path w="8" h="4">
                  <a:moveTo>
                    <a:pt x="0" y="0"/>
                  </a:moveTo>
                  <a:cubicBezTo>
                    <a:pt x="2" y="1"/>
                    <a:pt x="3" y="2"/>
                    <a:pt x="5" y="3"/>
                  </a:cubicBezTo>
                  <a:cubicBezTo>
                    <a:pt x="6" y="4"/>
                    <a:pt x="7" y="3"/>
                    <a:pt x="8" y="4"/>
                  </a:cubicBezTo>
                  <a:cubicBezTo>
                    <a:pt x="3" y="0"/>
                    <a:pt x="3"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5" name="Freeform 21"/>
            <p:cNvSpPr>
              <a:spLocks/>
            </p:cNvSpPr>
            <p:nvPr/>
          </p:nvSpPr>
          <p:spPr bwMode="auto">
            <a:xfrm>
              <a:off x="2416" y="1065"/>
              <a:ext cx="5" cy="3"/>
            </a:xfrm>
            <a:custGeom>
              <a:avLst/>
              <a:gdLst>
                <a:gd name="T0" fmla="*/ 0 w 6"/>
                <a:gd name="T1" fmla="*/ 1 h 3"/>
                <a:gd name="T2" fmla="*/ 6 w 6"/>
                <a:gd name="T3" fmla="*/ 3 h 3"/>
                <a:gd name="T4" fmla="*/ 0 w 6"/>
                <a:gd name="T5" fmla="*/ 1 h 3"/>
              </a:gdLst>
              <a:ahLst/>
              <a:cxnLst>
                <a:cxn ang="0">
                  <a:pos x="T0" y="T1"/>
                </a:cxn>
                <a:cxn ang="0">
                  <a:pos x="T2" y="T3"/>
                </a:cxn>
                <a:cxn ang="0">
                  <a:pos x="T4" y="T5"/>
                </a:cxn>
              </a:cxnLst>
              <a:rect l="0" t="0" r="r" b="b"/>
              <a:pathLst>
                <a:path w="6" h="3">
                  <a:moveTo>
                    <a:pt x="0" y="1"/>
                  </a:moveTo>
                  <a:cubicBezTo>
                    <a:pt x="2" y="2"/>
                    <a:pt x="3" y="3"/>
                    <a:pt x="6" y="3"/>
                  </a:cubicBezTo>
                  <a:cubicBezTo>
                    <a:pt x="4" y="0"/>
                    <a:pt x="2"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6" name="Freeform 22"/>
            <p:cNvSpPr>
              <a:spLocks/>
            </p:cNvSpPr>
            <p:nvPr/>
          </p:nvSpPr>
          <p:spPr bwMode="auto">
            <a:xfrm>
              <a:off x="2415" y="1065"/>
              <a:ext cx="1" cy="1"/>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lnTo>
                    <a:pt x="0" y="0"/>
                  </a:lnTo>
                  <a:lnTo>
                    <a:pt x="0" y="1"/>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7" name="Freeform 23"/>
            <p:cNvSpPr>
              <a:spLocks/>
            </p:cNvSpPr>
            <p:nvPr/>
          </p:nvSpPr>
          <p:spPr bwMode="auto">
            <a:xfrm>
              <a:off x="2621" y="1319"/>
              <a:ext cx="4" cy="2"/>
            </a:xfrm>
            <a:custGeom>
              <a:avLst/>
              <a:gdLst>
                <a:gd name="T0" fmla="*/ 0 w 5"/>
                <a:gd name="T1" fmla="*/ 0 h 2"/>
                <a:gd name="T2" fmla="*/ 0 w 5"/>
                <a:gd name="T3" fmla="*/ 2 h 2"/>
                <a:gd name="T4" fmla="*/ 5 w 5"/>
                <a:gd name="T5" fmla="*/ 1 h 2"/>
                <a:gd name="T6" fmla="*/ 5 w 5"/>
                <a:gd name="T7" fmla="*/ 0 h 2"/>
                <a:gd name="T8" fmla="*/ 0 w 5"/>
                <a:gd name="T9" fmla="*/ 0 h 2"/>
              </a:gdLst>
              <a:ahLst/>
              <a:cxnLst>
                <a:cxn ang="0">
                  <a:pos x="T0" y="T1"/>
                </a:cxn>
                <a:cxn ang="0">
                  <a:pos x="T2" y="T3"/>
                </a:cxn>
                <a:cxn ang="0">
                  <a:pos x="T4" y="T5"/>
                </a:cxn>
                <a:cxn ang="0">
                  <a:pos x="T6" y="T7"/>
                </a:cxn>
                <a:cxn ang="0">
                  <a:pos x="T8" y="T9"/>
                </a:cxn>
              </a:cxnLst>
              <a:rect l="0" t="0" r="r" b="b"/>
              <a:pathLst>
                <a:path w="5" h="2">
                  <a:moveTo>
                    <a:pt x="0" y="0"/>
                  </a:moveTo>
                  <a:cubicBezTo>
                    <a:pt x="0" y="1"/>
                    <a:pt x="0" y="2"/>
                    <a:pt x="0" y="2"/>
                  </a:cubicBezTo>
                  <a:cubicBezTo>
                    <a:pt x="2" y="2"/>
                    <a:pt x="4" y="1"/>
                    <a:pt x="5" y="1"/>
                  </a:cubicBezTo>
                  <a:cubicBezTo>
                    <a:pt x="5" y="0"/>
                    <a:pt x="5" y="0"/>
                    <a:pt x="5" y="0"/>
                  </a:cubicBezTo>
                  <a:cubicBezTo>
                    <a:pt x="3" y="0"/>
                    <a:pt x="2"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8" name="Freeform 24"/>
            <p:cNvSpPr>
              <a:spLocks/>
            </p:cNvSpPr>
            <p:nvPr/>
          </p:nvSpPr>
          <p:spPr bwMode="auto">
            <a:xfrm>
              <a:off x="2619" y="1227"/>
              <a:ext cx="6" cy="3"/>
            </a:xfrm>
            <a:custGeom>
              <a:avLst/>
              <a:gdLst>
                <a:gd name="T0" fmla="*/ 0 w 6"/>
                <a:gd name="T1" fmla="*/ 0 h 3"/>
                <a:gd name="T2" fmla="*/ 6 w 6"/>
                <a:gd name="T3" fmla="*/ 3 h 3"/>
                <a:gd name="T4" fmla="*/ 0 w 6"/>
                <a:gd name="T5" fmla="*/ 0 h 3"/>
              </a:gdLst>
              <a:ahLst/>
              <a:cxnLst>
                <a:cxn ang="0">
                  <a:pos x="T0" y="T1"/>
                </a:cxn>
                <a:cxn ang="0">
                  <a:pos x="T2" y="T3"/>
                </a:cxn>
                <a:cxn ang="0">
                  <a:pos x="T4" y="T5"/>
                </a:cxn>
              </a:cxnLst>
              <a:rect l="0" t="0" r="r" b="b"/>
              <a:pathLst>
                <a:path w="6" h="3">
                  <a:moveTo>
                    <a:pt x="0" y="0"/>
                  </a:moveTo>
                  <a:cubicBezTo>
                    <a:pt x="1" y="1"/>
                    <a:pt x="3" y="2"/>
                    <a:pt x="6" y="3"/>
                  </a:cubicBezTo>
                  <a:cubicBezTo>
                    <a:pt x="4" y="0"/>
                    <a:pt x="2"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9" name="Freeform 25"/>
            <p:cNvSpPr>
              <a:spLocks/>
            </p:cNvSpPr>
            <p:nvPr/>
          </p:nvSpPr>
          <p:spPr bwMode="auto">
            <a:xfrm>
              <a:off x="2420" y="1084"/>
              <a:ext cx="6" cy="1"/>
            </a:xfrm>
            <a:custGeom>
              <a:avLst/>
              <a:gdLst>
                <a:gd name="T0" fmla="*/ 0 w 6"/>
                <a:gd name="T1" fmla="*/ 0 h 1"/>
                <a:gd name="T2" fmla="*/ 0 w 6"/>
                <a:gd name="T3" fmla="*/ 1 h 1"/>
                <a:gd name="T4" fmla="*/ 6 w 6"/>
                <a:gd name="T5" fmla="*/ 1 h 1"/>
                <a:gd name="T6" fmla="*/ 4 w 6"/>
                <a:gd name="T7" fmla="*/ 1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cubicBezTo>
                    <a:pt x="0" y="0"/>
                    <a:pt x="0" y="1"/>
                    <a:pt x="0" y="1"/>
                  </a:cubicBezTo>
                  <a:cubicBezTo>
                    <a:pt x="2" y="1"/>
                    <a:pt x="4" y="1"/>
                    <a:pt x="6" y="1"/>
                  </a:cubicBezTo>
                  <a:cubicBezTo>
                    <a:pt x="5" y="1"/>
                    <a:pt x="5" y="1"/>
                    <a:pt x="4" y="1"/>
                  </a:cubicBezTo>
                  <a:cubicBezTo>
                    <a:pt x="3" y="0"/>
                    <a:pt x="2"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0" name="Freeform 26"/>
            <p:cNvSpPr>
              <a:spLocks/>
            </p:cNvSpPr>
            <p:nvPr/>
          </p:nvSpPr>
          <p:spPr bwMode="auto">
            <a:xfrm>
              <a:off x="2426" y="1085"/>
              <a:ext cx="1" cy="1"/>
            </a:xfrm>
            <a:custGeom>
              <a:avLst/>
              <a:gdLst>
                <a:gd name="T0" fmla="*/ 0 w 1"/>
                <a:gd name="T1" fmla="*/ 0 h 1"/>
                <a:gd name="T2" fmla="*/ 1 w 1"/>
                <a:gd name="T3" fmla="*/ 1 h 1"/>
                <a:gd name="T4" fmla="*/ 1 w 1"/>
                <a:gd name="T5" fmla="*/ 1 h 1"/>
                <a:gd name="T6" fmla="*/ 1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1" y="0"/>
                    <a:pt x="1" y="1"/>
                  </a:cubicBezTo>
                  <a:cubicBezTo>
                    <a:pt x="1" y="1"/>
                    <a:pt x="1" y="1"/>
                    <a:pt x="1" y="1"/>
                  </a:cubicBezTo>
                  <a:cubicBezTo>
                    <a:pt x="1" y="0"/>
                    <a:pt x="1" y="0"/>
                    <a:pt x="1" y="0"/>
                  </a:cubicBezTo>
                  <a:cubicBezTo>
                    <a:pt x="1"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1" name="Freeform 27"/>
            <p:cNvSpPr>
              <a:spLocks/>
            </p:cNvSpPr>
            <p:nvPr/>
          </p:nvSpPr>
          <p:spPr bwMode="auto">
            <a:xfrm>
              <a:off x="2625" y="1285"/>
              <a:ext cx="5" cy="2"/>
            </a:xfrm>
            <a:custGeom>
              <a:avLst/>
              <a:gdLst>
                <a:gd name="T0" fmla="*/ 5 w 5"/>
                <a:gd name="T1" fmla="*/ 0 h 2"/>
                <a:gd name="T2" fmla="*/ 0 w 5"/>
                <a:gd name="T3" fmla="*/ 0 h 2"/>
                <a:gd name="T4" fmla="*/ 5 w 5"/>
                <a:gd name="T5" fmla="*/ 2 h 2"/>
                <a:gd name="T6" fmla="*/ 5 w 5"/>
                <a:gd name="T7" fmla="*/ 0 h 2"/>
              </a:gdLst>
              <a:ahLst/>
              <a:cxnLst>
                <a:cxn ang="0">
                  <a:pos x="T0" y="T1"/>
                </a:cxn>
                <a:cxn ang="0">
                  <a:pos x="T2" y="T3"/>
                </a:cxn>
                <a:cxn ang="0">
                  <a:pos x="T4" y="T5"/>
                </a:cxn>
                <a:cxn ang="0">
                  <a:pos x="T6" y="T7"/>
                </a:cxn>
              </a:cxnLst>
              <a:rect l="0" t="0" r="r" b="b"/>
              <a:pathLst>
                <a:path w="5" h="2">
                  <a:moveTo>
                    <a:pt x="5" y="0"/>
                  </a:moveTo>
                  <a:cubicBezTo>
                    <a:pt x="3" y="0"/>
                    <a:pt x="2" y="0"/>
                    <a:pt x="0" y="0"/>
                  </a:cubicBezTo>
                  <a:cubicBezTo>
                    <a:pt x="2" y="1"/>
                    <a:pt x="3" y="1"/>
                    <a:pt x="5" y="2"/>
                  </a:cubicBezTo>
                  <a:cubicBezTo>
                    <a:pt x="5" y="1"/>
                    <a:pt x="5" y="1"/>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2" name="Oval 28"/>
            <p:cNvSpPr>
              <a:spLocks noChangeArrowheads="1"/>
            </p:cNvSpPr>
            <p:nvPr/>
          </p:nvSpPr>
          <p:spPr bwMode="auto">
            <a:xfrm>
              <a:off x="2625" y="1285"/>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3" name="Freeform 29"/>
            <p:cNvSpPr>
              <a:spLocks/>
            </p:cNvSpPr>
            <p:nvPr/>
          </p:nvSpPr>
          <p:spPr bwMode="auto">
            <a:xfrm>
              <a:off x="2793" y="1290"/>
              <a:ext cx="5" cy="4"/>
            </a:xfrm>
            <a:custGeom>
              <a:avLst/>
              <a:gdLst>
                <a:gd name="T0" fmla="*/ 0 w 5"/>
                <a:gd name="T1" fmla="*/ 2 h 4"/>
                <a:gd name="T2" fmla="*/ 5 w 5"/>
                <a:gd name="T3" fmla="*/ 4 h 4"/>
                <a:gd name="T4" fmla="*/ 0 w 5"/>
                <a:gd name="T5" fmla="*/ 2 h 4"/>
              </a:gdLst>
              <a:ahLst/>
              <a:cxnLst>
                <a:cxn ang="0">
                  <a:pos x="T0" y="T1"/>
                </a:cxn>
                <a:cxn ang="0">
                  <a:pos x="T2" y="T3"/>
                </a:cxn>
                <a:cxn ang="0">
                  <a:pos x="T4" y="T5"/>
                </a:cxn>
              </a:cxnLst>
              <a:rect l="0" t="0" r="r" b="b"/>
              <a:pathLst>
                <a:path w="5" h="4">
                  <a:moveTo>
                    <a:pt x="0" y="2"/>
                  </a:moveTo>
                  <a:cubicBezTo>
                    <a:pt x="2" y="3"/>
                    <a:pt x="4" y="3"/>
                    <a:pt x="5" y="4"/>
                  </a:cubicBezTo>
                  <a:cubicBezTo>
                    <a:pt x="4" y="2"/>
                    <a:pt x="3" y="0"/>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4" name="Oval 30"/>
            <p:cNvSpPr>
              <a:spLocks noChangeArrowheads="1"/>
            </p:cNvSpPr>
            <p:nvPr/>
          </p:nvSpPr>
          <p:spPr bwMode="auto">
            <a:xfrm>
              <a:off x="2781" y="1265"/>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5" name="Freeform 31"/>
            <p:cNvSpPr>
              <a:spLocks/>
            </p:cNvSpPr>
            <p:nvPr/>
          </p:nvSpPr>
          <p:spPr bwMode="auto">
            <a:xfrm>
              <a:off x="2779" y="1265"/>
              <a:ext cx="2" cy="2"/>
            </a:xfrm>
            <a:custGeom>
              <a:avLst/>
              <a:gdLst>
                <a:gd name="T0" fmla="*/ 3 w 3"/>
                <a:gd name="T1" fmla="*/ 0 h 2"/>
                <a:gd name="T2" fmla="*/ 0 w 3"/>
                <a:gd name="T3" fmla="*/ 1 h 2"/>
                <a:gd name="T4" fmla="*/ 3 w 3"/>
                <a:gd name="T5" fmla="*/ 0 h 2"/>
              </a:gdLst>
              <a:ahLst/>
              <a:cxnLst>
                <a:cxn ang="0">
                  <a:pos x="T0" y="T1"/>
                </a:cxn>
                <a:cxn ang="0">
                  <a:pos x="T2" y="T3"/>
                </a:cxn>
                <a:cxn ang="0">
                  <a:pos x="T4" y="T5"/>
                </a:cxn>
              </a:cxnLst>
              <a:rect l="0" t="0" r="r" b="b"/>
              <a:pathLst>
                <a:path w="3" h="2">
                  <a:moveTo>
                    <a:pt x="3" y="0"/>
                  </a:moveTo>
                  <a:cubicBezTo>
                    <a:pt x="2" y="0"/>
                    <a:pt x="1" y="1"/>
                    <a:pt x="0" y="1"/>
                  </a:cubicBezTo>
                  <a:cubicBezTo>
                    <a:pt x="2" y="2"/>
                    <a:pt x="2" y="2"/>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6" name="Freeform 32"/>
            <p:cNvSpPr>
              <a:spLocks/>
            </p:cNvSpPr>
            <p:nvPr/>
          </p:nvSpPr>
          <p:spPr bwMode="auto">
            <a:xfrm>
              <a:off x="2424" y="1066"/>
              <a:ext cx="3" cy="2"/>
            </a:xfrm>
            <a:custGeom>
              <a:avLst/>
              <a:gdLst>
                <a:gd name="T0" fmla="*/ 3 w 3"/>
                <a:gd name="T1" fmla="*/ 1 h 2"/>
                <a:gd name="T2" fmla="*/ 3 w 3"/>
                <a:gd name="T3" fmla="*/ 0 h 2"/>
                <a:gd name="T4" fmla="*/ 0 w 3"/>
                <a:gd name="T5" fmla="*/ 1 h 2"/>
                <a:gd name="T6" fmla="*/ 0 w 3"/>
                <a:gd name="T7" fmla="*/ 2 h 2"/>
                <a:gd name="T8" fmla="*/ 3 w 3"/>
                <a:gd name="T9" fmla="*/ 1 h 2"/>
              </a:gdLst>
              <a:ahLst/>
              <a:cxnLst>
                <a:cxn ang="0">
                  <a:pos x="T0" y="T1"/>
                </a:cxn>
                <a:cxn ang="0">
                  <a:pos x="T2" y="T3"/>
                </a:cxn>
                <a:cxn ang="0">
                  <a:pos x="T4" y="T5"/>
                </a:cxn>
                <a:cxn ang="0">
                  <a:pos x="T6" y="T7"/>
                </a:cxn>
                <a:cxn ang="0">
                  <a:pos x="T8" y="T9"/>
                </a:cxn>
              </a:cxnLst>
              <a:rect l="0" t="0" r="r" b="b"/>
              <a:pathLst>
                <a:path w="3" h="2">
                  <a:moveTo>
                    <a:pt x="3" y="1"/>
                  </a:moveTo>
                  <a:cubicBezTo>
                    <a:pt x="3" y="1"/>
                    <a:pt x="3" y="1"/>
                    <a:pt x="3" y="0"/>
                  </a:cubicBezTo>
                  <a:cubicBezTo>
                    <a:pt x="2" y="0"/>
                    <a:pt x="1" y="1"/>
                    <a:pt x="0" y="1"/>
                  </a:cubicBezTo>
                  <a:cubicBezTo>
                    <a:pt x="0" y="1"/>
                    <a:pt x="0" y="1"/>
                    <a:pt x="0" y="2"/>
                  </a:cubicBezTo>
                  <a:cubicBezTo>
                    <a:pt x="1" y="2"/>
                    <a:pt x="2" y="1"/>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7" name="Freeform 33"/>
            <p:cNvSpPr>
              <a:spLocks/>
            </p:cNvSpPr>
            <p:nvPr/>
          </p:nvSpPr>
          <p:spPr bwMode="auto">
            <a:xfrm>
              <a:off x="2409" y="1064"/>
              <a:ext cx="6" cy="1"/>
            </a:xfrm>
            <a:custGeom>
              <a:avLst/>
              <a:gdLst>
                <a:gd name="T0" fmla="*/ 6 w 6"/>
                <a:gd name="T1" fmla="*/ 1 h 1"/>
                <a:gd name="T2" fmla="*/ 6 w 6"/>
                <a:gd name="T3" fmla="*/ 0 h 1"/>
                <a:gd name="T4" fmla="*/ 0 w 6"/>
                <a:gd name="T5" fmla="*/ 0 h 1"/>
                <a:gd name="T6" fmla="*/ 0 w 6"/>
                <a:gd name="T7" fmla="*/ 0 h 1"/>
                <a:gd name="T8" fmla="*/ 6 w 6"/>
                <a:gd name="T9" fmla="*/ 1 h 1"/>
              </a:gdLst>
              <a:ahLst/>
              <a:cxnLst>
                <a:cxn ang="0">
                  <a:pos x="T0" y="T1"/>
                </a:cxn>
                <a:cxn ang="0">
                  <a:pos x="T2" y="T3"/>
                </a:cxn>
                <a:cxn ang="0">
                  <a:pos x="T4" y="T5"/>
                </a:cxn>
                <a:cxn ang="0">
                  <a:pos x="T6" y="T7"/>
                </a:cxn>
                <a:cxn ang="0">
                  <a:pos x="T8" y="T9"/>
                </a:cxn>
              </a:cxnLst>
              <a:rect l="0" t="0" r="r" b="b"/>
              <a:pathLst>
                <a:path w="6" h="1">
                  <a:moveTo>
                    <a:pt x="6" y="1"/>
                  </a:moveTo>
                  <a:cubicBezTo>
                    <a:pt x="6" y="1"/>
                    <a:pt x="6" y="0"/>
                    <a:pt x="6" y="0"/>
                  </a:cubicBezTo>
                  <a:cubicBezTo>
                    <a:pt x="4" y="0"/>
                    <a:pt x="2" y="0"/>
                    <a:pt x="0" y="0"/>
                  </a:cubicBezTo>
                  <a:cubicBezTo>
                    <a:pt x="0" y="0"/>
                    <a:pt x="0" y="0"/>
                    <a:pt x="0" y="0"/>
                  </a:cubicBezTo>
                  <a:cubicBezTo>
                    <a:pt x="2" y="0"/>
                    <a:pt x="4" y="1"/>
                    <a:pt x="6"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8" name="Freeform 34"/>
            <p:cNvSpPr>
              <a:spLocks/>
            </p:cNvSpPr>
            <p:nvPr/>
          </p:nvSpPr>
          <p:spPr bwMode="auto">
            <a:xfrm>
              <a:off x="2415" y="1065"/>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9" name="Freeform 35"/>
            <p:cNvSpPr>
              <a:spLocks/>
            </p:cNvSpPr>
            <p:nvPr/>
          </p:nvSpPr>
          <p:spPr bwMode="auto">
            <a:xfrm>
              <a:off x="2792" y="1302"/>
              <a:ext cx="5" cy="3"/>
            </a:xfrm>
            <a:custGeom>
              <a:avLst/>
              <a:gdLst>
                <a:gd name="T0" fmla="*/ 0 w 5"/>
                <a:gd name="T1" fmla="*/ 1 h 3"/>
                <a:gd name="T2" fmla="*/ 5 w 5"/>
                <a:gd name="T3" fmla="*/ 3 h 3"/>
                <a:gd name="T4" fmla="*/ 0 w 5"/>
                <a:gd name="T5" fmla="*/ 1 h 3"/>
              </a:gdLst>
              <a:ahLst/>
              <a:cxnLst>
                <a:cxn ang="0">
                  <a:pos x="T0" y="T1"/>
                </a:cxn>
                <a:cxn ang="0">
                  <a:pos x="T2" y="T3"/>
                </a:cxn>
                <a:cxn ang="0">
                  <a:pos x="T4" y="T5"/>
                </a:cxn>
              </a:cxnLst>
              <a:rect l="0" t="0" r="r" b="b"/>
              <a:pathLst>
                <a:path w="5" h="3">
                  <a:moveTo>
                    <a:pt x="0" y="1"/>
                  </a:moveTo>
                  <a:cubicBezTo>
                    <a:pt x="2" y="1"/>
                    <a:pt x="3" y="2"/>
                    <a:pt x="5" y="3"/>
                  </a:cubicBezTo>
                  <a:cubicBezTo>
                    <a:pt x="4" y="1"/>
                    <a:pt x="2" y="0"/>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0" name="Oval 36"/>
            <p:cNvSpPr>
              <a:spLocks noChangeArrowheads="1"/>
            </p:cNvSpPr>
            <p:nvPr/>
          </p:nvSpPr>
          <p:spPr bwMode="auto">
            <a:xfrm>
              <a:off x="2797" y="1305"/>
              <a:ext cx="1" cy="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1" name="Freeform 37"/>
            <p:cNvSpPr>
              <a:spLocks/>
            </p:cNvSpPr>
            <p:nvPr/>
          </p:nvSpPr>
          <p:spPr bwMode="auto">
            <a:xfrm>
              <a:off x="2170" y="1262"/>
              <a:ext cx="11" cy="6"/>
            </a:xfrm>
            <a:custGeom>
              <a:avLst/>
              <a:gdLst>
                <a:gd name="T0" fmla="*/ 4 w 11"/>
                <a:gd name="T1" fmla="*/ 5 h 6"/>
                <a:gd name="T2" fmla="*/ 4 w 11"/>
                <a:gd name="T3" fmla="*/ 3 h 6"/>
                <a:gd name="T4" fmla="*/ 10 w 11"/>
                <a:gd name="T5" fmla="*/ 6 h 6"/>
                <a:gd name="T6" fmla="*/ 11 w 11"/>
                <a:gd name="T7" fmla="*/ 5 h 6"/>
                <a:gd name="T8" fmla="*/ 3 w 11"/>
                <a:gd name="T9" fmla="*/ 0 h 6"/>
                <a:gd name="T10" fmla="*/ 0 w 11"/>
                <a:gd name="T11" fmla="*/ 3 h 6"/>
                <a:gd name="T12" fmla="*/ 4 w 11"/>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11" h="6">
                  <a:moveTo>
                    <a:pt x="4" y="5"/>
                  </a:moveTo>
                  <a:cubicBezTo>
                    <a:pt x="4" y="4"/>
                    <a:pt x="4" y="4"/>
                    <a:pt x="4" y="3"/>
                  </a:cubicBezTo>
                  <a:cubicBezTo>
                    <a:pt x="6" y="4"/>
                    <a:pt x="8" y="5"/>
                    <a:pt x="10" y="6"/>
                  </a:cubicBezTo>
                  <a:cubicBezTo>
                    <a:pt x="10" y="6"/>
                    <a:pt x="11" y="6"/>
                    <a:pt x="11" y="5"/>
                  </a:cubicBezTo>
                  <a:cubicBezTo>
                    <a:pt x="9" y="4"/>
                    <a:pt x="6" y="2"/>
                    <a:pt x="3" y="0"/>
                  </a:cubicBezTo>
                  <a:cubicBezTo>
                    <a:pt x="3" y="2"/>
                    <a:pt x="0" y="1"/>
                    <a:pt x="0" y="3"/>
                  </a:cubicBezTo>
                  <a:cubicBezTo>
                    <a:pt x="1" y="5"/>
                    <a:pt x="2" y="5"/>
                    <a:pt x="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2" name="Freeform 38"/>
            <p:cNvSpPr>
              <a:spLocks/>
            </p:cNvSpPr>
            <p:nvPr/>
          </p:nvSpPr>
          <p:spPr bwMode="auto">
            <a:xfrm>
              <a:off x="2422" y="140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3" name="Freeform 39"/>
            <p:cNvSpPr>
              <a:spLocks/>
            </p:cNvSpPr>
            <p:nvPr/>
          </p:nvSpPr>
          <p:spPr bwMode="auto">
            <a:xfrm>
              <a:off x="2416" y="1403"/>
              <a:ext cx="6" cy="9"/>
            </a:xfrm>
            <a:custGeom>
              <a:avLst/>
              <a:gdLst>
                <a:gd name="T0" fmla="*/ 7 w 7"/>
                <a:gd name="T1" fmla="*/ 0 h 9"/>
                <a:gd name="T2" fmla="*/ 0 w 7"/>
                <a:gd name="T3" fmla="*/ 9 h 9"/>
                <a:gd name="T4" fmla="*/ 7 w 7"/>
                <a:gd name="T5" fmla="*/ 0 h 9"/>
              </a:gdLst>
              <a:ahLst/>
              <a:cxnLst>
                <a:cxn ang="0">
                  <a:pos x="T0" y="T1"/>
                </a:cxn>
                <a:cxn ang="0">
                  <a:pos x="T2" y="T3"/>
                </a:cxn>
                <a:cxn ang="0">
                  <a:pos x="T4" y="T5"/>
                </a:cxn>
              </a:cxnLst>
              <a:rect l="0" t="0" r="r" b="b"/>
              <a:pathLst>
                <a:path w="7" h="9">
                  <a:moveTo>
                    <a:pt x="7" y="0"/>
                  </a:moveTo>
                  <a:cubicBezTo>
                    <a:pt x="4" y="3"/>
                    <a:pt x="2" y="6"/>
                    <a:pt x="0" y="9"/>
                  </a:cubicBezTo>
                  <a:cubicBezTo>
                    <a:pt x="5" y="8"/>
                    <a:pt x="7" y="5"/>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4" name="Freeform 40"/>
            <p:cNvSpPr>
              <a:spLocks/>
            </p:cNvSpPr>
            <p:nvPr/>
          </p:nvSpPr>
          <p:spPr bwMode="auto">
            <a:xfrm>
              <a:off x="1688" y="141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5" name="Freeform 41"/>
            <p:cNvSpPr>
              <a:spLocks/>
            </p:cNvSpPr>
            <p:nvPr/>
          </p:nvSpPr>
          <p:spPr bwMode="auto">
            <a:xfrm>
              <a:off x="1688" y="1406"/>
              <a:ext cx="4" cy="9"/>
            </a:xfrm>
            <a:custGeom>
              <a:avLst/>
              <a:gdLst>
                <a:gd name="T0" fmla="*/ 3 w 4"/>
                <a:gd name="T1" fmla="*/ 0 h 9"/>
                <a:gd name="T2" fmla="*/ 0 w 4"/>
                <a:gd name="T3" fmla="*/ 9 h 9"/>
                <a:gd name="T4" fmla="*/ 4 w 4"/>
                <a:gd name="T5" fmla="*/ 0 h 9"/>
                <a:gd name="T6" fmla="*/ 3 w 4"/>
                <a:gd name="T7" fmla="*/ 0 h 9"/>
              </a:gdLst>
              <a:ahLst/>
              <a:cxnLst>
                <a:cxn ang="0">
                  <a:pos x="T0" y="T1"/>
                </a:cxn>
                <a:cxn ang="0">
                  <a:pos x="T2" y="T3"/>
                </a:cxn>
                <a:cxn ang="0">
                  <a:pos x="T4" y="T5"/>
                </a:cxn>
                <a:cxn ang="0">
                  <a:pos x="T6" y="T7"/>
                </a:cxn>
              </a:cxnLst>
              <a:rect l="0" t="0" r="r" b="b"/>
              <a:pathLst>
                <a:path w="4" h="9">
                  <a:moveTo>
                    <a:pt x="3" y="0"/>
                  </a:moveTo>
                  <a:cubicBezTo>
                    <a:pt x="1" y="2"/>
                    <a:pt x="0" y="5"/>
                    <a:pt x="0" y="9"/>
                  </a:cubicBezTo>
                  <a:cubicBezTo>
                    <a:pt x="1" y="6"/>
                    <a:pt x="3" y="3"/>
                    <a:pt x="4" y="0"/>
                  </a:cubicBezTo>
                  <a:cubicBezTo>
                    <a:pt x="4" y="0"/>
                    <a:pt x="4"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6" name="Freeform 42"/>
            <p:cNvSpPr>
              <a:spLocks/>
            </p:cNvSpPr>
            <p:nvPr/>
          </p:nvSpPr>
          <p:spPr bwMode="auto">
            <a:xfrm>
              <a:off x="1849" y="1148"/>
              <a:ext cx="2" cy="3"/>
            </a:xfrm>
            <a:custGeom>
              <a:avLst/>
              <a:gdLst>
                <a:gd name="T0" fmla="*/ 0 w 3"/>
                <a:gd name="T1" fmla="*/ 3 h 3"/>
                <a:gd name="T2" fmla="*/ 3 w 3"/>
                <a:gd name="T3" fmla="*/ 0 h 3"/>
                <a:gd name="T4" fmla="*/ 0 w 3"/>
                <a:gd name="T5" fmla="*/ 3 h 3"/>
              </a:gdLst>
              <a:ahLst/>
              <a:cxnLst>
                <a:cxn ang="0">
                  <a:pos x="T0" y="T1"/>
                </a:cxn>
                <a:cxn ang="0">
                  <a:pos x="T2" y="T3"/>
                </a:cxn>
                <a:cxn ang="0">
                  <a:pos x="T4" y="T5"/>
                </a:cxn>
              </a:cxnLst>
              <a:rect l="0" t="0" r="r" b="b"/>
              <a:pathLst>
                <a:path w="3" h="3">
                  <a:moveTo>
                    <a:pt x="0" y="3"/>
                  </a:moveTo>
                  <a:cubicBezTo>
                    <a:pt x="2" y="3"/>
                    <a:pt x="2" y="1"/>
                    <a:pt x="3" y="0"/>
                  </a:cubicBezTo>
                  <a:cubicBezTo>
                    <a:pt x="0" y="0"/>
                    <a:pt x="0" y="1"/>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7" name="Freeform 43"/>
            <p:cNvSpPr>
              <a:spLocks/>
            </p:cNvSpPr>
            <p:nvPr/>
          </p:nvSpPr>
          <p:spPr bwMode="auto">
            <a:xfrm>
              <a:off x="1688" y="1503"/>
              <a:ext cx="4" cy="3"/>
            </a:xfrm>
            <a:custGeom>
              <a:avLst/>
              <a:gdLst>
                <a:gd name="T0" fmla="*/ 4 w 4"/>
                <a:gd name="T1" fmla="*/ 0 h 4"/>
                <a:gd name="T2" fmla="*/ 0 w 4"/>
                <a:gd name="T3" fmla="*/ 4 h 4"/>
                <a:gd name="T4" fmla="*/ 4 w 4"/>
                <a:gd name="T5" fmla="*/ 0 h 4"/>
              </a:gdLst>
              <a:ahLst/>
              <a:cxnLst>
                <a:cxn ang="0">
                  <a:pos x="T0" y="T1"/>
                </a:cxn>
                <a:cxn ang="0">
                  <a:pos x="T2" y="T3"/>
                </a:cxn>
                <a:cxn ang="0">
                  <a:pos x="T4" y="T5"/>
                </a:cxn>
              </a:cxnLst>
              <a:rect l="0" t="0" r="r" b="b"/>
              <a:pathLst>
                <a:path w="4" h="4">
                  <a:moveTo>
                    <a:pt x="4" y="0"/>
                  </a:moveTo>
                  <a:cubicBezTo>
                    <a:pt x="2" y="1"/>
                    <a:pt x="0" y="2"/>
                    <a:pt x="0" y="4"/>
                  </a:cubicBezTo>
                  <a:cubicBezTo>
                    <a:pt x="1" y="3"/>
                    <a:pt x="4" y="2"/>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8" name="Rectangle 44"/>
            <p:cNvSpPr>
              <a:spLocks noChangeArrowheads="1"/>
            </p:cNvSpPr>
            <p:nvPr/>
          </p:nvSpPr>
          <p:spPr bwMode="auto">
            <a:xfrm>
              <a:off x="1688" y="1506"/>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9" name="Freeform 45"/>
            <p:cNvSpPr>
              <a:spLocks/>
            </p:cNvSpPr>
            <p:nvPr/>
          </p:nvSpPr>
          <p:spPr bwMode="auto">
            <a:xfrm>
              <a:off x="1695" y="1503"/>
              <a:ext cx="2" cy="5"/>
            </a:xfrm>
            <a:custGeom>
              <a:avLst/>
              <a:gdLst>
                <a:gd name="T0" fmla="*/ 2 w 3"/>
                <a:gd name="T1" fmla="*/ 6 h 6"/>
                <a:gd name="T2" fmla="*/ 3 w 3"/>
                <a:gd name="T3" fmla="*/ 0 h 6"/>
                <a:gd name="T4" fmla="*/ 2 w 3"/>
                <a:gd name="T5" fmla="*/ 6 h 6"/>
              </a:gdLst>
              <a:ahLst/>
              <a:cxnLst>
                <a:cxn ang="0">
                  <a:pos x="T0" y="T1"/>
                </a:cxn>
                <a:cxn ang="0">
                  <a:pos x="T2" y="T3"/>
                </a:cxn>
                <a:cxn ang="0">
                  <a:pos x="T4" y="T5"/>
                </a:cxn>
              </a:cxnLst>
              <a:rect l="0" t="0" r="r" b="b"/>
              <a:pathLst>
                <a:path w="3" h="6">
                  <a:moveTo>
                    <a:pt x="2" y="6"/>
                  </a:moveTo>
                  <a:cubicBezTo>
                    <a:pt x="2" y="4"/>
                    <a:pt x="3" y="2"/>
                    <a:pt x="3" y="0"/>
                  </a:cubicBezTo>
                  <a:cubicBezTo>
                    <a:pt x="1" y="2"/>
                    <a:pt x="0" y="4"/>
                    <a:pt x="2"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0" name="Rectangle 46"/>
            <p:cNvSpPr>
              <a:spLocks noChangeArrowheads="1"/>
            </p:cNvSpPr>
            <p:nvPr/>
          </p:nvSpPr>
          <p:spPr bwMode="auto">
            <a:xfrm>
              <a:off x="1696" y="1508"/>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1" name="Freeform 47"/>
            <p:cNvSpPr>
              <a:spLocks/>
            </p:cNvSpPr>
            <p:nvPr/>
          </p:nvSpPr>
          <p:spPr bwMode="auto">
            <a:xfrm>
              <a:off x="1606" y="1299"/>
              <a:ext cx="3" cy="3"/>
            </a:xfrm>
            <a:custGeom>
              <a:avLst/>
              <a:gdLst>
                <a:gd name="T0" fmla="*/ 0 w 3"/>
                <a:gd name="T1" fmla="*/ 2 h 3"/>
                <a:gd name="T2" fmla="*/ 0 w 3"/>
                <a:gd name="T3" fmla="*/ 3 h 3"/>
                <a:gd name="T4" fmla="*/ 3 w 3"/>
                <a:gd name="T5" fmla="*/ 1 h 3"/>
                <a:gd name="T6" fmla="*/ 3 w 3"/>
                <a:gd name="T7" fmla="*/ 0 h 3"/>
                <a:gd name="T8" fmla="*/ 0 w 3"/>
                <a:gd name="T9" fmla="*/ 2 h 3"/>
              </a:gdLst>
              <a:ahLst/>
              <a:cxnLst>
                <a:cxn ang="0">
                  <a:pos x="T0" y="T1"/>
                </a:cxn>
                <a:cxn ang="0">
                  <a:pos x="T2" y="T3"/>
                </a:cxn>
                <a:cxn ang="0">
                  <a:pos x="T4" y="T5"/>
                </a:cxn>
                <a:cxn ang="0">
                  <a:pos x="T6" y="T7"/>
                </a:cxn>
                <a:cxn ang="0">
                  <a:pos x="T8" y="T9"/>
                </a:cxn>
              </a:cxnLst>
              <a:rect l="0" t="0" r="r" b="b"/>
              <a:pathLst>
                <a:path w="3" h="3">
                  <a:moveTo>
                    <a:pt x="0" y="2"/>
                  </a:moveTo>
                  <a:cubicBezTo>
                    <a:pt x="0" y="2"/>
                    <a:pt x="0" y="2"/>
                    <a:pt x="0" y="3"/>
                  </a:cubicBezTo>
                  <a:cubicBezTo>
                    <a:pt x="1" y="2"/>
                    <a:pt x="2" y="1"/>
                    <a:pt x="3" y="1"/>
                  </a:cubicBezTo>
                  <a:cubicBezTo>
                    <a:pt x="3" y="1"/>
                    <a:pt x="3" y="0"/>
                    <a:pt x="3" y="0"/>
                  </a:cubicBezTo>
                  <a:cubicBezTo>
                    <a:pt x="2" y="1"/>
                    <a:pt x="1"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2" name="Freeform 48"/>
            <p:cNvSpPr>
              <a:spLocks/>
            </p:cNvSpPr>
            <p:nvPr/>
          </p:nvSpPr>
          <p:spPr bwMode="auto">
            <a:xfrm>
              <a:off x="2170" y="1277"/>
              <a:ext cx="2" cy="2"/>
            </a:xfrm>
            <a:custGeom>
              <a:avLst/>
              <a:gdLst>
                <a:gd name="T0" fmla="*/ 2 w 2"/>
                <a:gd name="T1" fmla="*/ 2 h 2"/>
                <a:gd name="T2" fmla="*/ 2 w 2"/>
                <a:gd name="T3" fmla="*/ 0 h 2"/>
                <a:gd name="T4" fmla="*/ 2 w 2"/>
                <a:gd name="T5" fmla="*/ 2 h 2"/>
              </a:gdLst>
              <a:ahLst/>
              <a:cxnLst>
                <a:cxn ang="0">
                  <a:pos x="T0" y="T1"/>
                </a:cxn>
                <a:cxn ang="0">
                  <a:pos x="T2" y="T3"/>
                </a:cxn>
                <a:cxn ang="0">
                  <a:pos x="T4" y="T5"/>
                </a:cxn>
              </a:cxnLst>
              <a:rect l="0" t="0" r="r" b="b"/>
              <a:pathLst>
                <a:path w="2" h="2">
                  <a:moveTo>
                    <a:pt x="2" y="2"/>
                  </a:moveTo>
                  <a:cubicBezTo>
                    <a:pt x="2" y="1"/>
                    <a:pt x="2" y="1"/>
                    <a:pt x="2" y="0"/>
                  </a:cubicBezTo>
                  <a:cubicBezTo>
                    <a:pt x="0" y="2"/>
                    <a:pt x="0" y="2"/>
                    <a:pt x="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3" name="Freeform 49"/>
            <p:cNvSpPr>
              <a:spLocks/>
            </p:cNvSpPr>
            <p:nvPr/>
          </p:nvSpPr>
          <p:spPr bwMode="auto">
            <a:xfrm>
              <a:off x="2172" y="1279"/>
              <a:ext cx="1" cy="1"/>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lnTo>
                    <a:pt x="1" y="1"/>
                  </a:lnTo>
                  <a:lnTo>
                    <a:pt x="0"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4" name="Freeform 50"/>
            <p:cNvSpPr>
              <a:spLocks/>
            </p:cNvSpPr>
            <p:nvPr/>
          </p:nvSpPr>
          <p:spPr bwMode="auto">
            <a:xfrm>
              <a:off x="1624" y="1302"/>
              <a:ext cx="3" cy="3"/>
            </a:xfrm>
            <a:custGeom>
              <a:avLst/>
              <a:gdLst>
                <a:gd name="T0" fmla="*/ 1 w 3"/>
                <a:gd name="T1" fmla="*/ 1 h 3"/>
                <a:gd name="T2" fmla="*/ 0 w 3"/>
                <a:gd name="T3" fmla="*/ 2 h 3"/>
                <a:gd name="T4" fmla="*/ 0 w 3"/>
                <a:gd name="T5" fmla="*/ 3 h 3"/>
                <a:gd name="T6" fmla="*/ 3 w 3"/>
                <a:gd name="T7" fmla="*/ 1 h 3"/>
                <a:gd name="T8" fmla="*/ 2 w 3"/>
                <a:gd name="T9" fmla="*/ 0 h 3"/>
                <a:gd name="T10" fmla="*/ 1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1" y="1"/>
                  </a:moveTo>
                  <a:cubicBezTo>
                    <a:pt x="0" y="1"/>
                    <a:pt x="0" y="2"/>
                    <a:pt x="0" y="2"/>
                  </a:cubicBezTo>
                  <a:cubicBezTo>
                    <a:pt x="0" y="2"/>
                    <a:pt x="0" y="2"/>
                    <a:pt x="0" y="3"/>
                  </a:cubicBezTo>
                  <a:cubicBezTo>
                    <a:pt x="1" y="2"/>
                    <a:pt x="2" y="2"/>
                    <a:pt x="3" y="1"/>
                  </a:cubicBezTo>
                  <a:cubicBezTo>
                    <a:pt x="3" y="1"/>
                    <a:pt x="3" y="1"/>
                    <a:pt x="2" y="0"/>
                  </a:cubicBezTo>
                  <a:cubicBezTo>
                    <a:pt x="2"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5" name="Freeform 51"/>
            <p:cNvSpPr>
              <a:spLocks/>
            </p:cNvSpPr>
            <p:nvPr/>
          </p:nvSpPr>
          <p:spPr bwMode="auto">
            <a:xfrm>
              <a:off x="2422" y="1245"/>
              <a:ext cx="24" cy="20"/>
            </a:xfrm>
            <a:custGeom>
              <a:avLst/>
              <a:gdLst>
                <a:gd name="T0" fmla="*/ 18 w 24"/>
                <a:gd name="T1" fmla="*/ 8 h 20"/>
                <a:gd name="T2" fmla="*/ 12 w 24"/>
                <a:gd name="T3" fmla="*/ 3 h 20"/>
                <a:gd name="T4" fmla="*/ 11 w 24"/>
                <a:gd name="T5" fmla="*/ 0 h 20"/>
                <a:gd name="T6" fmla="*/ 0 w 24"/>
                <a:gd name="T7" fmla="*/ 7 h 20"/>
                <a:gd name="T8" fmla="*/ 6 w 24"/>
                <a:gd name="T9" fmla="*/ 12 h 20"/>
                <a:gd name="T10" fmla="*/ 0 w 24"/>
                <a:gd name="T11" fmla="*/ 19 h 20"/>
                <a:gd name="T12" fmla="*/ 1 w 24"/>
                <a:gd name="T13" fmla="*/ 20 h 20"/>
                <a:gd name="T14" fmla="*/ 11 w 24"/>
                <a:gd name="T15" fmla="*/ 14 h 20"/>
                <a:gd name="T16" fmla="*/ 16 w 24"/>
                <a:gd name="T17" fmla="*/ 17 h 20"/>
                <a:gd name="T18" fmla="*/ 20 w 24"/>
                <a:gd name="T19" fmla="*/ 18 h 20"/>
                <a:gd name="T20" fmla="*/ 24 w 24"/>
                <a:gd name="T21" fmla="*/ 15 h 20"/>
                <a:gd name="T22" fmla="*/ 18 w 24"/>
                <a:gd name="T23"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20">
                  <a:moveTo>
                    <a:pt x="18" y="8"/>
                  </a:moveTo>
                  <a:cubicBezTo>
                    <a:pt x="14" y="8"/>
                    <a:pt x="13" y="7"/>
                    <a:pt x="12" y="3"/>
                  </a:cubicBezTo>
                  <a:cubicBezTo>
                    <a:pt x="12" y="2"/>
                    <a:pt x="12" y="1"/>
                    <a:pt x="11" y="0"/>
                  </a:cubicBezTo>
                  <a:cubicBezTo>
                    <a:pt x="7" y="1"/>
                    <a:pt x="6" y="8"/>
                    <a:pt x="0" y="7"/>
                  </a:cubicBezTo>
                  <a:cubicBezTo>
                    <a:pt x="3" y="8"/>
                    <a:pt x="6" y="9"/>
                    <a:pt x="6" y="12"/>
                  </a:cubicBezTo>
                  <a:cubicBezTo>
                    <a:pt x="4" y="15"/>
                    <a:pt x="2" y="17"/>
                    <a:pt x="0" y="19"/>
                  </a:cubicBezTo>
                  <a:cubicBezTo>
                    <a:pt x="0" y="19"/>
                    <a:pt x="1" y="20"/>
                    <a:pt x="1" y="20"/>
                  </a:cubicBezTo>
                  <a:cubicBezTo>
                    <a:pt x="4" y="18"/>
                    <a:pt x="7" y="16"/>
                    <a:pt x="11" y="14"/>
                  </a:cubicBezTo>
                  <a:cubicBezTo>
                    <a:pt x="12" y="17"/>
                    <a:pt x="14" y="17"/>
                    <a:pt x="16" y="17"/>
                  </a:cubicBezTo>
                  <a:cubicBezTo>
                    <a:pt x="17" y="16"/>
                    <a:pt x="19" y="18"/>
                    <a:pt x="20" y="18"/>
                  </a:cubicBezTo>
                  <a:cubicBezTo>
                    <a:pt x="21" y="17"/>
                    <a:pt x="23" y="16"/>
                    <a:pt x="24" y="15"/>
                  </a:cubicBezTo>
                  <a:cubicBezTo>
                    <a:pt x="23" y="12"/>
                    <a:pt x="21" y="9"/>
                    <a:pt x="18"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6" name="Rectangle 52"/>
            <p:cNvSpPr>
              <a:spLocks noChangeArrowheads="1"/>
            </p:cNvSpPr>
            <p:nvPr/>
          </p:nvSpPr>
          <p:spPr bwMode="auto">
            <a:xfrm>
              <a:off x="2420" y="1158"/>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7" name="Freeform 53"/>
            <p:cNvSpPr>
              <a:spLocks/>
            </p:cNvSpPr>
            <p:nvPr/>
          </p:nvSpPr>
          <p:spPr bwMode="auto">
            <a:xfrm>
              <a:off x="2415" y="1158"/>
              <a:ext cx="5" cy="5"/>
            </a:xfrm>
            <a:custGeom>
              <a:avLst/>
              <a:gdLst>
                <a:gd name="T0" fmla="*/ 6 w 6"/>
                <a:gd name="T1" fmla="*/ 0 h 5"/>
                <a:gd name="T2" fmla="*/ 0 w 6"/>
                <a:gd name="T3" fmla="*/ 4 h 5"/>
                <a:gd name="T4" fmla="*/ 6 w 6"/>
                <a:gd name="T5" fmla="*/ 0 h 5"/>
              </a:gdLst>
              <a:ahLst/>
              <a:cxnLst>
                <a:cxn ang="0">
                  <a:pos x="T0" y="T1"/>
                </a:cxn>
                <a:cxn ang="0">
                  <a:pos x="T2" y="T3"/>
                </a:cxn>
                <a:cxn ang="0">
                  <a:pos x="T4" y="T5"/>
                </a:cxn>
              </a:cxnLst>
              <a:rect l="0" t="0" r="r" b="b"/>
              <a:pathLst>
                <a:path w="6" h="5">
                  <a:moveTo>
                    <a:pt x="6" y="0"/>
                  </a:moveTo>
                  <a:cubicBezTo>
                    <a:pt x="4" y="1"/>
                    <a:pt x="2" y="3"/>
                    <a:pt x="0" y="4"/>
                  </a:cubicBezTo>
                  <a:cubicBezTo>
                    <a:pt x="3" y="5"/>
                    <a:pt x="5" y="3"/>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8" name="Freeform 54"/>
            <p:cNvSpPr>
              <a:spLocks/>
            </p:cNvSpPr>
            <p:nvPr/>
          </p:nvSpPr>
          <p:spPr bwMode="auto">
            <a:xfrm>
              <a:off x="2338" y="1171"/>
              <a:ext cx="6" cy="4"/>
            </a:xfrm>
            <a:custGeom>
              <a:avLst/>
              <a:gdLst>
                <a:gd name="T0" fmla="*/ 6 w 6"/>
                <a:gd name="T1" fmla="*/ 3 h 4"/>
                <a:gd name="T2" fmla="*/ 0 w 6"/>
                <a:gd name="T3" fmla="*/ 0 h 4"/>
                <a:gd name="T4" fmla="*/ 6 w 6"/>
                <a:gd name="T5" fmla="*/ 3 h 4"/>
              </a:gdLst>
              <a:ahLst/>
              <a:cxnLst>
                <a:cxn ang="0">
                  <a:pos x="T0" y="T1"/>
                </a:cxn>
                <a:cxn ang="0">
                  <a:pos x="T2" y="T3"/>
                </a:cxn>
                <a:cxn ang="0">
                  <a:pos x="T4" y="T5"/>
                </a:cxn>
              </a:cxnLst>
              <a:rect l="0" t="0" r="r" b="b"/>
              <a:pathLst>
                <a:path w="6" h="4">
                  <a:moveTo>
                    <a:pt x="6" y="3"/>
                  </a:moveTo>
                  <a:cubicBezTo>
                    <a:pt x="4" y="2"/>
                    <a:pt x="2" y="1"/>
                    <a:pt x="0" y="0"/>
                  </a:cubicBezTo>
                  <a:cubicBezTo>
                    <a:pt x="4" y="4"/>
                    <a:pt x="4" y="4"/>
                    <a:pt x="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9" name="Rectangle 55"/>
            <p:cNvSpPr>
              <a:spLocks noChangeArrowheads="1"/>
            </p:cNvSpPr>
            <p:nvPr/>
          </p:nvSpPr>
          <p:spPr bwMode="auto">
            <a:xfrm>
              <a:off x="2132" y="1156"/>
              <a:ext cx="1"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00" name="Freeform 56"/>
            <p:cNvSpPr>
              <a:spLocks/>
            </p:cNvSpPr>
            <p:nvPr/>
          </p:nvSpPr>
          <p:spPr bwMode="auto">
            <a:xfrm>
              <a:off x="2129" y="1156"/>
              <a:ext cx="3" cy="3"/>
            </a:xfrm>
            <a:custGeom>
              <a:avLst/>
              <a:gdLst>
                <a:gd name="T0" fmla="*/ 0 w 3"/>
                <a:gd name="T1" fmla="*/ 2 h 3"/>
                <a:gd name="T2" fmla="*/ 3 w 3"/>
                <a:gd name="T3" fmla="*/ 0 h 3"/>
                <a:gd name="T4" fmla="*/ 0 w 3"/>
                <a:gd name="T5" fmla="*/ 2 h 3"/>
              </a:gdLst>
              <a:ahLst/>
              <a:cxnLst>
                <a:cxn ang="0">
                  <a:pos x="T0" y="T1"/>
                </a:cxn>
                <a:cxn ang="0">
                  <a:pos x="T2" y="T3"/>
                </a:cxn>
                <a:cxn ang="0">
                  <a:pos x="T4" y="T5"/>
                </a:cxn>
              </a:cxnLst>
              <a:rect l="0" t="0" r="r" b="b"/>
              <a:pathLst>
                <a:path w="3" h="3">
                  <a:moveTo>
                    <a:pt x="0" y="2"/>
                  </a:moveTo>
                  <a:cubicBezTo>
                    <a:pt x="2" y="3"/>
                    <a:pt x="2" y="2"/>
                    <a:pt x="3" y="0"/>
                  </a:cubicBezTo>
                  <a:cubicBezTo>
                    <a:pt x="2"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01" name="Freeform 57"/>
            <p:cNvSpPr>
              <a:spLocks/>
            </p:cNvSpPr>
            <p:nvPr/>
          </p:nvSpPr>
          <p:spPr bwMode="auto">
            <a:xfrm>
              <a:off x="2116" y="1118"/>
              <a:ext cx="3" cy="1"/>
            </a:xfrm>
            <a:custGeom>
              <a:avLst/>
              <a:gdLst>
                <a:gd name="T0" fmla="*/ 0 w 3"/>
                <a:gd name="T1" fmla="*/ 0 h 1"/>
                <a:gd name="T2" fmla="*/ 1 w 3"/>
                <a:gd name="T3" fmla="*/ 1 h 1"/>
                <a:gd name="T4" fmla="*/ 3 w 3"/>
                <a:gd name="T5" fmla="*/ 1 h 1"/>
                <a:gd name="T6" fmla="*/ 3 w 3"/>
                <a:gd name="T7" fmla="*/ 0 h 1"/>
                <a:gd name="T8" fmla="*/ 0 w 3"/>
                <a:gd name="T9" fmla="*/ 0 h 1"/>
              </a:gdLst>
              <a:ahLst/>
              <a:cxnLst>
                <a:cxn ang="0">
                  <a:pos x="T0" y="T1"/>
                </a:cxn>
                <a:cxn ang="0">
                  <a:pos x="T2" y="T3"/>
                </a:cxn>
                <a:cxn ang="0">
                  <a:pos x="T4" y="T5"/>
                </a:cxn>
                <a:cxn ang="0">
                  <a:pos x="T6" y="T7"/>
                </a:cxn>
                <a:cxn ang="0">
                  <a:pos x="T8" y="T9"/>
                </a:cxn>
              </a:cxnLst>
              <a:rect l="0" t="0" r="r" b="b"/>
              <a:pathLst>
                <a:path w="3" h="1">
                  <a:moveTo>
                    <a:pt x="0" y="0"/>
                  </a:moveTo>
                  <a:cubicBezTo>
                    <a:pt x="0" y="1"/>
                    <a:pt x="0" y="1"/>
                    <a:pt x="1" y="1"/>
                  </a:cubicBezTo>
                  <a:cubicBezTo>
                    <a:pt x="2" y="1"/>
                    <a:pt x="3" y="1"/>
                    <a:pt x="3" y="1"/>
                  </a:cubicBezTo>
                  <a:cubicBezTo>
                    <a:pt x="3" y="0"/>
                    <a:pt x="3" y="0"/>
                    <a:pt x="3" y="0"/>
                  </a:cubicBezTo>
                  <a:cubicBezTo>
                    <a:pt x="2" y="0"/>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02" name="Freeform 58"/>
            <p:cNvSpPr>
              <a:spLocks/>
            </p:cNvSpPr>
            <p:nvPr/>
          </p:nvSpPr>
          <p:spPr bwMode="auto">
            <a:xfrm>
              <a:off x="1647" y="1444"/>
              <a:ext cx="6" cy="5"/>
            </a:xfrm>
            <a:custGeom>
              <a:avLst/>
              <a:gdLst>
                <a:gd name="T0" fmla="*/ 5 w 6"/>
                <a:gd name="T1" fmla="*/ 0 h 5"/>
                <a:gd name="T2" fmla="*/ 0 w 6"/>
                <a:gd name="T3" fmla="*/ 3 h 5"/>
                <a:gd name="T4" fmla="*/ 2 w 6"/>
                <a:gd name="T5" fmla="*/ 5 h 5"/>
                <a:gd name="T6" fmla="*/ 5 w 6"/>
                <a:gd name="T7" fmla="*/ 0 h 5"/>
              </a:gdLst>
              <a:ahLst/>
              <a:cxnLst>
                <a:cxn ang="0">
                  <a:pos x="T0" y="T1"/>
                </a:cxn>
                <a:cxn ang="0">
                  <a:pos x="T2" y="T3"/>
                </a:cxn>
                <a:cxn ang="0">
                  <a:pos x="T4" y="T5"/>
                </a:cxn>
                <a:cxn ang="0">
                  <a:pos x="T6" y="T7"/>
                </a:cxn>
              </a:cxnLst>
              <a:rect l="0" t="0" r="r" b="b"/>
              <a:pathLst>
                <a:path w="6" h="5">
                  <a:moveTo>
                    <a:pt x="5" y="0"/>
                  </a:moveTo>
                  <a:cubicBezTo>
                    <a:pt x="3" y="1"/>
                    <a:pt x="2" y="2"/>
                    <a:pt x="0" y="3"/>
                  </a:cubicBezTo>
                  <a:cubicBezTo>
                    <a:pt x="1" y="4"/>
                    <a:pt x="1" y="4"/>
                    <a:pt x="2" y="5"/>
                  </a:cubicBezTo>
                  <a:cubicBezTo>
                    <a:pt x="4" y="4"/>
                    <a:pt x="6" y="3"/>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30" name="Group 129"/>
          <p:cNvGrpSpPr/>
          <p:nvPr/>
        </p:nvGrpSpPr>
        <p:grpSpPr>
          <a:xfrm>
            <a:off x="458800" y="2355401"/>
            <a:ext cx="683483" cy="683483"/>
            <a:chOff x="1973735" y="-521114"/>
            <a:chExt cx="780290" cy="780290"/>
          </a:xfrm>
        </p:grpSpPr>
        <p:sp>
          <p:nvSpPr>
            <p:cNvPr id="131" name="Rectangle 130"/>
            <p:cNvSpPr/>
            <p:nvPr/>
          </p:nvSpPr>
          <p:spPr bwMode="auto">
            <a:xfrm>
              <a:off x="2057400" y="-521114"/>
              <a:ext cx="502920" cy="7497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131"/>
            <p:cNvSpPr/>
            <p:nvPr/>
          </p:nvSpPr>
          <p:spPr bwMode="auto">
            <a:xfrm>
              <a:off x="2169213" y="-354433"/>
              <a:ext cx="502920" cy="57795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3" name="Picture 1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3735" y="-521114"/>
              <a:ext cx="780290" cy="780290"/>
            </a:xfrm>
            <a:prstGeom prst="rect">
              <a:avLst/>
            </a:prstGeom>
          </p:spPr>
        </p:pic>
      </p:grpSp>
      <p:sp>
        <p:nvSpPr>
          <p:cNvPr id="14" name="Oval 13"/>
          <p:cNvSpPr/>
          <p:nvPr/>
        </p:nvSpPr>
        <p:spPr bwMode="auto">
          <a:xfrm>
            <a:off x="4244617" y="2127299"/>
            <a:ext cx="124705" cy="124705"/>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p:cNvSpPr/>
          <p:nvPr/>
        </p:nvSpPr>
        <p:spPr bwMode="auto">
          <a:xfrm>
            <a:off x="4070993" y="3084969"/>
            <a:ext cx="124705" cy="124705"/>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 name="Picture 26"/>
          <p:cNvPicPr>
            <a:picLocks noChangeAspect="1"/>
          </p:cNvPicPr>
          <p:nvPr/>
        </p:nvPicPr>
        <p:blipFill>
          <a:blip r:embed="rId4"/>
          <a:stretch>
            <a:fillRect/>
          </a:stretch>
        </p:blipFill>
        <p:spPr>
          <a:xfrm>
            <a:off x="2277904" y="4259956"/>
            <a:ext cx="577828" cy="738337"/>
          </a:xfrm>
          <a:prstGeom prst="rect">
            <a:avLst/>
          </a:prstGeom>
        </p:spPr>
      </p:pic>
      <p:pic>
        <p:nvPicPr>
          <p:cNvPr id="28" name="Picture 27"/>
          <p:cNvPicPr>
            <a:picLocks noChangeAspect="1"/>
          </p:cNvPicPr>
          <p:nvPr/>
        </p:nvPicPr>
        <p:blipFill>
          <a:blip r:embed="rId5"/>
          <a:stretch>
            <a:fillRect/>
          </a:stretch>
        </p:blipFill>
        <p:spPr>
          <a:xfrm>
            <a:off x="2277904" y="2951830"/>
            <a:ext cx="577828" cy="738337"/>
          </a:xfrm>
          <a:prstGeom prst="rect">
            <a:avLst/>
          </a:prstGeom>
        </p:spPr>
      </p:pic>
      <p:sp>
        <p:nvSpPr>
          <p:cNvPr id="106" name="TextBox 105"/>
          <p:cNvSpPr txBox="1"/>
          <p:nvPr/>
        </p:nvSpPr>
        <p:spPr>
          <a:xfrm>
            <a:off x="1761428" y="4970803"/>
            <a:ext cx="1610779" cy="331899"/>
          </a:xfrm>
          <a:prstGeom prst="rect">
            <a:avLst/>
          </a:prstGeom>
          <a:noFill/>
        </p:spPr>
        <p:txBody>
          <a:bodyPr wrap="square" rtlCol="0">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black">
                    <a:lumMod val="50000"/>
                    <a:lumOff val="50000"/>
                  </a:prstClr>
                </a:solidFill>
                <a:effectLst/>
                <a:uLnTx/>
                <a:uFillTx/>
                <a:latin typeface="Segoe UI"/>
                <a:ea typeface="+mn-ea"/>
                <a:cs typeface="+mn-cs"/>
              </a:rPr>
              <a:t>Country #3</a:t>
            </a:r>
          </a:p>
        </p:txBody>
      </p:sp>
      <p:sp>
        <p:nvSpPr>
          <p:cNvPr id="107" name="TextBox 106"/>
          <p:cNvSpPr txBox="1"/>
          <p:nvPr/>
        </p:nvSpPr>
        <p:spPr>
          <a:xfrm>
            <a:off x="1761428" y="2412855"/>
            <a:ext cx="1610779" cy="331899"/>
          </a:xfrm>
          <a:prstGeom prst="rect">
            <a:avLst/>
          </a:prstGeom>
          <a:noFill/>
        </p:spPr>
        <p:txBody>
          <a:bodyPr wrap="square" rtlCol="0">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black">
                    <a:lumMod val="50000"/>
                    <a:lumOff val="50000"/>
                  </a:prstClr>
                </a:solidFill>
                <a:effectLst/>
                <a:uLnTx/>
                <a:uFillTx/>
                <a:latin typeface="Segoe UI"/>
                <a:ea typeface="+mn-ea"/>
                <a:cs typeface="+mn-cs"/>
              </a:rPr>
              <a:t>Country #1</a:t>
            </a:r>
          </a:p>
        </p:txBody>
      </p:sp>
      <p:sp>
        <p:nvSpPr>
          <p:cNvPr id="108" name="TextBox 107"/>
          <p:cNvSpPr txBox="1"/>
          <p:nvPr/>
        </p:nvSpPr>
        <p:spPr>
          <a:xfrm>
            <a:off x="1761428" y="3688493"/>
            <a:ext cx="1610779" cy="331899"/>
          </a:xfrm>
          <a:prstGeom prst="rect">
            <a:avLst/>
          </a:prstGeom>
          <a:noFill/>
        </p:spPr>
        <p:txBody>
          <a:bodyPr wrap="square" rtlCol="0">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black">
                    <a:lumMod val="50000"/>
                    <a:lumOff val="50000"/>
                  </a:prstClr>
                </a:solidFill>
                <a:effectLst/>
                <a:uLnTx/>
                <a:uFillTx/>
                <a:latin typeface="Segoe UI"/>
                <a:ea typeface="+mn-ea"/>
                <a:cs typeface="+mn-cs"/>
              </a:rPr>
              <a:t>Country #2</a:t>
            </a:r>
          </a:p>
        </p:txBody>
      </p:sp>
      <p:sp>
        <p:nvSpPr>
          <p:cNvPr id="111" name="TextBox 110"/>
          <p:cNvSpPr txBox="1"/>
          <p:nvPr/>
        </p:nvSpPr>
        <p:spPr>
          <a:xfrm>
            <a:off x="-9722" y="3073528"/>
            <a:ext cx="1610779" cy="331899"/>
          </a:xfrm>
          <a:prstGeom prst="rect">
            <a:avLst/>
          </a:prstGeom>
          <a:noFill/>
        </p:spPr>
        <p:txBody>
          <a:bodyPr wrap="square" rtlCol="0">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black">
                    <a:lumMod val="50000"/>
                    <a:lumOff val="50000"/>
                  </a:prstClr>
                </a:solidFill>
                <a:effectLst/>
                <a:uLnTx/>
                <a:uFillTx/>
                <a:latin typeface="Segoe UI"/>
                <a:ea typeface="+mn-ea"/>
                <a:cs typeface="+mn-cs"/>
              </a:rPr>
              <a:t>App</a:t>
            </a:r>
          </a:p>
        </p:txBody>
      </p:sp>
      <p:cxnSp>
        <p:nvCxnSpPr>
          <p:cNvPr id="97" name="Straight Connector 96"/>
          <p:cNvCxnSpPr/>
          <p:nvPr/>
        </p:nvCxnSpPr>
        <p:spPr>
          <a:xfrm flipH="1">
            <a:off x="1236224" y="1008336"/>
            <a:ext cx="939461" cy="1688807"/>
          </a:xfrm>
          <a:prstGeom prst="line">
            <a:avLst/>
          </a:prstGeom>
          <a:ln w="254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4568777" y="510878"/>
            <a:ext cx="1336490" cy="814397"/>
            <a:chOff x="3969226" y="646945"/>
            <a:chExt cx="1363289" cy="830727"/>
          </a:xfrm>
          <a:solidFill>
            <a:srgbClr val="002060"/>
          </a:solidFill>
        </p:grpSpPr>
        <p:sp>
          <p:nvSpPr>
            <p:cNvPr id="102" name="Freeform 5"/>
            <p:cNvSpPr>
              <a:spLocks noEditPoints="1"/>
            </p:cNvSpPr>
            <p:nvPr/>
          </p:nvSpPr>
          <p:spPr bwMode="auto">
            <a:xfrm>
              <a:off x="3969226" y="646945"/>
              <a:ext cx="1363289" cy="830727"/>
            </a:xfrm>
            <a:custGeom>
              <a:avLst/>
              <a:gdLst>
                <a:gd name="T0" fmla="*/ 283 w 308"/>
                <a:gd name="T1" fmla="*/ 86 h 185"/>
                <a:gd name="T2" fmla="*/ 204 w 308"/>
                <a:gd name="T3" fmla="*/ 32 h 185"/>
                <a:gd name="T4" fmla="*/ 97 w 308"/>
                <a:gd name="T5" fmla="*/ 58 h 185"/>
                <a:gd name="T6" fmla="*/ 53 w 308"/>
                <a:gd name="T7" fmla="*/ 78 h 185"/>
                <a:gd name="T8" fmla="*/ 50 w 308"/>
                <a:gd name="T9" fmla="*/ 185 h 185"/>
                <a:gd name="T10" fmla="*/ 273 w 308"/>
                <a:gd name="T11" fmla="*/ 182 h 185"/>
                <a:gd name="T12" fmla="*/ 283 w 308"/>
                <a:gd name="T13" fmla="*/ 92 h 185"/>
                <a:gd name="T14" fmla="*/ 93 w 308"/>
                <a:gd name="T15" fmla="*/ 130 h 185"/>
                <a:gd name="T16" fmla="*/ 65 w 308"/>
                <a:gd name="T17" fmla="*/ 145 h 185"/>
                <a:gd name="T18" fmla="*/ 78 w 308"/>
                <a:gd name="T19" fmla="*/ 92 h 185"/>
                <a:gd name="T20" fmla="*/ 105 w 308"/>
                <a:gd name="T21" fmla="*/ 145 h 185"/>
                <a:gd name="T22" fmla="*/ 141 w 308"/>
                <a:gd name="T23" fmla="*/ 109 h 185"/>
                <a:gd name="T24" fmla="*/ 141 w 308"/>
                <a:gd name="T25" fmla="*/ 140 h 185"/>
                <a:gd name="T26" fmla="*/ 110 w 308"/>
                <a:gd name="T27" fmla="*/ 145 h 185"/>
                <a:gd name="T28" fmla="*/ 132 w 308"/>
                <a:gd name="T29" fmla="*/ 113 h 185"/>
                <a:gd name="T30" fmla="*/ 112 w 308"/>
                <a:gd name="T31" fmla="*/ 107 h 185"/>
                <a:gd name="T32" fmla="*/ 141 w 308"/>
                <a:gd name="T33" fmla="*/ 109 h 185"/>
                <a:gd name="T34" fmla="*/ 173 w 308"/>
                <a:gd name="T35" fmla="*/ 145 h 185"/>
                <a:gd name="T36" fmla="*/ 173 w 308"/>
                <a:gd name="T37" fmla="*/ 139 h 185"/>
                <a:gd name="T38" fmla="*/ 148 w 308"/>
                <a:gd name="T39" fmla="*/ 130 h 185"/>
                <a:gd name="T40" fmla="*/ 154 w 308"/>
                <a:gd name="T41" fmla="*/ 107 h 185"/>
                <a:gd name="T42" fmla="*/ 163 w 308"/>
                <a:gd name="T43" fmla="*/ 141 h 185"/>
                <a:gd name="T44" fmla="*/ 173 w 308"/>
                <a:gd name="T45" fmla="*/ 129 h 185"/>
                <a:gd name="T46" fmla="*/ 180 w 308"/>
                <a:gd name="T47" fmla="*/ 107 h 185"/>
                <a:gd name="T48" fmla="*/ 211 w 308"/>
                <a:gd name="T49" fmla="*/ 114 h 185"/>
                <a:gd name="T50" fmla="*/ 200 w 308"/>
                <a:gd name="T51" fmla="*/ 116 h 185"/>
                <a:gd name="T52" fmla="*/ 197 w 308"/>
                <a:gd name="T53" fmla="*/ 145 h 185"/>
                <a:gd name="T54" fmla="*/ 191 w 308"/>
                <a:gd name="T55" fmla="*/ 107 h 185"/>
                <a:gd name="T56" fmla="*/ 197 w 308"/>
                <a:gd name="T57" fmla="*/ 115 h 185"/>
                <a:gd name="T58" fmla="*/ 201 w 308"/>
                <a:gd name="T59" fmla="*/ 109 h 185"/>
                <a:gd name="T60" fmla="*/ 211 w 308"/>
                <a:gd name="T61" fmla="*/ 107 h 185"/>
                <a:gd name="T62" fmla="*/ 248 w 308"/>
                <a:gd name="T63" fmla="*/ 128 h 185"/>
                <a:gd name="T64" fmla="*/ 224 w 308"/>
                <a:gd name="T65" fmla="*/ 138 h 185"/>
                <a:gd name="T66" fmla="*/ 245 w 308"/>
                <a:gd name="T67" fmla="*/ 137 h 185"/>
                <a:gd name="T68" fmla="*/ 232 w 308"/>
                <a:gd name="T69" fmla="*/ 146 h 185"/>
                <a:gd name="T70" fmla="*/ 215 w 308"/>
                <a:gd name="T71" fmla="*/ 127 h 185"/>
                <a:gd name="T72" fmla="*/ 232 w 308"/>
                <a:gd name="T73" fmla="*/ 106 h 185"/>
                <a:gd name="T74" fmla="*/ 248 w 308"/>
                <a:gd name="T75" fmla="*/ 12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8" h="185">
                  <a:moveTo>
                    <a:pt x="283" y="92"/>
                  </a:moveTo>
                  <a:cubicBezTo>
                    <a:pt x="283" y="90"/>
                    <a:pt x="283" y="89"/>
                    <a:pt x="283" y="86"/>
                  </a:cubicBezTo>
                  <a:cubicBezTo>
                    <a:pt x="283" y="53"/>
                    <a:pt x="259" y="26"/>
                    <a:pt x="227" y="26"/>
                  </a:cubicBezTo>
                  <a:cubicBezTo>
                    <a:pt x="220" y="26"/>
                    <a:pt x="211" y="28"/>
                    <a:pt x="204" y="32"/>
                  </a:cubicBezTo>
                  <a:cubicBezTo>
                    <a:pt x="194" y="12"/>
                    <a:pt x="175" y="0"/>
                    <a:pt x="154" y="0"/>
                  </a:cubicBezTo>
                  <a:cubicBezTo>
                    <a:pt x="123" y="0"/>
                    <a:pt x="99" y="25"/>
                    <a:pt x="97" y="58"/>
                  </a:cubicBezTo>
                  <a:cubicBezTo>
                    <a:pt x="94" y="57"/>
                    <a:pt x="92" y="57"/>
                    <a:pt x="89" y="57"/>
                  </a:cubicBezTo>
                  <a:cubicBezTo>
                    <a:pt x="75" y="57"/>
                    <a:pt x="61" y="64"/>
                    <a:pt x="53" y="78"/>
                  </a:cubicBezTo>
                  <a:cubicBezTo>
                    <a:pt x="25" y="75"/>
                    <a:pt x="0" y="100"/>
                    <a:pt x="0" y="130"/>
                  </a:cubicBezTo>
                  <a:cubicBezTo>
                    <a:pt x="0" y="160"/>
                    <a:pt x="22" y="185"/>
                    <a:pt x="50" y="185"/>
                  </a:cubicBezTo>
                  <a:cubicBezTo>
                    <a:pt x="266" y="185"/>
                    <a:pt x="266" y="185"/>
                    <a:pt x="266" y="185"/>
                  </a:cubicBezTo>
                  <a:cubicBezTo>
                    <a:pt x="273" y="182"/>
                    <a:pt x="273" y="182"/>
                    <a:pt x="273" y="182"/>
                  </a:cubicBezTo>
                  <a:cubicBezTo>
                    <a:pt x="293" y="177"/>
                    <a:pt x="308" y="158"/>
                    <a:pt x="308" y="135"/>
                  </a:cubicBezTo>
                  <a:cubicBezTo>
                    <a:pt x="308" y="117"/>
                    <a:pt x="298" y="101"/>
                    <a:pt x="283" y="92"/>
                  </a:cubicBezTo>
                  <a:close/>
                  <a:moveTo>
                    <a:pt x="98" y="145"/>
                  </a:moveTo>
                  <a:cubicBezTo>
                    <a:pt x="93" y="130"/>
                    <a:pt x="93" y="130"/>
                    <a:pt x="93" y="130"/>
                  </a:cubicBezTo>
                  <a:cubicBezTo>
                    <a:pt x="70" y="130"/>
                    <a:pt x="70" y="130"/>
                    <a:pt x="70" y="130"/>
                  </a:cubicBezTo>
                  <a:cubicBezTo>
                    <a:pt x="65" y="145"/>
                    <a:pt x="65" y="145"/>
                    <a:pt x="65" y="145"/>
                  </a:cubicBezTo>
                  <a:cubicBezTo>
                    <a:pt x="58" y="145"/>
                    <a:pt x="58" y="145"/>
                    <a:pt x="58" y="145"/>
                  </a:cubicBezTo>
                  <a:cubicBezTo>
                    <a:pt x="78" y="92"/>
                    <a:pt x="78" y="92"/>
                    <a:pt x="78" y="92"/>
                  </a:cubicBezTo>
                  <a:cubicBezTo>
                    <a:pt x="85" y="92"/>
                    <a:pt x="85" y="92"/>
                    <a:pt x="85" y="92"/>
                  </a:cubicBezTo>
                  <a:cubicBezTo>
                    <a:pt x="105" y="145"/>
                    <a:pt x="105" y="145"/>
                    <a:pt x="105" y="145"/>
                  </a:cubicBezTo>
                  <a:lnTo>
                    <a:pt x="98" y="145"/>
                  </a:lnTo>
                  <a:close/>
                  <a:moveTo>
                    <a:pt x="141" y="109"/>
                  </a:moveTo>
                  <a:cubicBezTo>
                    <a:pt x="119" y="140"/>
                    <a:pt x="119" y="140"/>
                    <a:pt x="119" y="140"/>
                  </a:cubicBezTo>
                  <a:cubicBezTo>
                    <a:pt x="141" y="140"/>
                    <a:pt x="141" y="140"/>
                    <a:pt x="141" y="140"/>
                  </a:cubicBezTo>
                  <a:cubicBezTo>
                    <a:pt x="141" y="145"/>
                    <a:pt x="141" y="145"/>
                    <a:pt x="141" y="145"/>
                  </a:cubicBezTo>
                  <a:cubicBezTo>
                    <a:pt x="110" y="145"/>
                    <a:pt x="110" y="145"/>
                    <a:pt x="110" y="145"/>
                  </a:cubicBezTo>
                  <a:cubicBezTo>
                    <a:pt x="110" y="143"/>
                    <a:pt x="110" y="143"/>
                    <a:pt x="110" y="143"/>
                  </a:cubicBezTo>
                  <a:cubicBezTo>
                    <a:pt x="132" y="113"/>
                    <a:pt x="132" y="113"/>
                    <a:pt x="132" y="113"/>
                  </a:cubicBezTo>
                  <a:cubicBezTo>
                    <a:pt x="112" y="113"/>
                    <a:pt x="112" y="113"/>
                    <a:pt x="112" y="113"/>
                  </a:cubicBezTo>
                  <a:cubicBezTo>
                    <a:pt x="112" y="107"/>
                    <a:pt x="112" y="107"/>
                    <a:pt x="112" y="107"/>
                  </a:cubicBezTo>
                  <a:cubicBezTo>
                    <a:pt x="141" y="107"/>
                    <a:pt x="141" y="107"/>
                    <a:pt x="141" y="107"/>
                  </a:cubicBezTo>
                  <a:lnTo>
                    <a:pt x="141" y="109"/>
                  </a:lnTo>
                  <a:close/>
                  <a:moveTo>
                    <a:pt x="180" y="145"/>
                  </a:moveTo>
                  <a:cubicBezTo>
                    <a:pt x="173" y="145"/>
                    <a:pt x="173" y="145"/>
                    <a:pt x="173" y="145"/>
                  </a:cubicBezTo>
                  <a:cubicBezTo>
                    <a:pt x="173" y="139"/>
                    <a:pt x="173" y="139"/>
                    <a:pt x="173" y="139"/>
                  </a:cubicBezTo>
                  <a:cubicBezTo>
                    <a:pt x="173" y="139"/>
                    <a:pt x="173" y="139"/>
                    <a:pt x="173" y="139"/>
                  </a:cubicBezTo>
                  <a:cubicBezTo>
                    <a:pt x="171" y="144"/>
                    <a:pt x="167" y="146"/>
                    <a:pt x="162" y="146"/>
                  </a:cubicBezTo>
                  <a:cubicBezTo>
                    <a:pt x="153" y="146"/>
                    <a:pt x="148" y="141"/>
                    <a:pt x="148" y="130"/>
                  </a:cubicBezTo>
                  <a:cubicBezTo>
                    <a:pt x="148" y="107"/>
                    <a:pt x="148" y="107"/>
                    <a:pt x="148" y="107"/>
                  </a:cubicBezTo>
                  <a:cubicBezTo>
                    <a:pt x="154" y="107"/>
                    <a:pt x="154" y="107"/>
                    <a:pt x="154" y="107"/>
                  </a:cubicBezTo>
                  <a:cubicBezTo>
                    <a:pt x="154" y="129"/>
                    <a:pt x="154" y="129"/>
                    <a:pt x="154" y="129"/>
                  </a:cubicBezTo>
                  <a:cubicBezTo>
                    <a:pt x="154" y="137"/>
                    <a:pt x="157" y="141"/>
                    <a:pt x="163" y="141"/>
                  </a:cubicBezTo>
                  <a:cubicBezTo>
                    <a:pt x="166" y="141"/>
                    <a:pt x="169" y="140"/>
                    <a:pt x="171" y="138"/>
                  </a:cubicBezTo>
                  <a:cubicBezTo>
                    <a:pt x="172" y="136"/>
                    <a:pt x="173" y="133"/>
                    <a:pt x="173" y="129"/>
                  </a:cubicBezTo>
                  <a:cubicBezTo>
                    <a:pt x="173" y="107"/>
                    <a:pt x="173" y="107"/>
                    <a:pt x="173" y="107"/>
                  </a:cubicBezTo>
                  <a:cubicBezTo>
                    <a:pt x="180" y="107"/>
                    <a:pt x="180" y="107"/>
                    <a:pt x="180" y="107"/>
                  </a:cubicBezTo>
                  <a:lnTo>
                    <a:pt x="180" y="145"/>
                  </a:lnTo>
                  <a:close/>
                  <a:moveTo>
                    <a:pt x="211" y="114"/>
                  </a:moveTo>
                  <a:cubicBezTo>
                    <a:pt x="210" y="113"/>
                    <a:pt x="208" y="112"/>
                    <a:pt x="206" y="112"/>
                  </a:cubicBezTo>
                  <a:cubicBezTo>
                    <a:pt x="203" y="112"/>
                    <a:pt x="201" y="114"/>
                    <a:pt x="200" y="116"/>
                  </a:cubicBezTo>
                  <a:cubicBezTo>
                    <a:pt x="198" y="118"/>
                    <a:pt x="197" y="122"/>
                    <a:pt x="197" y="126"/>
                  </a:cubicBezTo>
                  <a:cubicBezTo>
                    <a:pt x="197" y="145"/>
                    <a:pt x="197" y="145"/>
                    <a:pt x="197" y="145"/>
                  </a:cubicBezTo>
                  <a:cubicBezTo>
                    <a:pt x="191" y="145"/>
                    <a:pt x="191" y="145"/>
                    <a:pt x="191" y="145"/>
                  </a:cubicBezTo>
                  <a:cubicBezTo>
                    <a:pt x="191" y="107"/>
                    <a:pt x="191" y="107"/>
                    <a:pt x="191" y="107"/>
                  </a:cubicBezTo>
                  <a:cubicBezTo>
                    <a:pt x="197" y="107"/>
                    <a:pt x="197" y="107"/>
                    <a:pt x="197" y="107"/>
                  </a:cubicBezTo>
                  <a:cubicBezTo>
                    <a:pt x="197" y="115"/>
                    <a:pt x="197" y="115"/>
                    <a:pt x="197" y="115"/>
                  </a:cubicBezTo>
                  <a:cubicBezTo>
                    <a:pt x="197" y="115"/>
                    <a:pt x="197" y="115"/>
                    <a:pt x="197" y="115"/>
                  </a:cubicBezTo>
                  <a:cubicBezTo>
                    <a:pt x="198" y="113"/>
                    <a:pt x="199" y="110"/>
                    <a:pt x="201" y="109"/>
                  </a:cubicBezTo>
                  <a:cubicBezTo>
                    <a:pt x="203" y="107"/>
                    <a:pt x="205" y="107"/>
                    <a:pt x="207" y="107"/>
                  </a:cubicBezTo>
                  <a:cubicBezTo>
                    <a:pt x="209" y="107"/>
                    <a:pt x="210" y="107"/>
                    <a:pt x="211" y="107"/>
                  </a:cubicBezTo>
                  <a:lnTo>
                    <a:pt x="211" y="114"/>
                  </a:lnTo>
                  <a:close/>
                  <a:moveTo>
                    <a:pt x="248" y="128"/>
                  </a:moveTo>
                  <a:cubicBezTo>
                    <a:pt x="221" y="128"/>
                    <a:pt x="221" y="128"/>
                    <a:pt x="221" y="128"/>
                  </a:cubicBezTo>
                  <a:cubicBezTo>
                    <a:pt x="221" y="132"/>
                    <a:pt x="222" y="135"/>
                    <a:pt x="224" y="138"/>
                  </a:cubicBezTo>
                  <a:cubicBezTo>
                    <a:pt x="226" y="140"/>
                    <a:pt x="229" y="141"/>
                    <a:pt x="233" y="141"/>
                  </a:cubicBezTo>
                  <a:cubicBezTo>
                    <a:pt x="238" y="141"/>
                    <a:pt x="241" y="140"/>
                    <a:pt x="245" y="137"/>
                  </a:cubicBezTo>
                  <a:cubicBezTo>
                    <a:pt x="245" y="143"/>
                    <a:pt x="245" y="143"/>
                    <a:pt x="245" y="143"/>
                  </a:cubicBezTo>
                  <a:cubicBezTo>
                    <a:pt x="242" y="145"/>
                    <a:pt x="237" y="146"/>
                    <a:pt x="232" y="146"/>
                  </a:cubicBezTo>
                  <a:cubicBezTo>
                    <a:pt x="226" y="146"/>
                    <a:pt x="222" y="145"/>
                    <a:pt x="219" y="141"/>
                  </a:cubicBezTo>
                  <a:cubicBezTo>
                    <a:pt x="216" y="138"/>
                    <a:pt x="215" y="133"/>
                    <a:pt x="215" y="127"/>
                  </a:cubicBezTo>
                  <a:cubicBezTo>
                    <a:pt x="215" y="121"/>
                    <a:pt x="216" y="116"/>
                    <a:pt x="220" y="112"/>
                  </a:cubicBezTo>
                  <a:cubicBezTo>
                    <a:pt x="223" y="108"/>
                    <a:pt x="227" y="106"/>
                    <a:pt x="232" y="106"/>
                  </a:cubicBezTo>
                  <a:cubicBezTo>
                    <a:pt x="237" y="106"/>
                    <a:pt x="241" y="108"/>
                    <a:pt x="244" y="111"/>
                  </a:cubicBezTo>
                  <a:cubicBezTo>
                    <a:pt x="246" y="115"/>
                    <a:pt x="248" y="119"/>
                    <a:pt x="248" y="125"/>
                  </a:cubicBezTo>
                  <a:lnTo>
                    <a:pt x="248"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6"/>
            <p:cNvSpPr>
              <a:spLocks/>
            </p:cNvSpPr>
            <p:nvPr/>
          </p:nvSpPr>
          <p:spPr bwMode="auto">
            <a:xfrm>
              <a:off x="4948174" y="1150210"/>
              <a:ext cx="87899" cy="49982"/>
            </a:xfrm>
            <a:custGeom>
              <a:avLst/>
              <a:gdLst>
                <a:gd name="T0" fmla="*/ 11 w 20"/>
                <a:gd name="T1" fmla="*/ 0 h 11"/>
                <a:gd name="T2" fmla="*/ 4 w 20"/>
                <a:gd name="T3" fmla="*/ 3 h 11"/>
                <a:gd name="T4" fmla="*/ 0 w 20"/>
                <a:gd name="T5" fmla="*/ 11 h 11"/>
                <a:gd name="T6" fmla="*/ 20 w 20"/>
                <a:gd name="T7" fmla="*/ 11 h 11"/>
                <a:gd name="T8" fmla="*/ 18 w 20"/>
                <a:gd name="T9" fmla="*/ 3 h 11"/>
                <a:gd name="T10" fmla="*/ 11 w 20"/>
                <a:gd name="T11" fmla="*/ 0 h 11"/>
              </a:gdLst>
              <a:ahLst/>
              <a:cxnLst>
                <a:cxn ang="0">
                  <a:pos x="T0" y="T1"/>
                </a:cxn>
                <a:cxn ang="0">
                  <a:pos x="T2" y="T3"/>
                </a:cxn>
                <a:cxn ang="0">
                  <a:pos x="T4" y="T5"/>
                </a:cxn>
                <a:cxn ang="0">
                  <a:pos x="T6" y="T7"/>
                </a:cxn>
                <a:cxn ang="0">
                  <a:pos x="T8" y="T9"/>
                </a:cxn>
                <a:cxn ang="0">
                  <a:pos x="T10" y="T11"/>
                </a:cxn>
              </a:cxnLst>
              <a:rect l="0" t="0" r="r" b="b"/>
              <a:pathLst>
                <a:path w="20" h="11">
                  <a:moveTo>
                    <a:pt x="11" y="0"/>
                  </a:moveTo>
                  <a:cubicBezTo>
                    <a:pt x="8" y="0"/>
                    <a:pt x="6" y="1"/>
                    <a:pt x="4" y="3"/>
                  </a:cubicBezTo>
                  <a:cubicBezTo>
                    <a:pt x="2" y="5"/>
                    <a:pt x="0" y="7"/>
                    <a:pt x="0" y="11"/>
                  </a:cubicBezTo>
                  <a:cubicBezTo>
                    <a:pt x="20" y="11"/>
                    <a:pt x="20" y="11"/>
                    <a:pt x="20" y="11"/>
                  </a:cubicBezTo>
                  <a:cubicBezTo>
                    <a:pt x="20" y="7"/>
                    <a:pt x="20" y="5"/>
                    <a:pt x="18" y="3"/>
                  </a:cubicBezTo>
                  <a:cubicBezTo>
                    <a:pt x="16" y="1"/>
                    <a:pt x="14"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7"/>
            <p:cNvSpPr>
              <a:spLocks/>
            </p:cNvSpPr>
            <p:nvPr/>
          </p:nvSpPr>
          <p:spPr bwMode="auto">
            <a:xfrm>
              <a:off x="4288074" y="1091610"/>
              <a:ext cx="84452" cy="117198"/>
            </a:xfrm>
            <a:custGeom>
              <a:avLst/>
              <a:gdLst>
                <a:gd name="T0" fmla="*/ 10 w 19"/>
                <a:gd name="T1" fmla="*/ 0 h 26"/>
                <a:gd name="T2" fmla="*/ 9 w 19"/>
                <a:gd name="T3" fmla="*/ 0 h 26"/>
                <a:gd name="T4" fmla="*/ 9 w 19"/>
                <a:gd name="T5" fmla="*/ 3 h 26"/>
                <a:gd name="T6" fmla="*/ 0 w 19"/>
                <a:gd name="T7" fmla="*/ 26 h 26"/>
                <a:gd name="T8" fmla="*/ 19 w 19"/>
                <a:gd name="T9" fmla="*/ 26 h 26"/>
                <a:gd name="T10" fmla="*/ 10 w 19"/>
                <a:gd name="T11" fmla="*/ 3 h 26"/>
                <a:gd name="T12" fmla="*/ 10 w 19"/>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9" h="26">
                  <a:moveTo>
                    <a:pt x="10" y="0"/>
                  </a:moveTo>
                  <a:cubicBezTo>
                    <a:pt x="9" y="0"/>
                    <a:pt x="9" y="0"/>
                    <a:pt x="9" y="0"/>
                  </a:cubicBezTo>
                  <a:cubicBezTo>
                    <a:pt x="9" y="1"/>
                    <a:pt x="9" y="2"/>
                    <a:pt x="9" y="3"/>
                  </a:cubicBezTo>
                  <a:cubicBezTo>
                    <a:pt x="0" y="26"/>
                    <a:pt x="0" y="26"/>
                    <a:pt x="0" y="26"/>
                  </a:cubicBezTo>
                  <a:cubicBezTo>
                    <a:pt x="19" y="26"/>
                    <a:pt x="19" y="26"/>
                    <a:pt x="19" y="26"/>
                  </a:cubicBezTo>
                  <a:cubicBezTo>
                    <a:pt x="10" y="3"/>
                    <a:pt x="10" y="3"/>
                    <a:pt x="10" y="3"/>
                  </a:cubicBezTo>
                  <a:cubicBezTo>
                    <a:pt x="10" y="2"/>
                    <a:pt x="10"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0" name="Picture 99"/>
          <p:cNvPicPr>
            <a:picLocks noChangeAspect="1"/>
          </p:cNvPicPr>
          <p:nvPr/>
        </p:nvPicPr>
        <p:blipFill>
          <a:blip r:embed="rId5"/>
          <a:stretch>
            <a:fillRect/>
          </a:stretch>
        </p:blipFill>
        <p:spPr>
          <a:xfrm>
            <a:off x="2244837" y="553571"/>
            <a:ext cx="577828" cy="738337"/>
          </a:xfrm>
          <a:prstGeom prst="rect">
            <a:avLst/>
          </a:prstGeom>
        </p:spPr>
      </p:pic>
      <p:sp>
        <p:nvSpPr>
          <p:cNvPr id="101" name="TextBox 100"/>
          <p:cNvSpPr txBox="1"/>
          <p:nvPr/>
        </p:nvSpPr>
        <p:spPr>
          <a:xfrm>
            <a:off x="1728360" y="1286097"/>
            <a:ext cx="1610779" cy="331899"/>
          </a:xfrm>
          <a:prstGeom prst="rect">
            <a:avLst/>
          </a:prstGeom>
          <a:noFill/>
        </p:spPr>
        <p:txBody>
          <a:bodyPr wrap="square" rtlCol="0">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black">
                    <a:lumMod val="50000"/>
                    <a:lumOff val="50000"/>
                  </a:prstClr>
                </a:solidFill>
                <a:effectLst/>
                <a:uLnTx/>
                <a:uFillTx/>
                <a:latin typeface="Segoe UI"/>
                <a:ea typeface="+mn-ea"/>
                <a:cs typeface="+mn-cs"/>
              </a:rPr>
              <a:t>Azure</a:t>
            </a:r>
          </a:p>
        </p:txBody>
      </p:sp>
      <p:cxnSp>
        <p:nvCxnSpPr>
          <p:cNvPr id="17" name="Straight Arrow Connector 16"/>
          <p:cNvCxnSpPr>
            <a:stCxn id="28" idx="3"/>
            <a:endCxn id="13" idx="21"/>
          </p:cNvCxnSpPr>
          <p:nvPr/>
        </p:nvCxnSpPr>
        <p:spPr>
          <a:xfrm flipV="1">
            <a:off x="2855732" y="3206363"/>
            <a:ext cx="1053246" cy="114635"/>
          </a:xfrm>
          <a:prstGeom prst="straightConnector1">
            <a:avLst/>
          </a:prstGeom>
          <a:ln w="25400">
            <a:solidFill>
              <a:schemeClr val="bg2"/>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2984032" y="3127560"/>
            <a:ext cx="2305029" cy="1523636"/>
          </a:xfrm>
          <a:prstGeom prst="straightConnector1">
            <a:avLst/>
          </a:prstGeom>
          <a:ln w="25400">
            <a:solidFill>
              <a:schemeClr val="bg2"/>
            </a:solidFill>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129" name="Group 128"/>
          <p:cNvGrpSpPr/>
          <p:nvPr/>
        </p:nvGrpSpPr>
        <p:grpSpPr>
          <a:xfrm>
            <a:off x="4453743" y="3381351"/>
            <a:ext cx="1371716" cy="909311"/>
            <a:chOff x="4083051" y="3752850"/>
            <a:chExt cx="1685925" cy="1117601"/>
          </a:xfrm>
          <a:solidFill>
            <a:srgbClr val="002060"/>
          </a:solidFill>
        </p:grpSpPr>
        <p:sp>
          <p:nvSpPr>
            <p:cNvPr id="134" name="Freeform 11"/>
            <p:cNvSpPr>
              <a:spLocks/>
            </p:cNvSpPr>
            <p:nvPr/>
          </p:nvSpPr>
          <p:spPr bwMode="auto">
            <a:xfrm>
              <a:off x="4371386" y="4158659"/>
              <a:ext cx="65088" cy="90488"/>
            </a:xfrm>
            <a:custGeom>
              <a:avLst/>
              <a:gdLst>
                <a:gd name="T0" fmla="*/ 8 w 16"/>
                <a:gd name="T1" fmla="*/ 0 h 22"/>
                <a:gd name="T2" fmla="*/ 8 w 16"/>
                <a:gd name="T3" fmla="*/ 0 h 22"/>
                <a:gd name="T4" fmla="*/ 7 w 16"/>
                <a:gd name="T5" fmla="*/ 3 h 22"/>
                <a:gd name="T6" fmla="*/ 0 w 16"/>
                <a:gd name="T7" fmla="*/ 22 h 22"/>
                <a:gd name="T8" fmla="*/ 16 w 16"/>
                <a:gd name="T9" fmla="*/ 22 h 22"/>
                <a:gd name="T10" fmla="*/ 9 w 16"/>
                <a:gd name="T11" fmla="*/ 3 h 22"/>
                <a:gd name="T12" fmla="*/ 8 w 1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6" h="22">
                  <a:moveTo>
                    <a:pt x="8" y="0"/>
                  </a:moveTo>
                  <a:cubicBezTo>
                    <a:pt x="8" y="0"/>
                    <a:pt x="8" y="0"/>
                    <a:pt x="8" y="0"/>
                  </a:cubicBezTo>
                  <a:cubicBezTo>
                    <a:pt x="8" y="1"/>
                    <a:pt x="8" y="2"/>
                    <a:pt x="7" y="3"/>
                  </a:cubicBezTo>
                  <a:cubicBezTo>
                    <a:pt x="0" y="22"/>
                    <a:pt x="0" y="22"/>
                    <a:pt x="0" y="22"/>
                  </a:cubicBezTo>
                  <a:cubicBezTo>
                    <a:pt x="16" y="22"/>
                    <a:pt x="16" y="22"/>
                    <a:pt x="16" y="22"/>
                  </a:cubicBezTo>
                  <a:cubicBezTo>
                    <a:pt x="9" y="3"/>
                    <a:pt x="9" y="3"/>
                    <a:pt x="9" y="3"/>
                  </a:cubicBezTo>
                  <a:cubicBezTo>
                    <a:pt x="9" y="2"/>
                    <a:pt x="8" y="1"/>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 name="Freeform 12"/>
            <p:cNvSpPr>
              <a:spLocks/>
            </p:cNvSpPr>
            <p:nvPr/>
          </p:nvSpPr>
          <p:spPr bwMode="auto">
            <a:xfrm>
              <a:off x="4637088" y="4479925"/>
              <a:ext cx="61913" cy="53975"/>
            </a:xfrm>
            <a:custGeom>
              <a:avLst/>
              <a:gdLst>
                <a:gd name="T0" fmla="*/ 2 w 15"/>
                <a:gd name="T1" fmla="*/ 3 h 13"/>
                <a:gd name="T2" fmla="*/ 0 w 15"/>
                <a:gd name="T3" fmla="*/ 8 h 13"/>
                <a:gd name="T4" fmla="*/ 2 w 15"/>
                <a:gd name="T5" fmla="*/ 11 h 13"/>
                <a:gd name="T6" fmla="*/ 6 w 15"/>
                <a:gd name="T7" fmla="*/ 13 h 13"/>
                <a:gd name="T8" fmla="*/ 13 w 15"/>
                <a:gd name="T9" fmla="*/ 10 h 13"/>
                <a:gd name="T10" fmla="*/ 15 w 15"/>
                <a:gd name="T11" fmla="*/ 3 h 13"/>
                <a:gd name="T12" fmla="*/ 15 w 15"/>
                <a:gd name="T13" fmla="*/ 0 h 13"/>
                <a:gd name="T14" fmla="*/ 7 w 15"/>
                <a:gd name="T15" fmla="*/ 1 h 13"/>
                <a:gd name="T16" fmla="*/ 2 w 15"/>
                <a:gd name="T17"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3">
                  <a:moveTo>
                    <a:pt x="2" y="3"/>
                  </a:moveTo>
                  <a:cubicBezTo>
                    <a:pt x="1" y="4"/>
                    <a:pt x="0" y="5"/>
                    <a:pt x="0" y="8"/>
                  </a:cubicBezTo>
                  <a:cubicBezTo>
                    <a:pt x="0" y="9"/>
                    <a:pt x="1" y="10"/>
                    <a:pt x="2" y="11"/>
                  </a:cubicBezTo>
                  <a:cubicBezTo>
                    <a:pt x="3" y="12"/>
                    <a:pt x="5" y="13"/>
                    <a:pt x="6" y="13"/>
                  </a:cubicBezTo>
                  <a:cubicBezTo>
                    <a:pt x="9" y="13"/>
                    <a:pt x="11" y="12"/>
                    <a:pt x="13" y="10"/>
                  </a:cubicBezTo>
                  <a:cubicBezTo>
                    <a:pt x="14" y="8"/>
                    <a:pt x="15" y="6"/>
                    <a:pt x="15" y="3"/>
                  </a:cubicBezTo>
                  <a:cubicBezTo>
                    <a:pt x="15" y="0"/>
                    <a:pt x="15" y="0"/>
                    <a:pt x="15" y="0"/>
                  </a:cubicBezTo>
                  <a:cubicBezTo>
                    <a:pt x="7" y="1"/>
                    <a:pt x="7" y="1"/>
                    <a:pt x="7" y="1"/>
                  </a:cubicBezTo>
                  <a:cubicBezTo>
                    <a:pt x="5" y="2"/>
                    <a:pt x="3" y="2"/>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13"/>
            <p:cNvSpPr>
              <a:spLocks/>
            </p:cNvSpPr>
            <p:nvPr/>
          </p:nvSpPr>
          <p:spPr bwMode="auto">
            <a:xfrm>
              <a:off x="4884147" y="4203109"/>
              <a:ext cx="69850" cy="38100"/>
            </a:xfrm>
            <a:custGeom>
              <a:avLst/>
              <a:gdLst>
                <a:gd name="T0" fmla="*/ 15 w 17"/>
                <a:gd name="T1" fmla="*/ 2 h 9"/>
                <a:gd name="T2" fmla="*/ 9 w 17"/>
                <a:gd name="T3" fmla="*/ 0 h 9"/>
                <a:gd name="T4" fmla="*/ 3 w 17"/>
                <a:gd name="T5" fmla="*/ 3 h 9"/>
                <a:gd name="T6" fmla="*/ 0 w 17"/>
                <a:gd name="T7" fmla="*/ 9 h 9"/>
                <a:gd name="T8" fmla="*/ 17 w 17"/>
                <a:gd name="T9" fmla="*/ 9 h 9"/>
                <a:gd name="T10" fmla="*/ 15 w 17"/>
                <a:gd name="T11" fmla="*/ 2 h 9"/>
              </a:gdLst>
              <a:ahLst/>
              <a:cxnLst>
                <a:cxn ang="0">
                  <a:pos x="T0" y="T1"/>
                </a:cxn>
                <a:cxn ang="0">
                  <a:pos x="T2" y="T3"/>
                </a:cxn>
                <a:cxn ang="0">
                  <a:pos x="T4" y="T5"/>
                </a:cxn>
                <a:cxn ang="0">
                  <a:pos x="T6" y="T7"/>
                </a:cxn>
                <a:cxn ang="0">
                  <a:pos x="T8" y="T9"/>
                </a:cxn>
                <a:cxn ang="0">
                  <a:pos x="T10" y="T11"/>
                </a:cxn>
              </a:cxnLst>
              <a:rect l="0" t="0" r="r" b="b"/>
              <a:pathLst>
                <a:path w="17" h="9">
                  <a:moveTo>
                    <a:pt x="15" y="2"/>
                  </a:moveTo>
                  <a:cubicBezTo>
                    <a:pt x="14" y="1"/>
                    <a:pt x="12" y="0"/>
                    <a:pt x="9" y="0"/>
                  </a:cubicBezTo>
                  <a:cubicBezTo>
                    <a:pt x="7" y="0"/>
                    <a:pt x="5" y="1"/>
                    <a:pt x="3" y="3"/>
                  </a:cubicBezTo>
                  <a:cubicBezTo>
                    <a:pt x="1" y="4"/>
                    <a:pt x="0" y="7"/>
                    <a:pt x="0" y="9"/>
                  </a:cubicBezTo>
                  <a:cubicBezTo>
                    <a:pt x="17" y="9"/>
                    <a:pt x="17" y="9"/>
                    <a:pt x="17" y="9"/>
                  </a:cubicBezTo>
                  <a:cubicBezTo>
                    <a:pt x="17" y="6"/>
                    <a:pt x="16" y="4"/>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14"/>
            <p:cNvSpPr>
              <a:spLocks noEditPoints="1"/>
            </p:cNvSpPr>
            <p:nvPr/>
          </p:nvSpPr>
          <p:spPr bwMode="auto">
            <a:xfrm>
              <a:off x="4083051" y="3851275"/>
              <a:ext cx="949325" cy="757238"/>
            </a:xfrm>
            <a:custGeom>
              <a:avLst/>
              <a:gdLst>
                <a:gd name="T0" fmla="*/ 96 w 233"/>
                <a:gd name="T1" fmla="*/ 57 h 184"/>
                <a:gd name="T2" fmla="*/ 0 w 233"/>
                <a:gd name="T3" fmla="*/ 130 h 184"/>
                <a:gd name="T4" fmla="*/ 233 w 233"/>
                <a:gd name="T5" fmla="*/ 26 h 184"/>
                <a:gd name="T6" fmla="*/ 170 w 233"/>
                <a:gd name="T7" fmla="*/ 81 h 184"/>
                <a:gd name="T8" fmla="*/ 176 w 233"/>
                <a:gd name="T9" fmla="*/ 88 h 184"/>
                <a:gd name="T10" fmla="*/ 187 w 233"/>
                <a:gd name="T11" fmla="*/ 81 h 184"/>
                <a:gd name="T12" fmla="*/ 178 w 233"/>
                <a:gd name="T13" fmla="*/ 89 h 184"/>
                <a:gd name="T14" fmla="*/ 170 w 233"/>
                <a:gd name="T15" fmla="*/ 113 h 184"/>
                <a:gd name="T16" fmla="*/ 58 w 233"/>
                <a:gd name="T17" fmla="*/ 113 h 184"/>
                <a:gd name="T18" fmla="*/ 98 w 233"/>
                <a:gd name="T19" fmla="*/ 113 h 184"/>
                <a:gd name="T20" fmla="*/ 69 w 233"/>
                <a:gd name="T21" fmla="*/ 101 h 184"/>
                <a:gd name="T22" fmla="*/ 100 w 233"/>
                <a:gd name="T23" fmla="*/ 167 h 184"/>
                <a:gd name="T24" fmla="*/ 86 w 233"/>
                <a:gd name="T25" fmla="*/ 170 h 184"/>
                <a:gd name="T26" fmla="*/ 78 w 233"/>
                <a:gd name="T27" fmla="*/ 168 h 184"/>
                <a:gd name="T28" fmla="*/ 83 w 233"/>
                <a:gd name="T29" fmla="*/ 164 h 184"/>
                <a:gd name="T30" fmla="*/ 97 w 233"/>
                <a:gd name="T31" fmla="*/ 164 h 184"/>
                <a:gd name="T32" fmla="*/ 96 w 233"/>
                <a:gd name="T33" fmla="*/ 153 h 184"/>
                <a:gd name="T34" fmla="*/ 84 w 233"/>
                <a:gd name="T35" fmla="*/ 146 h 184"/>
                <a:gd name="T36" fmla="*/ 78 w 233"/>
                <a:gd name="T37" fmla="*/ 136 h 184"/>
                <a:gd name="T38" fmla="*/ 88 w 233"/>
                <a:gd name="T39" fmla="*/ 125 h 184"/>
                <a:gd name="T40" fmla="*/ 103 w 233"/>
                <a:gd name="T41" fmla="*/ 131 h 184"/>
                <a:gd name="T42" fmla="*/ 86 w 233"/>
                <a:gd name="T43" fmla="*/ 130 h 184"/>
                <a:gd name="T44" fmla="*/ 84 w 233"/>
                <a:gd name="T45" fmla="*/ 138 h 184"/>
                <a:gd name="T46" fmla="*/ 93 w 233"/>
                <a:gd name="T47" fmla="*/ 145 h 184"/>
                <a:gd name="T48" fmla="*/ 104 w 233"/>
                <a:gd name="T49" fmla="*/ 154 h 184"/>
                <a:gd name="T50" fmla="*/ 126 w 233"/>
                <a:gd name="T51" fmla="*/ 142 h 184"/>
                <a:gd name="T52" fmla="*/ 119 w 233"/>
                <a:gd name="T53" fmla="*/ 164 h 184"/>
                <a:gd name="T54" fmla="*/ 126 w 233"/>
                <a:gd name="T55" fmla="*/ 169 h 184"/>
                <a:gd name="T56" fmla="*/ 113 w 233"/>
                <a:gd name="T57" fmla="*/ 142 h 184"/>
                <a:gd name="T58" fmla="*/ 113 w 233"/>
                <a:gd name="T59" fmla="*/ 137 h 184"/>
                <a:gd name="T60" fmla="*/ 118 w 233"/>
                <a:gd name="T61" fmla="*/ 137 h 184"/>
                <a:gd name="T62" fmla="*/ 128 w 233"/>
                <a:gd name="T63" fmla="*/ 83 h 184"/>
                <a:gd name="T64" fmla="*/ 128 w 233"/>
                <a:gd name="T65" fmla="*/ 113 h 184"/>
                <a:gd name="T66" fmla="*/ 121 w 233"/>
                <a:gd name="T67" fmla="*/ 86 h 184"/>
                <a:gd name="T68" fmla="*/ 128 w 233"/>
                <a:gd name="T69" fmla="*/ 81 h 184"/>
                <a:gd name="T70" fmla="*/ 151 w 233"/>
                <a:gd name="T71" fmla="*/ 169 h 184"/>
                <a:gd name="T72" fmla="*/ 141 w 233"/>
                <a:gd name="T73" fmla="*/ 170 h 184"/>
                <a:gd name="T74" fmla="*/ 142 w 233"/>
                <a:gd name="T75" fmla="*/ 150 h 184"/>
                <a:gd name="T76" fmla="*/ 134 w 233"/>
                <a:gd name="T77" fmla="*/ 145 h 184"/>
                <a:gd name="T78" fmla="*/ 156 w 233"/>
                <a:gd name="T79" fmla="*/ 149 h 184"/>
                <a:gd name="T80" fmla="*/ 156 w 233"/>
                <a:gd name="T81" fmla="*/ 113 h 184"/>
                <a:gd name="T82" fmla="*/ 146 w 233"/>
                <a:gd name="T83" fmla="*/ 114 h 184"/>
                <a:gd name="T84" fmla="*/ 139 w 233"/>
                <a:gd name="T85" fmla="*/ 81 h 184"/>
                <a:gd name="T86" fmla="*/ 153 w 233"/>
                <a:gd name="T87" fmla="*/ 107 h 184"/>
                <a:gd name="T88" fmla="*/ 161 w 233"/>
                <a:gd name="T89" fmla="*/ 81 h 184"/>
                <a:gd name="T90" fmla="*/ 180 w 233"/>
                <a:gd name="T91" fmla="*/ 141 h 184"/>
                <a:gd name="T92" fmla="*/ 172 w 233"/>
                <a:gd name="T93" fmla="*/ 163 h 184"/>
                <a:gd name="T94" fmla="*/ 188 w 233"/>
                <a:gd name="T95" fmla="*/ 168 h 184"/>
                <a:gd name="T96" fmla="*/ 164 w 233"/>
                <a:gd name="T97" fmla="*/ 154 h 184"/>
                <a:gd name="T98" fmla="*/ 188 w 233"/>
                <a:gd name="T99" fmla="*/ 138 h 184"/>
                <a:gd name="T100" fmla="*/ 205 w 233"/>
                <a:gd name="T101" fmla="*/ 81 h 184"/>
                <a:gd name="T102" fmla="*/ 218 w 233"/>
                <a:gd name="T103" fmla="*/ 99 h 184"/>
                <a:gd name="T104" fmla="*/ 206 w 233"/>
                <a:gd name="T105" fmla="*/ 110 h 184"/>
                <a:gd name="T106" fmla="*/ 205 w 233"/>
                <a:gd name="T107" fmla="*/ 114 h 184"/>
                <a:gd name="T108" fmla="*/ 195 w 233"/>
                <a:gd name="T109" fmla="*/ 85 h 184"/>
                <a:gd name="T110" fmla="*/ 199 w 233"/>
                <a:gd name="T111" fmla="*/ 154 h 184"/>
                <a:gd name="T112" fmla="*/ 194 w 233"/>
                <a:gd name="T113" fmla="*/ 122 h 184"/>
                <a:gd name="T114" fmla="*/ 200 w 233"/>
                <a:gd name="T115" fmla="*/ 152 h 184"/>
                <a:gd name="T116" fmla="*/ 205 w 233"/>
                <a:gd name="T117" fmla="*/ 15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184">
                  <a:moveTo>
                    <a:pt x="204" y="32"/>
                  </a:moveTo>
                  <a:cubicBezTo>
                    <a:pt x="194" y="12"/>
                    <a:pt x="174" y="0"/>
                    <a:pt x="154" y="0"/>
                  </a:cubicBezTo>
                  <a:cubicBezTo>
                    <a:pt x="123" y="0"/>
                    <a:pt x="99" y="24"/>
                    <a:pt x="96" y="57"/>
                  </a:cubicBezTo>
                  <a:cubicBezTo>
                    <a:pt x="94" y="56"/>
                    <a:pt x="91" y="56"/>
                    <a:pt x="89" y="56"/>
                  </a:cubicBezTo>
                  <a:cubicBezTo>
                    <a:pt x="74" y="56"/>
                    <a:pt x="61" y="64"/>
                    <a:pt x="52" y="77"/>
                  </a:cubicBezTo>
                  <a:cubicBezTo>
                    <a:pt x="24" y="75"/>
                    <a:pt x="0" y="99"/>
                    <a:pt x="0" y="130"/>
                  </a:cubicBezTo>
                  <a:cubicBezTo>
                    <a:pt x="0" y="160"/>
                    <a:pt x="22" y="184"/>
                    <a:pt x="50" y="184"/>
                  </a:cubicBezTo>
                  <a:cubicBezTo>
                    <a:pt x="151" y="184"/>
                    <a:pt x="204" y="184"/>
                    <a:pt x="233" y="184"/>
                  </a:cubicBezTo>
                  <a:cubicBezTo>
                    <a:pt x="233" y="26"/>
                    <a:pt x="233" y="26"/>
                    <a:pt x="233" y="26"/>
                  </a:cubicBezTo>
                  <a:cubicBezTo>
                    <a:pt x="231" y="26"/>
                    <a:pt x="229" y="25"/>
                    <a:pt x="227" y="25"/>
                  </a:cubicBezTo>
                  <a:cubicBezTo>
                    <a:pt x="219" y="25"/>
                    <a:pt x="211" y="28"/>
                    <a:pt x="204" y="32"/>
                  </a:cubicBezTo>
                  <a:close/>
                  <a:moveTo>
                    <a:pt x="170" y="81"/>
                  </a:moveTo>
                  <a:cubicBezTo>
                    <a:pt x="175" y="81"/>
                    <a:pt x="175" y="81"/>
                    <a:pt x="175" y="81"/>
                  </a:cubicBezTo>
                  <a:cubicBezTo>
                    <a:pt x="175" y="88"/>
                    <a:pt x="175" y="88"/>
                    <a:pt x="175" y="88"/>
                  </a:cubicBezTo>
                  <a:cubicBezTo>
                    <a:pt x="176" y="88"/>
                    <a:pt x="176" y="88"/>
                    <a:pt x="176" y="88"/>
                  </a:cubicBezTo>
                  <a:cubicBezTo>
                    <a:pt x="176" y="86"/>
                    <a:pt x="177" y="84"/>
                    <a:pt x="179" y="83"/>
                  </a:cubicBezTo>
                  <a:cubicBezTo>
                    <a:pt x="180" y="81"/>
                    <a:pt x="182" y="81"/>
                    <a:pt x="184" y="81"/>
                  </a:cubicBezTo>
                  <a:cubicBezTo>
                    <a:pt x="185" y="81"/>
                    <a:pt x="186" y="81"/>
                    <a:pt x="187" y="81"/>
                  </a:cubicBezTo>
                  <a:cubicBezTo>
                    <a:pt x="187" y="87"/>
                    <a:pt x="187" y="87"/>
                    <a:pt x="187" y="87"/>
                  </a:cubicBezTo>
                  <a:cubicBezTo>
                    <a:pt x="186" y="86"/>
                    <a:pt x="185" y="86"/>
                    <a:pt x="183" y="86"/>
                  </a:cubicBezTo>
                  <a:cubicBezTo>
                    <a:pt x="181" y="86"/>
                    <a:pt x="179" y="87"/>
                    <a:pt x="178" y="89"/>
                  </a:cubicBezTo>
                  <a:cubicBezTo>
                    <a:pt x="176" y="91"/>
                    <a:pt x="175" y="94"/>
                    <a:pt x="175" y="97"/>
                  </a:cubicBezTo>
                  <a:cubicBezTo>
                    <a:pt x="175" y="113"/>
                    <a:pt x="175" y="113"/>
                    <a:pt x="175" y="113"/>
                  </a:cubicBezTo>
                  <a:cubicBezTo>
                    <a:pt x="170" y="113"/>
                    <a:pt x="170" y="113"/>
                    <a:pt x="170" y="113"/>
                  </a:cubicBezTo>
                  <a:lnTo>
                    <a:pt x="170" y="81"/>
                  </a:lnTo>
                  <a:close/>
                  <a:moveTo>
                    <a:pt x="64" y="113"/>
                  </a:moveTo>
                  <a:cubicBezTo>
                    <a:pt x="58" y="113"/>
                    <a:pt x="58" y="113"/>
                    <a:pt x="58" y="113"/>
                  </a:cubicBezTo>
                  <a:cubicBezTo>
                    <a:pt x="75" y="69"/>
                    <a:pt x="75" y="69"/>
                    <a:pt x="75" y="69"/>
                  </a:cubicBezTo>
                  <a:cubicBezTo>
                    <a:pt x="81" y="69"/>
                    <a:pt x="81" y="69"/>
                    <a:pt x="81" y="69"/>
                  </a:cubicBezTo>
                  <a:cubicBezTo>
                    <a:pt x="98" y="113"/>
                    <a:pt x="98" y="113"/>
                    <a:pt x="98" y="113"/>
                  </a:cubicBezTo>
                  <a:cubicBezTo>
                    <a:pt x="92" y="113"/>
                    <a:pt x="92" y="113"/>
                    <a:pt x="92" y="113"/>
                  </a:cubicBezTo>
                  <a:cubicBezTo>
                    <a:pt x="88" y="101"/>
                    <a:pt x="88" y="101"/>
                    <a:pt x="88" y="101"/>
                  </a:cubicBezTo>
                  <a:cubicBezTo>
                    <a:pt x="69" y="101"/>
                    <a:pt x="69" y="101"/>
                    <a:pt x="69" y="101"/>
                  </a:cubicBezTo>
                  <a:lnTo>
                    <a:pt x="64" y="113"/>
                  </a:lnTo>
                  <a:close/>
                  <a:moveTo>
                    <a:pt x="103" y="164"/>
                  </a:moveTo>
                  <a:cubicBezTo>
                    <a:pt x="103" y="165"/>
                    <a:pt x="101" y="166"/>
                    <a:pt x="100" y="167"/>
                  </a:cubicBezTo>
                  <a:cubicBezTo>
                    <a:pt x="98" y="168"/>
                    <a:pt x="97" y="169"/>
                    <a:pt x="95" y="170"/>
                  </a:cubicBezTo>
                  <a:cubicBezTo>
                    <a:pt x="93" y="170"/>
                    <a:pt x="91" y="170"/>
                    <a:pt x="89" y="170"/>
                  </a:cubicBezTo>
                  <a:cubicBezTo>
                    <a:pt x="88" y="170"/>
                    <a:pt x="87" y="170"/>
                    <a:pt x="86" y="170"/>
                  </a:cubicBezTo>
                  <a:cubicBezTo>
                    <a:pt x="85" y="170"/>
                    <a:pt x="84" y="170"/>
                    <a:pt x="83" y="169"/>
                  </a:cubicBezTo>
                  <a:cubicBezTo>
                    <a:pt x="82" y="169"/>
                    <a:pt x="81" y="169"/>
                    <a:pt x="80" y="169"/>
                  </a:cubicBezTo>
                  <a:cubicBezTo>
                    <a:pt x="79" y="168"/>
                    <a:pt x="78" y="168"/>
                    <a:pt x="78" y="168"/>
                  </a:cubicBezTo>
                  <a:cubicBezTo>
                    <a:pt x="78" y="161"/>
                    <a:pt x="78" y="161"/>
                    <a:pt x="78" y="161"/>
                  </a:cubicBezTo>
                  <a:cubicBezTo>
                    <a:pt x="78" y="162"/>
                    <a:pt x="79" y="163"/>
                    <a:pt x="80" y="163"/>
                  </a:cubicBezTo>
                  <a:cubicBezTo>
                    <a:pt x="81" y="164"/>
                    <a:pt x="82" y="164"/>
                    <a:pt x="83" y="164"/>
                  </a:cubicBezTo>
                  <a:cubicBezTo>
                    <a:pt x="84" y="165"/>
                    <a:pt x="85" y="165"/>
                    <a:pt x="87" y="165"/>
                  </a:cubicBezTo>
                  <a:cubicBezTo>
                    <a:pt x="88" y="165"/>
                    <a:pt x="89" y="165"/>
                    <a:pt x="90" y="165"/>
                  </a:cubicBezTo>
                  <a:cubicBezTo>
                    <a:pt x="93" y="165"/>
                    <a:pt x="95" y="165"/>
                    <a:pt x="97" y="164"/>
                  </a:cubicBezTo>
                  <a:cubicBezTo>
                    <a:pt x="98" y="162"/>
                    <a:pt x="99" y="161"/>
                    <a:pt x="99" y="158"/>
                  </a:cubicBezTo>
                  <a:cubicBezTo>
                    <a:pt x="99" y="157"/>
                    <a:pt x="99" y="156"/>
                    <a:pt x="98" y="155"/>
                  </a:cubicBezTo>
                  <a:cubicBezTo>
                    <a:pt x="98" y="154"/>
                    <a:pt x="97" y="154"/>
                    <a:pt x="96" y="153"/>
                  </a:cubicBezTo>
                  <a:cubicBezTo>
                    <a:pt x="95" y="152"/>
                    <a:pt x="94" y="151"/>
                    <a:pt x="93" y="151"/>
                  </a:cubicBezTo>
                  <a:cubicBezTo>
                    <a:pt x="92" y="150"/>
                    <a:pt x="90" y="149"/>
                    <a:pt x="89" y="149"/>
                  </a:cubicBezTo>
                  <a:cubicBezTo>
                    <a:pt x="87" y="148"/>
                    <a:pt x="86" y="147"/>
                    <a:pt x="84" y="146"/>
                  </a:cubicBezTo>
                  <a:cubicBezTo>
                    <a:pt x="83" y="145"/>
                    <a:pt x="82" y="144"/>
                    <a:pt x="81" y="143"/>
                  </a:cubicBezTo>
                  <a:cubicBezTo>
                    <a:pt x="80" y="143"/>
                    <a:pt x="79" y="141"/>
                    <a:pt x="79" y="140"/>
                  </a:cubicBezTo>
                  <a:cubicBezTo>
                    <a:pt x="78" y="139"/>
                    <a:pt x="78" y="137"/>
                    <a:pt x="78" y="136"/>
                  </a:cubicBezTo>
                  <a:cubicBezTo>
                    <a:pt x="78" y="134"/>
                    <a:pt x="78" y="132"/>
                    <a:pt x="79" y="130"/>
                  </a:cubicBezTo>
                  <a:cubicBezTo>
                    <a:pt x="80" y="129"/>
                    <a:pt x="81" y="128"/>
                    <a:pt x="83" y="127"/>
                  </a:cubicBezTo>
                  <a:cubicBezTo>
                    <a:pt x="84" y="126"/>
                    <a:pt x="86" y="125"/>
                    <a:pt x="88" y="125"/>
                  </a:cubicBezTo>
                  <a:cubicBezTo>
                    <a:pt x="89" y="124"/>
                    <a:pt x="91" y="124"/>
                    <a:pt x="93" y="124"/>
                  </a:cubicBezTo>
                  <a:cubicBezTo>
                    <a:pt x="98" y="124"/>
                    <a:pt x="101" y="124"/>
                    <a:pt x="103" y="125"/>
                  </a:cubicBezTo>
                  <a:cubicBezTo>
                    <a:pt x="103" y="131"/>
                    <a:pt x="103" y="131"/>
                    <a:pt x="103" y="131"/>
                  </a:cubicBezTo>
                  <a:cubicBezTo>
                    <a:pt x="100" y="130"/>
                    <a:pt x="97" y="129"/>
                    <a:pt x="93" y="129"/>
                  </a:cubicBezTo>
                  <a:cubicBezTo>
                    <a:pt x="92" y="129"/>
                    <a:pt x="90" y="129"/>
                    <a:pt x="89" y="129"/>
                  </a:cubicBezTo>
                  <a:cubicBezTo>
                    <a:pt x="88" y="129"/>
                    <a:pt x="87" y="130"/>
                    <a:pt x="86" y="130"/>
                  </a:cubicBezTo>
                  <a:cubicBezTo>
                    <a:pt x="85" y="131"/>
                    <a:pt x="85" y="131"/>
                    <a:pt x="84" y="132"/>
                  </a:cubicBezTo>
                  <a:cubicBezTo>
                    <a:pt x="83" y="133"/>
                    <a:pt x="83" y="134"/>
                    <a:pt x="83" y="135"/>
                  </a:cubicBezTo>
                  <a:cubicBezTo>
                    <a:pt x="83" y="136"/>
                    <a:pt x="83" y="137"/>
                    <a:pt x="84" y="138"/>
                  </a:cubicBezTo>
                  <a:cubicBezTo>
                    <a:pt x="84" y="139"/>
                    <a:pt x="85" y="140"/>
                    <a:pt x="86" y="141"/>
                  </a:cubicBezTo>
                  <a:cubicBezTo>
                    <a:pt x="87" y="141"/>
                    <a:pt x="88" y="142"/>
                    <a:pt x="89" y="143"/>
                  </a:cubicBezTo>
                  <a:cubicBezTo>
                    <a:pt x="90" y="143"/>
                    <a:pt x="91" y="144"/>
                    <a:pt x="93" y="145"/>
                  </a:cubicBezTo>
                  <a:cubicBezTo>
                    <a:pt x="94" y="146"/>
                    <a:pt x="96" y="146"/>
                    <a:pt x="97" y="147"/>
                  </a:cubicBezTo>
                  <a:cubicBezTo>
                    <a:pt x="99" y="148"/>
                    <a:pt x="100" y="149"/>
                    <a:pt x="101" y="150"/>
                  </a:cubicBezTo>
                  <a:cubicBezTo>
                    <a:pt x="102" y="151"/>
                    <a:pt x="103" y="152"/>
                    <a:pt x="104" y="154"/>
                  </a:cubicBezTo>
                  <a:cubicBezTo>
                    <a:pt x="104" y="155"/>
                    <a:pt x="105" y="156"/>
                    <a:pt x="105" y="158"/>
                  </a:cubicBezTo>
                  <a:cubicBezTo>
                    <a:pt x="105" y="160"/>
                    <a:pt x="104" y="162"/>
                    <a:pt x="103" y="164"/>
                  </a:cubicBezTo>
                  <a:close/>
                  <a:moveTo>
                    <a:pt x="126" y="142"/>
                  </a:moveTo>
                  <a:cubicBezTo>
                    <a:pt x="118" y="142"/>
                    <a:pt x="118" y="142"/>
                    <a:pt x="118" y="142"/>
                  </a:cubicBezTo>
                  <a:cubicBezTo>
                    <a:pt x="118" y="160"/>
                    <a:pt x="118" y="160"/>
                    <a:pt x="118" y="160"/>
                  </a:cubicBezTo>
                  <a:cubicBezTo>
                    <a:pt x="118" y="162"/>
                    <a:pt x="118" y="163"/>
                    <a:pt x="119" y="164"/>
                  </a:cubicBezTo>
                  <a:cubicBezTo>
                    <a:pt x="120" y="165"/>
                    <a:pt x="121" y="166"/>
                    <a:pt x="123" y="166"/>
                  </a:cubicBezTo>
                  <a:cubicBezTo>
                    <a:pt x="124" y="166"/>
                    <a:pt x="125" y="165"/>
                    <a:pt x="126" y="165"/>
                  </a:cubicBezTo>
                  <a:cubicBezTo>
                    <a:pt x="126" y="169"/>
                    <a:pt x="126" y="169"/>
                    <a:pt x="126" y="169"/>
                  </a:cubicBezTo>
                  <a:cubicBezTo>
                    <a:pt x="125" y="170"/>
                    <a:pt x="123" y="170"/>
                    <a:pt x="121" y="170"/>
                  </a:cubicBezTo>
                  <a:cubicBezTo>
                    <a:pt x="116" y="170"/>
                    <a:pt x="113" y="167"/>
                    <a:pt x="113" y="161"/>
                  </a:cubicBezTo>
                  <a:cubicBezTo>
                    <a:pt x="113" y="142"/>
                    <a:pt x="113" y="142"/>
                    <a:pt x="113" y="142"/>
                  </a:cubicBezTo>
                  <a:cubicBezTo>
                    <a:pt x="107" y="142"/>
                    <a:pt x="107" y="142"/>
                    <a:pt x="107" y="142"/>
                  </a:cubicBezTo>
                  <a:cubicBezTo>
                    <a:pt x="107" y="137"/>
                    <a:pt x="107" y="137"/>
                    <a:pt x="107" y="137"/>
                  </a:cubicBezTo>
                  <a:cubicBezTo>
                    <a:pt x="113" y="137"/>
                    <a:pt x="113" y="137"/>
                    <a:pt x="113" y="137"/>
                  </a:cubicBezTo>
                  <a:cubicBezTo>
                    <a:pt x="113" y="130"/>
                    <a:pt x="113" y="130"/>
                    <a:pt x="113" y="130"/>
                  </a:cubicBezTo>
                  <a:cubicBezTo>
                    <a:pt x="118" y="128"/>
                    <a:pt x="118" y="128"/>
                    <a:pt x="118" y="128"/>
                  </a:cubicBezTo>
                  <a:cubicBezTo>
                    <a:pt x="118" y="137"/>
                    <a:pt x="118" y="137"/>
                    <a:pt x="118" y="137"/>
                  </a:cubicBezTo>
                  <a:cubicBezTo>
                    <a:pt x="126" y="137"/>
                    <a:pt x="126" y="137"/>
                    <a:pt x="126" y="137"/>
                  </a:cubicBezTo>
                  <a:lnTo>
                    <a:pt x="126" y="142"/>
                  </a:lnTo>
                  <a:close/>
                  <a:moveTo>
                    <a:pt x="128" y="83"/>
                  </a:moveTo>
                  <a:cubicBezTo>
                    <a:pt x="109" y="109"/>
                    <a:pt x="109" y="109"/>
                    <a:pt x="109" y="109"/>
                  </a:cubicBezTo>
                  <a:cubicBezTo>
                    <a:pt x="128" y="109"/>
                    <a:pt x="128" y="109"/>
                    <a:pt x="128" y="109"/>
                  </a:cubicBezTo>
                  <a:cubicBezTo>
                    <a:pt x="128" y="113"/>
                    <a:pt x="128" y="113"/>
                    <a:pt x="128" y="113"/>
                  </a:cubicBezTo>
                  <a:cubicBezTo>
                    <a:pt x="102" y="113"/>
                    <a:pt x="102" y="113"/>
                    <a:pt x="102" y="113"/>
                  </a:cubicBezTo>
                  <a:cubicBezTo>
                    <a:pt x="102" y="112"/>
                    <a:pt x="102" y="112"/>
                    <a:pt x="102" y="112"/>
                  </a:cubicBezTo>
                  <a:cubicBezTo>
                    <a:pt x="121" y="86"/>
                    <a:pt x="121" y="86"/>
                    <a:pt x="121" y="86"/>
                  </a:cubicBezTo>
                  <a:cubicBezTo>
                    <a:pt x="104" y="86"/>
                    <a:pt x="104" y="86"/>
                    <a:pt x="104" y="86"/>
                  </a:cubicBezTo>
                  <a:cubicBezTo>
                    <a:pt x="104" y="81"/>
                    <a:pt x="104" y="81"/>
                    <a:pt x="104" y="81"/>
                  </a:cubicBezTo>
                  <a:cubicBezTo>
                    <a:pt x="128" y="81"/>
                    <a:pt x="128" y="81"/>
                    <a:pt x="128" y="81"/>
                  </a:cubicBezTo>
                  <a:lnTo>
                    <a:pt x="128" y="83"/>
                  </a:lnTo>
                  <a:close/>
                  <a:moveTo>
                    <a:pt x="156" y="169"/>
                  </a:moveTo>
                  <a:cubicBezTo>
                    <a:pt x="151" y="169"/>
                    <a:pt x="151" y="169"/>
                    <a:pt x="151" y="169"/>
                  </a:cubicBezTo>
                  <a:cubicBezTo>
                    <a:pt x="151" y="164"/>
                    <a:pt x="151" y="164"/>
                    <a:pt x="151" y="164"/>
                  </a:cubicBezTo>
                  <a:cubicBezTo>
                    <a:pt x="151" y="164"/>
                    <a:pt x="151" y="164"/>
                    <a:pt x="151" y="164"/>
                  </a:cubicBezTo>
                  <a:cubicBezTo>
                    <a:pt x="149" y="168"/>
                    <a:pt x="146" y="170"/>
                    <a:pt x="141" y="170"/>
                  </a:cubicBezTo>
                  <a:cubicBezTo>
                    <a:pt x="138" y="170"/>
                    <a:pt x="135" y="169"/>
                    <a:pt x="134" y="168"/>
                  </a:cubicBezTo>
                  <a:cubicBezTo>
                    <a:pt x="132" y="166"/>
                    <a:pt x="131" y="164"/>
                    <a:pt x="131" y="161"/>
                  </a:cubicBezTo>
                  <a:cubicBezTo>
                    <a:pt x="131" y="155"/>
                    <a:pt x="135" y="151"/>
                    <a:pt x="142" y="150"/>
                  </a:cubicBezTo>
                  <a:cubicBezTo>
                    <a:pt x="151" y="149"/>
                    <a:pt x="151" y="149"/>
                    <a:pt x="151" y="149"/>
                  </a:cubicBezTo>
                  <a:cubicBezTo>
                    <a:pt x="151" y="144"/>
                    <a:pt x="149" y="141"/>
                    <a:pt x="145" y="141"/>
                  </a:cubicBezTo>
                  <a:cubicBezTo>
                    <a:pt x="141" y="141"/>
                    <a:pt x="137" y="142"/>
                    <a:pt x="134" y="145"/>
                  </a:cubicBezTo>
                  <a:cubicBezTo>
                    <a:pt x="134" y="140"/>
                    <a:pt x="134" y="140"/>
                    <a:pt x="134" y="140"/>
                  </a:cubicBezTo>
                  <a:cubicBezTo>
                    <a:pt x="137" y="138"/>
                    <a:pt x="141" y="137"/>
                    <a:pt x="145" y="137"/>
                  </a:cubicBezTo>
                  <a:cubicBezTo>
                    <a:pt x="153" y="137"/>
                    <a:pt x="156" y="141"/>
                    <a:pt x="156" y="149"/>
                  </a:cubicBezTo>
                  <a:lnTo>
                    <a:pt x="156" y="169"/>
                  </a:lnTo>
                  <a:close/>
                  <a:moveTo>
                    <a:pt x="161" y="113"/>
                  </a:moveTo>
                  <a:cubicBezTo>
                    <a:pt x="156" y="113"/>
                    <a:pt x="156" y="113"/>
                    <a:pt x="156" y="113"/>
                  </a:cubicBezTo>
                  <a:cubicBezTo>
                    <a:pt x="156" y="108"/>
                    <a:pt x="156" y="108"/>
                    <a:pt x="156" y="108"/>
                  </a:cubicBezTo>
                  <a:cubicBezTo>
                    <a:pt x="156" y="108"/>
                    <a:pt x="156" y="108"/>
                    <a:pt x="156" y="108"/>
                  </a:cubicBezTo>
                  <a:cubicBezTo>
                    <a:pt x="153" y="112"/>
                    <a:pt x="150" y="114"/>
                    <a:pt x="146" y="114"/>
                  </a:cubicBezTo>
                  <a:cubicBezTo>
                    <a:pt x="138" y="114"/>
                    <a:pt x="134" y="110"/>
                    <a:pt x="134" y="101"/>
                  </a:cubicBezTo>
                  <a:cubicBezTo>
                    <a:pt x="134" y="81"/>
                    <a:pt x="134" y="81"/>
                    <a:pt x="134" y="81"/>
                  </a:cubicBezTo>
                  <a:cubicBezTo>
                    <a:pt x="139" y="81"/>
                    <a:pt x="139" y="81"/>
                    <a:pt x="139" y="81"/>
                  </a:cubicBezTo>
                  <a:cubicBezTo>
                    <a:pt x="139" y="100"/>
                    <a:pt x="139" y="100"/>
                    <a:pt x="139" y="100"/>
                  </a:cubicBezTo>
                  <a:cubicBezTo>
                    <a:pt x="139" y="106"/>
                    <a:pt x="142" y="110"/>
                    <a:pt x="147" y="110"/>
                  </a:cubicBezTo>
                  <a:cubicBezTo>
                    <a:pt x="150" y="110"/>
                    <a:pt x="152" y="109"/>
                    <a:pt x="153" y="107"/>
                  </a:cubicBezTo>
                  <a:cubicBezTo>
                    <a:pt x="155" y="105"/>
                    <a:pt x="156" y="103"/>
                    <a:pt x="156" y="100"/>
                  </a:cubicBezTo>
                  <a:cubicBezTo>
                    <a:pt x="156" y="81"/>
                    <a:pt x="156" y="81"/>
                    <a:pt x="156" y="81"/>
                  </a:cubicBezTo>
                  <a:cubicBezTo>
                    <a:pt x="161" y="81"/>
                    <a:pt x="161" y="81"/>
                    <a:pt x="161" y="81"/>
                  </a:cubicBezTo>
                  <a:lnTo>
                    <a:pt x="161" y="113"/>
                  </a:lnTo>
                  <a:close/>
                  <a:moveTo>
                    <a:pt x="188" y="143"/>
                  </a:moveTo>
                  <a:cubicBezTo>
                    <a:pt x="185" y="142"/>
                    <a:pt x="183" y="141"/>
                    <a:pt x="180" y="141"/>
                  </a:cubicBezTo>
                  <a:cubicBezTo>
                    <a:pt x="177" y="141"/>
                    <a:pt x="174" y="142"/>
                    <a:pt x="172" y="144"/>
                  </a:cubicBezTo>
                  <a:cubicBezTo>
                    <a:pt x="170" y="147"/>
                    <a:pt x="169" y="150"/>
                    <a:pt x="169" y="154"/>
                  </a:cubicBezTo>
                  <a:cubicBezTo>
                    <a:pt x="169" y="157"/>
                    <a:pt x="170" y="160"/>
                    <a:pt x="172" y="163"/>
                  </a:cubicBezTo>
                  <a:cubicBezTo>
                    <a:pt x="174" y="165"/>
                    <a:pt x="176" y="166"/>
                    <a:pt x="180" y="166"/>
                  </a:cubicBezTo>
                  <a:cubicBezTo>
                    <a:pt x="182" y="166"/>
                    <a:pt x="185" y="165"/>
                    <a:pt x="188" y="163"/>
                  </a:cubicBezTo>
                  <a:cubicBezTo>
                    <a:pt x="188" y="168"/>
                    <a:pt x="188" y="168"/>
                    <a:pt x="188" y="168"/>
                  </a:cubicBezTo>
                  <a:cubicBezTo>
                    <a:pt x="185" y="169"/>
                    <a:pt x="182" y="170"/>
                    <a:pt x="179" y="170"/>
                  </a:cubicBezTo>
                  <a:cubicBezTo>
                    <a:pt x="174" y="170"/>
                    <a:pt x="171" y="169"/>
                    <a:pt x="168" y="166"/>
                  </a:cubicBezTo>
                  <a:cubicBezTo>
                    <a:pt x="165" y="163"/>
                    <a:pt x="164" y="159"/>
                    <a:pt x="164" y="154"/>
                  </a:cubicBezTo>
                  <a:cubicBezTo>
                    <a:pt x="164" y="149"/>
                    <a:pt x="165" y="145"/>
                    <a:pt x="168" y="141"/>
                  </a:cubicBezTo>
                  <a:cubicBezTo>
                    <a:pt x="171" y="138"/>
                    <a:pt x="175" y="137"/>
                    <a:pt x="180" y="137"/>
                  </a:cubicBezTo>
                  <a:cubicBezTo>
                    <a:pt x="183" y="137"/>
                    <a:pt x="185" y="137"/>
                    <a:pt x="188" y="138"/>
                  </a:cubicBezTo>
                  <a:lnTo>
                    <a:pt x="188" y="143"/>
                  </a:lnTo>
                  <a:close/>
                  <a:moveTo>
                    <a:pt x="195" y="85"/>
                  </a:moveTo>
                  <a:cubicBezTo>
                    <a:pt x="197" y="82"/>
                    <a:pt x="201" y="81"/>
                    <a:pt x="205" y="81"/>
                  </a:cubicBezTo>
                  <a:cubicBezTo>
                    <a:pt x="209" y="81"/>
                    <a:pt x="213" y="82"/>
                    <a:pt x="215" y="85"/>
                  </a:cubicBezTo>
                  <a:cubicBezTo>
                    <a:pt x="217" y="87"/>
                    <a:pt x="218" y="91"/>
                    <a:pt x="218" y="96"/>
                  </a:cubicBezTo>
                  <a:cubicBezTo>
                    <a:pt x="218" y="99"/>
                    <a:pt x="218" y="99"/>
                    <a:pt x="218" y="99"/>
                  </a:cubicBezTo>
                  <a:cubicBezTo>
                    <a:pt x="196" y="99"/>
                    <a:pt x="196" y="99"/>
                    <a:pt x="196" y="99"/>
                  </a:cubicBezTo>
                  <a:cubicBezTo>
                    <a:pt x="196" y="102"/>
                    <a:pt x="197" y="105"/>
                    <a:pt x="199" y="107"/>
                  </a:cubicBezTo>
                  <a:cubicBezTo>
                    <a:pt x="200" y="109"/>
                    <a:pt x="203" y="110"/>
                    <a:pt x="206" y="110"/>
                  </a:cubicBezTo>
                  <a:cubicBezTo>
                    <a:pt x="210" y="110"/>
                    <a:pt x="213" y="109"/>
                    <a:pt x="216" y="106"/>
                  </a:cubicBezTo>
                  <a:cubicBezTo>
                    <a:pt x="216" y="111"/>
                    <a:pt x="216" y="111"/>
                    <a:pt x="216" y="111"/>
                  </a:cubicBezTo>
                  <a:cubicBezTo>
                    <a:pt x="213" y="113"/>
                    <a:pt x="210" y="114"/>
                    <a:pt x="205" y="114"/>
                  </a:cubicBezTo>
                  <a:cubicBezTo>
                    <a:pt x="200" y="114"/>
                    <a:pt x="197" y="113"/>
                    <a:pt x="194" y="110"/>
                  </a:cubicBezTo>
                  <a:cubicBezTo>
                    <a:pt x="192" y="107"/>
                    <a:pt x="190" y="103"/>
                    <a:pt x="190" y="98"/>
                  </a:cubicBezTo>
                  <a:cubicBezTo>
                    <a:pt x="190" y="93"/>
                    <a:pt x="192" y="88"/>
                    <a:pt x="195" y="85"/>
                  </a:cubicBezTo>
                  <a:close/>
                  <a:moveTo>
                    <a:pt x="214" y="169"/>
                  </a:moveTo>
                  <a:cubicBezTo>
                    <a:pt x="200" y="154"/>
                    <a:pt x="200" y="154"/>
                    <a:pt x="200" y="154"/>
                  </a:cubicBezTo>
                  <a:cubicBezTo>
                    <a:pt x="199" y="154"/>
                    <a:pt x="199" y="154"/>
                    <a:pt x="199" y="154"/>
                  </a:cubicBezTo>
                  <a:cubicBezTo>
                    <a:pt x="199" y="169"/>
                    <a:pt x="199" y="169"/>
                    <a:pt x="199" y="169"/>
                  </a:cubicBezTo>
                  <a:cubicBezTo>
                    <a:pt x="194" y="169"/>
                    <a:pt x="194" y="169"/>
                    <a:pt x="194" y="169"/>
                  </a:cubicBezTo>
                  <a:cubicBezTo>
                    <a:pt x="194" y="122"/>
                    <a:pt x="194" y="122"/>
                    <a:pt x="194" y="122"/>
                  </a:cubicBezTo>
                  <a:cubicBezTo>
                    <a:pt x="199" y="122"/>
                    <a:pt x="199" y="122"/>
                    <a:pt x="199" y="122"/>
                  </a:cubicBezTo>
                  <a:cubicBezTo>
                    <a:pt x="199" y="152"/>
                    <a:pt x="199" y="152"/>
                    <a:pt x="199" y="152"/>
                  </a:cubicBezTo>
                  <a:cubicBezTo>
                    <a:pt x="200" y="152"/>
                    <a:pt x="200" y="152"/>
                    <a:pt x="200" y="152"/>
                  </a:cubicBezTo>
                  <a:cubicBezTo>
                    <a:pt x="213" y="137"/>
                    <a:pt x="213" y="137"/>
                    <a:pt x="213" y="137"/>
                  </a:cubicBezTo>
                  <a:cubicBezTo>
                    <a:pt x="220" y="137"/>
                    <a:pt x="220" y="137"/>
                    <a:pt x="220" y="137"/>
                  </a:cubicBezTo>
                  <a:cubicBezTo>
                    <a:pt x="205" y="153"/>
                    <a:pt x="205" y="153"/>
                    <a:pt x="205" y="153"/>
                  </a:cubicBezTo>
                  <a:cubicBezTo>
                    <a:pt x="221" y="169"/>
                    <a:pt x="221" y="169"/>
                    <a:pt x="221" y="169"/>
                  </a:cubicBezTo>
                  <a:lnTo>
                    <a:pt x="214"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15"/>
            <p:cNvSpPr>
              <a:spLocks noEditPoints="1"/>
            </p:cNvSpPr>
            <p:nvPr/>
          </p:nvSpPr>
          <p:spPr bwMode="auto">
            <a:xfrm>
              <a:off x="5076826" y="3752850"/>
              <a:ext cx="354013" cy="1117600"/>
            </a:xfrm>
            <a:custGeom>
              <a:avLst/>
              <a:gdLst>
                <a:gd name="T0" fmla="*/ 223 w 223"/>
                <a:gd name="T1" fmla="*/ 704 h 704"/>
                <a:gd name="T2" fmla="*/ 0 w 223"/>
                <a:gd name="T3" fmla="*/ 0 h 704"/>
                <a:gd name="T4" fmla="*/ 185 w 223"/>
                <a:gd name="T5" fmla="*/ 482 h 704"/>
                <a:gd name="T6" fmla="*/ 126 w 223"/>
                <a:gd name="T7" fmla="*/ 419 h 704"/>
                <a:gd name="T8" fmla="*/ 185 w 223"/>
                <a:gd name="T9" fmla="*/ 482 h 704"/>
                <a:gd name="T10" fmla="*/ 126 w 223"/>
                <a:gd name="T11" fmla="*/ 207 h 704"/>
                <a:gd name="T12" fmla="*/ 185 w 223"/>
                <a:gd name="T13" fmla="*/ 148 h 704"/>
                <a:gd name="T14" fmla="*/ 123 w 223"/>
                <a:gd name="T15" fmla="*/ 57 h 704"/>
                <a:gd name="T16" fmla="*/ 185 w 223"/>
                <a:gd name="T17" fmla="*/ 117 h 704"/>
                <a:gd name="T18" fmla="*/ 123 w 223"/>
                <a:gd name="T19" fmla="*/ 57 h 704"/>
                <a:gd name="T20" fmla="*/ 185 w 223"/>
                <a:gd name="T21" fmla="*/ 238 h 704"/>
                <a:gd name="T22" fmla="*/ 123 w 223"/>
                <a:gd name="T23" fmla="*/ 298 h 704"/>
                <a:gd name="T24" fmla="*/ 123 w 223"/>
                <a:gd name="T25" fmla="*/ 329 h 704"/>
                <a:gd name="T26" fmla="*/ 185 w 223"/>
                <a:gd name="T27" fmla="*/ 391 h 704"/>
                <a:gd name="T28" fmla="*/ 123 w 223"/>
                <a:gd name="T29" fmla="*/ 329 h 704"/>
                <a:gd name="T30" fmla="*/ 185 w 223"/>
                <a:gd name="T31" fmla="*/ 510 h 704"/>
                <a:gd name="T32" fmla="*/ 123 w 223"/>
                <a:gd name="T33" fmla="*/ 570 h 704"/>
                <a:gd name="T34" fmla="*/ 34 w 223"/>
                <a:gd name="T35" fmla="*/ 57 h 704"/>
                <a:gd name="T36" fmla="*/ 95 w 223"/>
                <a:gd name="T37" fmla="*/ 117 h 704"/>
                <a:gd name="T38" fmla="*/ 34 w 223"/>
                <a:gd name="T39" fmla="*/ 57 h 704"/>
                <a:gd name="T40" fmla="*/ 95 w 223"/>
                <a:gd name="T41" fmla="*/ 148 h 704"/>
                <a:gd name="T42" fmla="*/ 34 w 223"/>
                <a:gd name="T43" fmla="*/ 207 h 704"/>
                <a:gd name="T44" fmla="*/ 34 w 223"/>
                <a:gd name="T45" fmla="*/ 238 h 704"/>
                <a:gd name="T46" fmla="*/ 95 w 223"/>
                <a:gd name="T47" fmla="*/ 298 h 704"/>
                <a:gd name="T48" fmla="*/ 34 w 223"/>
                <a:gd name="T49" fmla="*/ 238 h 704"/>
                <a:gd name="T50" fmla="*/ 95 w 223"/>
                <a:gd name="T51" fmla="*/ 329 h 704"/>
                <a:gd name="T52" fmla="*/ 34 w 223"/>
                <a:gd name="T53" fmla="*/ 391 h 704"/>
                <a:gd name="T54" fmla="*/ 34 w 223"/>
                <a:gd name="T55" fmla="*/ 419 h 704"/>
                <a:gd name="T56" fmla="*/ 95 w 223"/>
                <a:gd name="T57" fmla="*/ 482 h 704"/>
                <a:gd name="T58" fmla="*/ 34 w 223"/>
                <a:gd name="T59" fmla="*/ 419 h 704"/>
                <a:gd name="T60" fmla="*/ 95 w 223"/>
                <a:gd name="T61" fmla="*/ 510 h 704"/>
                <a:gd name="T62" fmla="*/ 34 w 223"/>
                <a:gd name="T63" fmla="*/ 572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704">
                  <a:moveTo>
                    <a:pt x="0" y="704"/>
                  </a:moveTo>
                  <a:lnTo>
                    <a:pt x="223" y="704"/>
                  </a:lnTo>
                  <a:lnTo>
                    <a:pt x="223" y="0"/>
                  </a:lnTo>
                  <a:lnTo>
                    <a:pt x="0" y="0"/>
                  </a:lnTo>
                  <a:lnTo>
                    <a:pt x="0" y="704"/>
                  </a:lnTo>
                  <a:close/>
                  <a:moveTo>
                    <a:pt x="185" y="482"/>
                  </a:moveTo>
                  <a:lnTo>
                    <a:pt x="126" y="482"/>
                  </a:lnTo>
                  <a:lnTo>
                    <a:pt x="126" y="419"/>
                  </a:lnTo>
                  <a:lnTo>
                    <a:pt x="185" y="419"/>
                  </a:lnTo>
                  <a:lnTo>
                    <a:pt x="185" y="482"/>
                  </a:lnTo>
                  <a:close/>
                  <a:moveTo>
                    <a:pt x="185" y="207"/>
                  </a:moveTo>
                  <a:lnTo>
                    <a:pt x="126" y="207"/>
                  </a:lnTo>
                  <a:lnTo>
                    <a:pt x="126" y="148"/>
                  </a:lnTo>
                  <a:lnTo>
                    <a:pt x="185" y="148"/>
                  </a:lnTo>
                  <a:lnTo>
                    <a:pt x="185" y="207"/>
                  </a:lnTo>
                  <a:close/>
                  <a:moveTo>
                    <a:pt x="123" y="57"/>
                  </a:moveTo>
                  <a:lnTo>
                    <a:pt x="185" y="57"/>
                  </a:lnTo>
                  <a:lnTo>
                    <a:pt x="185" y="117"/>
                  </a:lnTo>
                  <a:lnTo>
                    <a:pt x="123" y="117"/>
                  </a:lnTo>
                  <a:lnTo>
                    <a:pt x="123" y="57"/>
                  </a:lnTo>
                  <a:close/>
                  <a:moveTo>
                    <a:pt x="123" y="238"/>
                  </a:moveTo>
                  <a:lnTo>
                    <a:pt x="185" y="238"/>
                  </a:lnTo>
                  <a:lnTo>
                    <a:pt x="185" y="298"/>
                  </a:lnTo>
                  <a:lnTo>
                    <a:pt x="123" y="298"/>
                  </a:lnTo>
                  <a:lnTo>
                    <a:pt x="123" y="238"/>
                  </a:lnTo>
                  <a:close/>
                  <a:moveTo>
                    <a:pt x="123" y="329"/>
                  </a:moveTo>
                  <a:lnTo>
                    <a:pt x="185" y="329"/>
                  </a:lnTo>
                  <a:lnTo>
                    <a:pt x="185" y="391"/>
                  </a:lnTo>
                  <a:lnTo>
                    <a:pt x="123" y="391"/>
                  </a:lnTo>
                  <a:lnTo>
                    <a:pt x="123" y="329"/>
                  </a:lnTo>
                  <a:close/>
                  <a:moveTo>
                    <a:pt x="123" y="510"/>
                  </a:moveTo>
                  <a:lnTo>
                    <a:pt x="185" y="510"/>
                  </a:lnTo>
                  <a:lnTo>
                    <a:pt x="185" y="570"/>
                  </a:lnTo>
                  <a:lnTo>
                    <a:pt x="123" y="570"/>
                  </a:lnTo>
                  <a:lnTo>
                    <a:pt x="123" y="510"/>
                  </a:lnTo>
                  <a:close/>
                  <a:moveTo>
                    <a:pt x="34" y="57"/>
                  </a:moveTo>
                  <a:lnTo>
                    <a:pt x="95" y="57"/>
                  </a:lnTo>
                  <a:lnTo>
                    <a:pt x="95" y="117"/>
                  </a:lnTo>
                  <a:lnTo>
                    <a:pt x="34" y="117"/>
                  </a:lnTo>
                  <a:lnTo>
                    <a:pt x="34" y="57"/>
                  </a:lnTo>
                  <a:close/>
                  <a:moveTo>
                    <a:pt x="34" y="148"/>
                  </a:moveTo>
                  <a:lnTo>
                    <a:pt x="95" y="148"/>
                  </a:lnTo>
                  <a:lnTo>
                    <a:pt x="95" y="207"/>
                  </a:lnTo>
                  <a:lnTo>
                    <a:pt x="34" y="207"/>
                  </a:lnTo>
                  <a:lnTo>
                    <a:pt x="34" y="148"/>
                  </a:lnTo>
                  <a:close/>
                  <a:moveTo>
                    <a:pt x="34" y="238"/>
                  </a:moveTo>
                  <a:lnTo>
                    <a:pt x="95" y="238"/>
                  </a:lnTo>
                  <a:lnTo>
                    <a:pt x="95" y="298"/>
                  </a:lnTo>
                  <a:lnTo>
                    <a:pt x="34" y="298"/>
                  </a:lnTo>
                  <a:lnTo>
                    <a:pt x="34" y="238"/>
                  </a:lnTo>
                  <a:close/>
                  <a:moveTo>
                    <a:pt x="34" y="329"/>
                  </a:moveTo>
                  <a:lnTo>
                    <a:pt x="95" y="329"/>
                  </a:lnTo>
                  <a:lnTo>
                    <a:pt x="95" y="391"/>
                  </a:lnTo>
                  <a:lnTo>
                    <a:pt x="34" y="391"/>
                  </a:lnTo>
                  <a:lnTo>
                    <a:pt x="34" y="329"/>
                  </a:lnTo>
                  <a:close/>
                  <a:moveTo>
                    <a:pt x="34" y="419"/>
                  </a:moveTo>
                  <a:lnTo>
                    <a:pt x="95" y="419"/>
                  </a:lnTo>
                  <a:lnTo>
                    <a:pt x="95" y="482"/>
                  </a:lnTo>
                  <a:lnTo>
                    <a:pt x="34" y="482"/>
                  </a:lnTo>
                  <a:lnTo>
                    <a:pt x="34" y="419"/>
                  </a:lnTo>
                  <a:close/>
                  <a:moveTo>
                    <a:pt x="34" y="510"/>
                  </a:moveTo>
                  <a:lnTo>
                    <a:pt x="95" y="510"/>
                  </a:lnTo>
                  <a:lnTo>
                    <a:pt x="95" y="572"/>
                  </a:lnTo>
                  <a:lnTo>
                    <a:pt x="34" y="572"/>
                  </a:lnTo>
                  <a:lnTo>
                    <a:pt x="34" y="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16"/>
            <p:cNvSpPr>
              <a:spLocks noEditPoints="1"/>
            </p:cNvSpPr>
            <p:nvPr/>
          </p:nvSpPr>
          <p:spPr bwMode="auto">
            <a:xfrm>
              <a:off x="5476876" y="3786188"/>
              <a:ext cx="292100" cy="1084263"/>
            </a:xfrm>
            <a:custGeom>
              <a:avLst/>
              <a:gdLst>
                <a:gd name="T0" fmla="*/ 159 w 184"/>
                <a:gd name="T1" fmla="*/ 209 h 683"/>
                <a:gd name="T2" fmla="*/ 159 w 184"/>
                <a:gd name="T3" fmla="*/ 137 h 683"/>
                <a:gd name="T4" fmla="*/ 125 w 184"/>
                <a:gd name="T5" fmla="*/ 137 h 683"/>
                <a:gd name="T6" fmla="*/ 125 w 184"/>
                <a:gd name="T7" fmla="*/ 67 h 683"/>
                <a:gd name="T8" fmla="*/ 102 w 184"/>
                <a:gd name="T9" fmla="*/ 67 h 683"/>
                <a:gd name="T10" fmla="*/ 102 w 184"/>
                <a:gd name="T11" fmla="*/ 0 h 683"/>
                <a:gd name="T12" fmla="*/ 82 w 184"/>
                <a:gd name="T13" fmla="*/ 0 h 683"/>
                <a:gd name="T14" fmla="*/ 82 w 184"/>
                <a:gd name="T15" fmla="*/ 67 h 683"/>
                <a:gd name="T16" fmla="*/ 59 w 184"/>
                <a:gd name="T17" fmla="*/ 67 h 683"/>
                <a:gd name="T18" fmla="*/ 59 w 184"/>
                <a:gd name="T19" fmla="*/ 137 h 683"/>
                <a:gd name="T20" fmla="*/ 28 w 184"/>
                <a:gd name="T21" fmla="*/ 137 h 683"/>
                <a:gd name="T22" fmla="*/ 28 w 184"/>
                <a:gd name="T23" fmla="*/ 209 h 683"/>
                <a:gd name="T24" fmla="*/ 0 w 184"/>
                <a:gd name="T25" fmla="*/ 209 h 683"/>
                <a:gd name="T26" fmla="*/ 0 w 184"/>
                <a:gd name="T27" fmla="*/ 683 h 683"/>
                <a:gd name="T28" fmla="*/ 184 w 184"/>
                <a:gd name="T29" fmla="*/ 683 h 683"/>
                <a:gd name="T30" fmla="*/ 184 w 184"/>
                <a:gd name="T31" fmla="*/ 209 h 683"/>
                <a:gd name="T32" fmla="*/ 159 w 184"/>
                <a:gd name="T33" fmla="*/ 209 h 683"/>
                <a:gd name="T34" fmla="*/ 89 w 184"/>
                <a:gd name="T35" fmla="*/ 494 h 683"/>
                <a:gd name="T36" fmla="*/ 30 w 184"/>
                <a:gd name="T37" fmla="*/ 494 h 683"/>
                <a:gd name="T38" fmla="*/ 30 w 184"/>
                <a:gd name="T39" fmla="*/ 432 h 683"/>
                <a:gd name="T40" fmla="*/ 89 w 184"/>
                <a:gd name="T41" fmla="*/ 432 h 683"/>
                <a:gd name="T42" fmla="*/ 89 w 184"/>
                <a:gd name="T43" fmla="*/ 494 h 683"/>
                <a:gd name="T44" fmla="*/ 89 w 184"/>
                <a:gd name="T45" fmla="*/ 308 h 683"/>
                <a:gd name="T46" fmla="*/ 30 w 184"/>
                <a:gd name="T47" fmla="*/ 308 h 683"/>
                <a:gd name="T48" fmla="*/ 30 w 184"/>
                <a:gd name="T49" fmla="*/ 248 h 683"/>
                <a:gd name="T50" fmla="*/ 89 w 184"/>
                <a:gd name="T51" fmla="*/ 248 h 683"/>
                <a:gd name="T52" fmla="*/ 89 w 184"/>
                <a:gd name="T53" fmla="*/ 308 h 683"/>
                <a:gd name="T54" fmla="*/ 161 w 184"/>
                <a:gd name="T55" fmla="*/ 401 h 683"/>
                <a:gd name="T56" fmla="*/ 100 w 184"/>
                <a:gd name="T57" fmla="*/ 401 h 683"/>
                <a:gd name="T58" fmla="*/ 100 w 184"/>
                <a:gd name="T59" fmla="*/ 339 h 683"/>
                <a:gd name="T60" fmla="*/ 161 w 184"/>
                <a:gd name="T61" fmla="*/ 339 h 683"/>
                <a:gd name="T62" fmla="*/ 161 w 184"/>
                <a:gd name="T63" fmla="*/ 401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4" h="683">
                  <a:moveTo>
                    <a:pt x="159" y="209"/>
                  </a:moveTo>
                  <a:lnTo>
                    <a:pt x="159" y="137"/>
                  </a:lnTo>
                  <a:lnTo>
                    <a:pt x="125" y="137"/>
                  </a:lnTo>
                  <a:lnTo>
                    <a:pt x="125" y="67"/>
                  </a:lnTo>
                  <a:lnTo>
                    <a:pt x="102" y="67"/>
                  </a:lnTo>
                  <a:lnTo>
                    <a:pt x="102" y="0"/>
                  </a:lnTo>
                  <a:lnTo>
                    <a:pt x="82" y="0"/>
                  </a:lnTo>
                  <a:lnTo>
                    <a:pt x="82" y="67"/>
                  </a:lnTo>
                  <a:lnTo>
                    <a:pt x="59" y="67"/>
                  </a:lnTo>
                  <a:lnTo>
                    <a:pt x="59" y="137"/>
                  </a:lnTo>
                  <a:lnTo>
                    <a:pt x="28" y="137"/>
                  </a:lnTo>
                  <a:lnTo>
                    <a:pt x="28" y="209"/>
                  </a:lnTo>
                  <a:lnTo>
                    <a:pt x="0" y="209"/>
                  </a:lnTo>
                  <a:lnTo>
                    <a:pt x="0" y="683"/>
                  </a:lnTo>
                  <a:lnTo>
                    <a:pt x="184" y="683"/>
                  </a:lnTo>
                  <a:lnTo>
                    <a:pt x="184" y="209"/>
                  </a:lnTo>
                  <a:lnTo>
                    <a:pt x="159" y="209"/>
                  </a:lnTo>
                  <a:close/>
                  <a:moveTo>
                    <a:pt x="89" y="494"/>
                  </a:moveTo>
                  <a:lnTo>
                    <a:pt x="30" y="494"/>
                  </a:lnTo>
                  <a:lnTo>
                    <a:pt x="30" y="432"/>
                  </a:lnTo>
                  <a:lnTo>
                    <a:pt x="89" y="432"/>
                  </a:lnTo>
                  <a:lnTo>
                    <a:pt x="89" y="494"/>
                  </a:lnTo>
                  <a:close/>
                  <a:moveTo>
                    <a:pt x="89" y="308"/>
                  </a:moveTo>
                  <a:lnTo>
                    <a:pt x="30" y="308"/>
                  </a:lnTo>
                  <a:lnTo>
                    <a:pt x="30" y="248"/>
                  </a:lnTo>
                  <a:lnTo>
                    <a:pt x="89" y="248"/>
                  </a:lnTo>
                  <a:lnTo>
                    <a:pt x="89" y="308"/>
                  </a:lnTo>
                  <a:close/>
                  <a:moveTo>
                    <a:pt x="161" y="401"/>
                  </a:moveTo>
                  <a:lnTo>
                    <a:pt x="100" y="401"/>
                  </a:lnTo>
                  <a:lnTo>
                    <a:pt x="100" y="339"/>
                  </a:lnTo>
                  <a:lnTo>
                    <a:pt x="161" y="339"/>
                  </a:lnTo>
                  <a:lnTo>
                    <a:pt x="161" y="4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0" name="Group 139"/>
          <p:cNvGrpSpPr/>
          <p:nvPr/>
        </p:nvGrpSpPr>
        <p:grpSpPr>
          <a:xfrm>
            <a:off x="4488075" y="1886592"/>
            <a:ext cx="1371716" cy="909311"/>
            <a:chOff x="4083051" y="3752850"/>
            <a:chExt cx="1685925" cy="1117601"/>
          </a:xfrm>
          <a:solidFill>
            <a:srgbClr val="002060"/>
          </a:solidFill>
        </p:grpSpPr>
        <p:sp>
          <p:nvSpPr>
            <p:cNvPr id="141" name="Freeform 11"/>
            <p:cNvSpPr>
              <a:spLocks/>
            </p:cNvSpPr>
            <p:nvPr/>
          </p:nvSpPr>
          <p:spPr bwMode="auto">
            <a:xfrm>
              <a:off x="4371386" y="4158659"/>
              <a:ext cx="65088" cy="90488"/>
            </a:xfrm>
            <a:custGeom>
              <a:avLst/>
              <a:gdLst>
                <a:gd name="T0" fmla="*/ 8 w 16"/>
                <a:gd name="T1" fmla="*/ 0 h 22"/>
                <a:gd name="T2" fmla="*/ 8 w 16"/>
                <a:gd name="T3" fmla="*/ 0 h 22"/>
                <a:gd name="T4" fmla="*/ 7 w 16"/>
                <a:gd name="T5" fmla="*/ 3 h 22"/>
                <a:gd name="T6" fmla="*/ 0 w 16"/>
                <a:gd name="T7" fmla="*/ 22 h 22"/>
                <a:gd name="T8" fmla="*/ 16 w 16"/>
                <a:gd name="T9" fmla="*/ 22 h 22"/>
                <a:gd name="T10" fmla="*/ 9 w 16"/>
                <a:gd name="T11" fmla="*/ 3 h 22"/>
                <a:gd name="T12" fmla="*/ 8 w 1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6" h="22">
                  <a:moveTo>
                    <a:pt x="8" y="0"/>
                  </a:moveTo>
                  <a:cubicBezTo>
                    <a:pt x="8" y="0"/>
                    <a:pt x="8" y="0"/>
                    <a:pt x="8" y="0"/>
                  </a:cubicBezTo>
                  <a:cubicBezTo>
                    <a:pt x="8" y="1"/>
                    <a:pt x="8" y="2"/>
                    <a:pt x="7" y="3"/>
                  </a:cubicBezTo>
                  <a:cubicBezTo>
                    <a:pt x="0" y="22"/>
                    <a:pt x="0" y="22"/>
                    <a:pt x="0" y="22"/>
                  </a:cubicBezTo>
                  <a:cubicBezTo>
                    <a:pt x="16" y="22"/>
                    <a:pt x="16" y="22"/>
                    <a:pt x="16" y="22"/>
                  </a:cubicBezTo>
                  <a:cubicBezTo>
                    <a:pt x="9" y="3"/>
                    <a:pt x="9" y="3"/>
                    <a:pt x="9" y="3"/>
                  </a:cubicBezTo>
                  <a:cubicBezTo>
                    <a:pt x="9" y="2"/>
                    <a:pt x="8" y="1"/>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12"/>
            <p:cNvSpPr>
              <a:spLocks/>
            </p:cNvSpPr>
            <p:nvPr/>
          </p:nvSpPr>
          <p:spPr bwMode="auto">
            <a:xfrm>
              <a:off x="4637088" y="4479925"/>
              <a:ext cx="61913" cy="53975"/>
            </a:xfrm>
            <a:custGeom>
              <a:avLst/>
              <a:gdLst>
                <a:gd name="T0" fmla="*/ 2 w 15"/>
                <a:gd name="T1" fmla="*/ 3 h 13"/>
                <a:gd name="T2" fmla="*/ 0 w 15"/>
                <a:gd name="T3" fmla="*/ 8 h 13"/>
                <a:gd name="T4" fmla="*/ 2 w 15"/>
                <a:gd name="T5" fmla="*/ 11 h 13"/>
                <a:gd name="T6" fmla="*/ 6 w 15"/>
                <a:gd name="T7" fmla="*/ 13 h 13"/>
                <a:gd name="T8" fmla="*/ 13 w 15"/>
                <a:gd name="T9" fmla="*/ 10 h 13"/>
                <a:gd name="T10" fmla="*/ 15 w 15"/>
                <a:gd name="T11" fmla="*/ 3 h 13"/>
                <a:gd name="T12" fmla="*/ 15 w 15"/>
                <a:gd name="T13" fmla="*/ 0 h 13"/>
                <a:gd name="T14" fmla="*/ 7 w 15"/>
                <a:gd name="T15" fmla="*/ 1 h 13"/>
                <a:gd name="T16" fmla="*/ 2 w 15"/>
                <a:gd name="T17"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3">
                  <a:moveTo>
                    <a:pt x="2" y="3"/>
                  </a:moveTo>
                  <a:cubicBezTo>
                    <a:pt x="1" y="4"/>
                    <a:pt x="0" y="5"/>
                    <a:pt x="0" y="8"/>
                  </a:cubicBezTo>
                  <a:cubicBezTo>
                    <a:pt x="0" y="9"/>
                    <a:pt x="1" y="10"/>
                    <a:pt x="2" y="11"/>
                  </a:cubicBezTo>
                  <a:cubicBezTo>
                    <a:pt x="3" y="12"/>
                    <a:pt x="5" y="13"/>
                    <a:pt x="6" y="13"/>
                  </a:cubicBezTo>
                  <a:cubicBezTo>
                    <a:pt x="9" y="13"/>
                    <a:pt x="11" y="12"/>
                    <a:pt x="13" y="10"/>
                  </a:cubicBezTo>
                  <a:cubicBezTo>
                    <a:pt x="14" y="8"/>
                    <a:pt x="15" y="6"/>
                    <a:pt x="15" y="3"/>
                  </a:cubicBezTo>
                  <a:cubicBezTo>
                    <a:pt x="15" y="0"/>
                    <a:pt x="15" y="0"/>
                    <a:pt x="15" y="0"/>
                  </a:cubicBezTo>
                  <a:cubicBezTo>
                    <a:pt x="7" y="1"/>
                    <a:pt x="7" y="1"/>
                    <a:pt x="7" y="1"/>
                  </a:cubicBezTo>
                  <a:cubicBezTo>
                    <a:pt x="5" y="2"/>
                    <a:pt x="3" y="2"/>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13"/>
            <p:cNvSpPr>
              <a:spLocks/>
            </p:cNvSpPr>
            <p:nvPr/>
          </p:nvSpPr>
          <p:spPr bwMode="auto">
            <a:xfrm>
              <a:off x="4884147" y="4203109"/>
              <a:ext cx="69850" cy="38100"/>
            </a:xfrm>
            <a:custGeom>
              <a:avLst/>
              <a:gdLst>
                <a:gd name="T0" fmla="*/ 15 w 17"/>
                <a:gd name="T1" fmla="*/ 2 h 9"/>
                <a:gd name="T2" fmla="*/ 9 w 17"/>
                <a:gd name="T3" fmla="*/ 0 h 9"/>
                <a:gd name="T4" fmla="*/ 3 w 17"/>
                <a:gd name="T5" fmla="*/ 3 h 9"/>
                <a:gd name="T6" fmla="*/ 0 w 17"/>
                <a:gd name="T7" fmla="*/ 9 h 9"/>
                <a:gd name="T8" fmla="*/ 17 w 17"/>
                <a:gd name="T9" fmla="*/ 9 h 9"/>
                <a:gd name="T10" fmla="*/ 15 w 17"/>
                <a:gd name="T11" fmla="*/ 2 h 9"/>
              </a:gdLst>
              <a:ahLst/>
              <a:cxnLst>
                <a:cxn ang="0">
                  <a:pos x="T0" y="T1"/>
                </a:cxn>
                <a:cxn ang="0">
                  <a:pos x="T2" y="T3"/>
                </a:cxn>
                <a:cxn ang="0">
                  <a:pos x="T4" y="T5"/>
                </a:cxn>
                <a:cxn ang="0">
                  <a:pos x="T6" y="T7"/>
                </a:cxn>
                <a:cxn ang="0">
                  <a:pos x="T8" y="T9"/>
                </a:cxn>
                <a:cxn ang="0">
                  <a:pos x="T10" y="T11"/>
                </a:cxn>
              </a:cxnLst>
              <a:rect l="0" t="0" r="r" b="b"/>
              <a:pathLst>
                <a:path w="17" h="9">
                  <a:moveTo>
                    <a:pt x="15" y="2"/>
                  </a:moveTo>
                  <a:cubicBezTo>
                    <a:pt x="14" y="1"/>
                    <a:pt x="12" y="0"/>
                    <a:pt x="9" y="0"/>
                  </a:cubicBezTo>
                  <a:cubicBezTo>
                    <a:pt x="7" y="0"/>
                    <a:pt x="5" y="1"/>
                    <a:pt x="3" y="3"/>
                  </a:cubicBezTo>
                  <a:cubicBezTo>
                    <a:pt x="1" y="4"/>
                    <a:pt x="0" y="7"/>
                    <a:pt x="0" y="9"/>
                  </a:cubicBezTo>
                  <a:cubicBezTo>
                    <a:pt x="17" y="9"/>
                    <a:pt x="17" y="9"/>
                    <a:pt x="17" y="9"/>
                  </a:cubicBezTo>
                  <a:cubicBezTo>
                    <a:pt x="17" y="6"/>
                    <a:pt x="16" y="4"/>
                    <a:pt x="1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14"/>
            <p:cNvSpPr>
              <a:spLocks noEditPoints="1"/>
            </p:cNvSpPr>
            <p:nvPr/>
          </p:nvSpPr>
          <p:spPr bwMode="auto">
            <a:xfrm>
              <a:off x="4083051" y="3851275"/>
              <a:ext cx="949325" cy="757238"/>
            </a:xfrm>
            <a:custGeom>
              <a:avLst/>
              <a:gdLst>
                <a:gd name="T0" fmla="*/ 96 w 233"/>
                <a:gd name="T1" fmla="*/ 57 h 184"/>
                <a:gd name="T2" fmla="*/ 0 w 233"/>
                <a:gd name="T3" fmla="*/ 130 h 184"/>
                <a:gd name="T4" fmla="*/ 233 w 233"/>
                <a:gd name="T5" fmla="*/ 26 h 184"/>
                <a:gd name="T6" fmla="*/ 170 w 233"/>
                <a:gd name="T7" fmla="*/ 81 h 184"/>
                <a:gd name="T8" fmla="*/ 176 w 233"/>
                <a:gd name="T9" fmla="*/ 88 h 184"/>
                <a:gd name="T10" fmla="*/ 187 w 233"/>
                <a:gd name="T11" fmla="*/ 81 h 184"/>
                <a:gd name="T12" fmla="*/ 178 w 233"/>
                <a:gd name="T13" fmla="*/ 89 h 184"/>
                <a:gd name="T14" fmla="*/ 170 w 233"/>
                <a:gd name="T15" fmla="*/ 113 h 184"/>
                <a:gd name="T16" fmla="*/ 58 w 233"/>
                <a:gd name="T17" fmla="*/ 113 h 184"/>
                <a:gd name="T18" fmla="*/ 98 w 233"/>
                <a:gd name="T19" fmla="*/ 113 h 184"/>
                <a:gd name="T20" fmla="*/ 69 w 233"/>
                <a:gd name="T21" fmla="*/ 101 h 184"/>
                <a:gd name="T22" fmla="*/ 100 w 233"/>
                <a:gd name="T23" fmla="*/ 167 h 184"/>
                <a:gd name="T24" fmla="*/ 86 w 233"/>
                <a:gd name="T25" fmla="*/ 170 h 184"/>
                <a:gd name="T26" fmla="*/ 78 w 233"/>
                <a:gd name="T27" fmla="*/ 168 h 184"/>
                <a:gd name="T28" fmla="*/ 83 w 233"/>
                <a:gd name="T29" fmla="*/ 164 h 184"/>
                <a:gd name="T30" fmla="*/ 97 w 233"/>
                <a:gd name="T31" fmla="*/ 164 h 184"/>
                <a:gd name="T32" fmla="*/ 96 w 233"/>
                <a:gd name="T33" fmla="*/ 153 h 184"/>
                <a:gd name="T34" fmla="*/ 84 w 233"/>
                <a:gd name="T35" fmla="*/ 146 h 184"/>
                <a:gd name="T36" fmla="*/ 78 w 233"/>
                <a:gd name="T37" fmla="*/ 136 h 184"/>
                <a:gd name="T38" fmla="*/ 88 w 233"/>
                <a:gd name="T39" fmla="*/ 125 h 184"/>
                <a:gd name="T40" fmla="*/ 103 w 233"/>
                <a:gd name="T41" fmla="*/ 131 h 184"/>
                <a:gd name="T42" fmla="*/ 86 w 233"/>
                <a:gd name="T43" fmla="*/ 130 h 184"/>
                <a:gd name="T44" fmla="*/ 84 w 233"/>
                <a:gd name="T45" fmla="*/ 138 h 184"/>
                <a:gd name="T46" fmla="*/ 93 w 233"/>
                <a:gd name="T47" fmla="*/ 145 h 184"/>
                <a:gd name="T48" fmla="*/ 104 w 233"/>
                <a:gd name="T49" fmla="*/ 154 h 184"/>
                <a:gd name="T50" fmla="*/ 126 w 233"/>
                <a:gd name="T51" fmla="*/ 142 h 184"/>
                <a:gd name="T52" fmla="*/ 119 w 233"/>
                <a:gd name="T53" fmla="*/ 164 h 184"/>
                <a:gd name="T54" fmla="*/ 126 w 233"/>
                <a:gd name="T55" fmla="*/ 169 h 184"/>
                <a:gd name="T56" fmla="*/ 113 w 233"/>
                <a:gd name="T57" fmla="*/ 142 h 184"/>
                <a:gd name="T58" fmla="*/ 113 w 233"/>
                <a:gd name="T59" fmla="*/ 137 h 184"/>
                <a:gd name="T60" fmla="*/ 118 w 233"/>
                <a:gd name="T61" fmla="*/ 137 h 184"/>
                <a:gd name="T62" fmla="*/ 128 w 233"/>
                <a:gd name="T63" fmla="*/ 83 h 184"/>
                <a:gd name="T64" fmla="*/ 128 w 233"/>
                <a:gd name="T65" fmla="*/ 113 h 184"/>
                <a:gd name="T66" fmla="*/ 121 w 233"/>
                <a:gd name="T67" fmla="*/ 86 h 184"/>
                <a:gd name="T68" fmla="*/ 128 w 233"/>
                <a:gd name="T69" fmla="*/ 81 h 184"/>
                <a:gd name="T70" fmla="*/ 151 w 233"/>
                <a:gd name="T71" fmla="*/ 169 h 184"/>
                <a:gd name="T72" fmla="*/ 141 w 233"/>
                <a:gd name="T73" fmla="*/ 170 h 184"/>
                <a:gd name="T74" fmla="*/ 142 w 233"/>
                <a:gd name="T75" fmla="*/ 150 h 184"/>
                <a:gd name="T76" fmla="*/ 134 w 233"/>
                <a:gd name="T77" fmla="*/ 145 h 184"/>
                <a:gd name="T78" fmla="*/ 156 w 233"/>
                <a:gd name="T79" fmla="*/ 149 h 184"/>
                <a:gd name="T80" fmla="*/ 156 w 233"/>
                <a:gd name="T81" fmla="*/ 113 h 184"/>
                <a:gd name="T82" fmla="*/ 146 w 233"/>
                <a:gd name="T83" fmla="*/ 114 h 184"/>
                <a:gd name="T84" fmla="*/ 139 w 233"/>
                <a:gd name="T85" fmla="*/ 81 h 184"/>
                <a:gd name="T86" fmla="*/ 153 w 233"/>
                <a:gd name="T87" fmla="*/ 107 h 184"/>
                <a:gd name="T88" fmla="*/ 161 w 233"/>
                <a:gd name="T89" fmla="*/ 81 h 184"/>
                <a:gd name="T90" fmla="*/ 180 w 233"/>
                <a:gd name="T91" fmla="*/ 141 h 184"/>
                <a:gd name="T92" fmla="*/ 172 w 233"/>
                <a:gd name="T93" fmla="*/ 163 h 184"/>
                <a:gd name="T94" fmla="*/ 188 w 233"/>
                <a:gd name="T95" fmla="*/ 168 h 184"/>
                <a:gd name="T96" fmla="*/ 164 w 233"/>
                <a:gd name="T97" fmla="*/ 154 h 184"/>
                <a:gd name="T98" fmla="*/ 188 w 233"/>
                <a:gd name="T99" fmla="*/ 138 h 184"/>
                <a:gd name="T100" fmla="*/ 205 w 233"/>
                <a:gd name="T101" fmla="*/ 81 h 184"/>
                <a:gd name="T102" fmla="*/ 218 w 233"/>
                <a:gd name="T103" fmla="*/ 99 h 184"/>
                <a:gd name="T104" fmla="*/ 206 w 233"/>
                <a:gd name="T105" fmla="*/ 110 h 184"/>
                <a:gd name="T106" fmla="*/ 205 w 233"/>
                <a:gd name="T107" fmla="*/ 114 h 184"/>
                <a:gd name="T108" fmla="*/ 195 w 233"/>
                <a:gd name="T109" fmla="*/ 85 h 184"/>
                <a:gd name="T110" fmla="*/ 199 w 233"/>
                <a:gd name="T111" fmla="*/ 154 h 184"/>
                <a:gd name="T112" fmla="*/ 194 w 233"/>
                <a:gd name="T113" fmla="*/ 122 h 184"/>
                <a:gd name="T114" fmla="*/ 200 w 233"/>
                <a:gd name="T115" fmla="*/ 152 h 184"/>
                <a:gd name="T116" fmla="*/ 205 w 233"/>
                <a:gd name="T117" fmla="*/ 15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184">
                  <a:moveTo>
                    <a:pt x="204" y="32"/>
                  </a:moveTo>
                  <a:cubicBezTo>
                    <a:pt x="194" y="12"/>
                    <a:pt x="174" y="0"/>
                    <a:pt x="154" y="0"/>
                  </a:cubicBezTo>
                  <a:cubicBezTo>
                    <a:pt x="123" y="0"/>
                    <a:pt x="99" y="24"/>
                    <a:pt x="96" y="57"/>
                  </a:cubicBezTo>
                  <a:cubicBezTo>
                    <a:pt x="94" y="56"/>
                    <a:pt x="91" y="56"/>
                    <a:pt x="89" y="56"/>
                  </a:cubicBezTo>
                  <a:cubicBezTo>
                    <a:pt x="74" y="56"/>
                    <a:pt x="61" y="64"/>
                    <a:pt x="52" y="77"/>
                  </a:cubicBezTo>
                  <a:cubicBezTo>
                    <a:pt x="24" y="75"/>
                    <a:pt x="0" y="99"/>
                    <a:pt x="0" y="130"/>
                  </a:cubicBezTo>
                  <a:cubicBezTo>
                    <a:pt x="0" y="160"/>
                    <a:pt x="22" y="184"/>
                    <a:pt x="50" y="184"/>
                  </a:cubicBezTo>
                  <a:cubicBezTo>
                    <a:pt x="151" y="184"/>
                    <a:pt x="204" y="184"/>
                    <a:pt x="233" y="184"/>
                  </a:cubicBezTo>
                  <a:cubicBezTo>
                    <a:pt x="233" y="26"/>
                    <a:pt x="233" y="26"/>
                    <a:pt x="233" y="26"/>
                  </a:cubicBezTo>
                  <a:cubicBezTo>
                    <a:pt x="231" y="26"/>
                    <a:pt x="229" y="25"/>
                    <a:pt x="227" y="25"/>
                  </a:cubicBezTo>
                  <a:cubicBezTo>
                    <a:pt x="219" y="25"/>
                    <a:pt x="211" y="28"/>
                    <a:pt x="204" y="32"/>
                  </a:cubicBezTo>
                  <a:close/>
                  <a:moveTo>
                    <a:pt x="170" y="81"/>
                  </a:moveTo>
                  <a:cubicBezTo>
                    <a:pt x="175" y="81"/>
                    <a:pt x="175" y="81"/>
                    <a:pt x="175" y="81"/>
                  </a:cubicBezTo>
                  <a:cubicBezTo>
                    <a:pt x="175" y="88"/>
                    <a:pt x="175" y="88"/>
                    <a:pt x="175" y="88"/>
                  </a:cubicBezTo>
                  <a:cubicBezTo>
                    <a:pt x="176" y="88"/>
                    <a:pt x="176" y="88"/>
                    <a:pt x="176" y="88"/>
                  </a:cubicBezTo>
                  <a:cubicBezTo>
                    <a:pt x="176" y="86"/>
                    <a:pt x="177" y="84"/>
                    <a:pt x="179" y="83"/>
                  </a:cubicBezTo>
                  <a:cubicBezTo>
                    <a:pt x="180" y="81"/>
                    <a:pt x="182" y="81"/>
                    <a:pt x="184" y="81"/>
                  </a:cubicBezTo>
                  <a:cubicBezTo>
                    <a:pt x="185" y="81"/>
                    <a:pt x="186" y="81"/>
                    <a:pt x="187" y="81"/>
                  </a:cubicBezTo>
                  <a:cubicBezTo>
                    <a:pt x="187" y="87"/>
                    <a:pt x="187" y="87"/>
                    <a:pt x="187" y="87"/>
                  </a:cubicBezTo>
                  <a:cubicBezTo>
                    <a:pt x="186" y="86"/>
                    <a:pt x="185" y="86"/>
                    <a:pt x="183" y="86"/>
                  </a:cubicBezTo>
                  <a:cubicBezTo>
                    <a:pt x="181" y="86"/>
                    <a:pt x="179" y="87"/>
                    <a:pt x="178" y="89"/>
                  </a:cubicBezTo>
                  <a:cubicBezTo>
                    <a:pt x="176" y="91"/>
                    <a:pt x="175" y="94"/>
                    <a:pt x="175" y="97"/>
                  </a:cubicBezTo>
                  <a:cubicBezTo>
                    <a:pt x="175" y="113"/>
                    <a:pt x="175" y="113"/>
                    <a:pt x="175" y="113"/>
                  </a:cubicBezTo>
                  <a:cubicBezTo>
                    <a:pt x="170" y="113"/>
                    <a:pt x="170" y="113"/>
                    <a:pt x="170" y="113"/>
                  </a:cubicBezTo>
                  <a:lnTo>
                    <a:pt x="170" y="81"/>
                  </a:lnTo>
                  <a:close/>
                  <a:moveTo>
                    <a:pt x="64" y="113"/>
                  </a:moveTo>
                  <a:cubicBezTo>
                    <a:pt x="58" y="113"/>
                    <a:pt x="58" y="113"/>
                    <a:pt x="58" y="113"/>
                  </a:cubicBezTo>
                  <a:cubicBezTo>
                    <a:pt x="75" y="69"/>
                    <a:pt x="75" y="69"/>
                    <a:pt x="75" y="69"/>
                  </a:cubicBezTo>
                  <a:cubicBezTo>
                    <a:pt x="81" y="69"/>
                    <a:pt x="81" y="69"/>
                    <a:pt x="81" y="69"/>
                  </a:cubicBezTo>
                  <a:cubicBezTo>
                    <a:pt x="98" y="113"/>
                    <a:pt x="98" y="113"/>
                    <a:pt x="98" y="113"/>
                  </a:cubicBezTo>
                  <a:cubicBezTo>
                    <a:pt x="92" y="113"/>
                    <a:pt x="92" y="113"/>
                    <a:pt x="92" y="113"/>
                  </a:cubicBezTo>
                  <a:cubicBezTo>
                    <a:pt x="88" y="101"/>
                    <a:pt x="88" y="101"/>
                    <a:pt x="88" y="101"/>
                  </a:cubicBezTo>
                  <a:cubicBezTo>
                    <a:pt x="69" y="101"/>
                    <a:pt x="69" y="101"/>
                    <a:pt x="69" y="101"/>
                  </a:cubicBezTo>
                  <a:lnTo>
                    <a:pt x="64" y="113"/>
                  </a:lnTo>
                  <a:close/>
                  <a:moveTo>
                    <a:pt x="103" y="164"/>
                  </a:moveTo>
                  <a:cubicBezTo>
                    <a:pt x="103" y="165"/>
                    <a:pt x="101" y="166"/>
                    <a:pt x="100" y="167"/>
                  </a:cubicBezTo>
                  <a:cubicBezTo>
                    <a:pt x="98" y="168"/>
                    <a:pt x="97" y="169"/>
                    <a:pt x="95" y="170"/>
                  </a:cubicBezTo>
                  <a:cubicBezTo>
                    <a:pt x="93" y="170"/>
                    <a:pt x="91" y="170"/>
                    <a:pt x="89" y="170"/>
                  </a:cubicBezTo>
                  <a:cubicBezTo>
                    <a:pt x="88" y="170"/>
                    <a:pt x="87" y="170"/>
                    <a:pt x="86" y="170"/>
                  </a:cubicBezTo>
                  <a:cubicBezTo>
                    <a:pt x="85" y="170"/>
                    <a:pt x="84" y="170"/>
                    <a:pt x="83" y="169"/>
                  </a:cubicBezTo>
                  <a:cubicBezTo>
                    <a:pt x="82" y="169"/>
                    <a:pt x="81" y="169"/>
                    <a:pt x="80" y="169"/>
                  </a:cubicBezTo>
                  <a:cubicBezTo>
                    <a:pt x="79" y="168"/>
                    <a:pt x="78" y="168"/>
                    <a:pt x="78" y="168"/>
                  </a:cubicBezTo>
                  <a:cubicBezTo>
                    <a:pt x="78" y="161"/>
                    <a:pt x="78" y="161"/>
                    <a:pt x="78" y="161"/>
                  </a:cubicBezTo>
                  <a:cubicBezTo>
                    <a:pt x="78" y="162"/>
                    <a:pt x="79" y="163"/>
                    <a:pt x="80" y="163"/>
                  </a:cubicBezTo>
                  <a:cubicBezTo>
                    <a:pt x="81" y="164"/>
                    <a:pt x="82" y="164"/>
                    <a:pt x="83" y="164"/>
                  </a:cubicBezTo>
                  <a:cubicBezTo>
                    <a:pt x="84" y="165"/>
                    <a:pt x="85" y="165"/>
                    <a:pt x="87" y="165"/>
                  </a:cubicBezTo>
                  <a:cubicBezTo>
                    <a:pt x="88" y="165"/>
                    <a:pt x="89" y="165"/>
                    <a:pt x="90" y="165"/>
                  </a:cubicBezTo>
                  <a:cubicBezTo>
                    <a:pt x="93" y="165"/>
                    <a:pt x="95" y="165"/>
                    <a:pt x="97" y="164"/>
                  </a:cubicBezTo>
                  <a:cubicBezTo>
                    <a:pt x="98" y="162"/>
                    <a:pt x="99" y="161"/>
                    <a:pt x="99" y="158"/>
                  </a:cubicBezTo>
                  <a:cubicBezTo>
                    <a:pt x="99" y="157"/>
                    <a:pt x="99" y="156"/>
                    <a:pt x="98" y="155"/>
                  </a:cubicBezTo>
                  <a:cubicBezTo>
                    <a:pt x="98" y="154"/>
                    <a:pt x="97" y="154"/>
                    <a:pt x="96" y="153"/>
                  </a:cubicBezTo>
                  <a:cubicBezTo>
                    <a:pt x="95" y="152"/>
                    <a:pt x="94" y="151"/>
                    <a:pt x="93" y="151"/>
                  </a:cubicBezTo>
                  <a:cubicBezTo>
                    <a:pt x="92" y="150"/>
                    <a:pt x="90" y="149"/>
                    <a:pt x="89" y="149"/>
                  </a:cubicBezTo>
                  <a:cubicBezTo>
                    <a:pt x="87" y="148"/>
                    <a:pt x="86" y="147"/>
                    <a:pt x="84" y="146"/>
                  </a:cubicBezTo>
                  <a:cubicBezTo>
                    <a:pt x="83" y="145"/>
                    <a:pt x="82" y="144"/>
                    <a:pt x="81" y="143"/>
                  </a:cubicBezTo>
                  <a:cubicBezTo>
                    <a:pt x="80" y="143"/>
                    <a:pt x="79" y="141"/>
                    <a:pt x="79" y="140"/>
                  </a:cubicBezTo>
                  <a:cubicBezTo>
                    <a:pt x="78" y="139"/>
                    <a:pt x="78" y="137"/>
                    <a:pt x="78" y="136"/>
                  </a:cubicBezTo>
                  <a:cubicBezTo>
                    <a:pt x="78" y="134"/>
                    <a:pt x="78" y="132"/>
                    <a:pt x="79" y="130"/>
                  </a:cubicBezTo>
                  <a:cubicBezTo>
                    <a:pt x="80" y="129"/>
                    <a:pt x="81" y="128"/>
                    <a:pt x="83" y="127"/>
                  </a:cubicBezTo>
                  <a:cubicBezTo>
                    <a:pt x="84" y="126"/>
                    <a:pt x="86" y="125"/>
                    <a:pt x="88" y="125"/>
                  </a:cubicBezTo>
                  <a:cubicBezTo>
                    <a:pt x="89" y="124"/>
                    <a:pt x="91" y="124"/>
                    <a:pt x="93" y="124"/>
                  </a:cubicBezTo>
                  <a:cubicBezTo>
                    <a:pt x="98" y="124"/>
                    <a:pt x="101" y="124"/>
                    <a:pt x="103" y="125"/>
                  </a:cubicBezTo>
                  <a:cubicBezTo>
                    <a:pt x="103" y="131"/>
                    <a:pt x="103" y="131"/>
                    <a:pt x="103" y="131"/>
                  </a:cubicBezTo>
                  <a:cubicBezTo>
                    <a:pt x="100" y="130"/>
                    <a:pt x="97" y="129"/>
                    <a:pt x="93" y="129"/>
                  </a:cubicBezTo>
                  <a:cubicBezTo>
                    <a:pt x="92" y="129"/>
                    <a:pt x="90" y="129"/>
                    <a:pt x="89" y="129"/>
                  </a:cubicBezTo>
                  <a:cubicBezTo>
                    <a:pt x="88" y="129"/>
                    <a:pt x="87" y="130"/>
                    <a:pt x="86" y="130"/>
                  </a:cubicBezTo>
                  <a:cubicBezTo>
                    <a:pt x="85" y="131"/>
                    <a:pt x="85" y="131"/>
                    <a:pt x="84" y="132"/>
                  </a:cubicBezTo>
                  <a:cubicBezTo>
                    <a:pt x="83" y="133"/>
                    <a:pt x="83" y="134"/>
                    <a:pt x="83" y="135"/>
                  </a:cubicBezTo>
                  <a:cubicBezTo>
                    <a:pt x="83" y="136"/>
                    <a:pt x="83" y="137"/>
                    <a:pt x="84" y="138"/>
                  </a:cubicBezTo>
                  <a:cubicBezTo>
                    <a:pt x="84" y="139"/>
                    <a:pt x="85" y="140"/>
                    <a:pt x="86" y="141"/>
                  </a:cubicBezTo>
                  <a:cubicBezTo>
                    <a:pt x="87" y="141"/>
                    <a:pt x="88" y="142"/>
                    <a:pt x="89" y="143"/>
                  </a:cubicBezTo>
                  <a:cubicBezTo>
                    <a:pt x="90" y="143"/>
                    <a:pt x="91" y="144"/>
                    <a:pt x="93" y="145"/>
                  </a:cubicBezTo>
                  <a:cubicBezTo>
                    <a:pt x="94" y="146"/>
                    <a:pt x="96" y="146"/>
                    <a:pt x="97" y="147"/>
                  </a:cubicBezTo>
                  <a:cubicBezTo>
                    <a:pt x="99" y="148"/>
                    <a:pt x="100" y="149"/>
                    <a:pt x="101" y="150"/>
                  </a:cubicBezTo>
                  <a:cubicBezTo>
                    <a:pt x="102" y="151"/>
                    <a:pt x="103" y="152"/>
                    <a:pt x="104" y="154"/>
                  </a:cubicBezTo>
                  <a:cubicBezTo>
                    <a:pt x="104" y="155"/>
                    <a:pt x="105" y="156"/>
                    <a:pt x="105" y="158"/>
                  </a:cubicBezTo>
                  <a:cubicBezTo>
                    <a:pt x="105" y="160"/>
                    <a:pt x="104" y="162"/>
                    <a:pt x="103" y="164"/>
                  </a:cubicBezTo>
                  <a:close/>
                  <a:moveTo>
                    <a:pt x="126" y="142"/>
                  </a:moveTo>
                  <a:cubicBezTo>
                    <a:pt x="118" y="142"/>
                    <a:pt x="118" y="142"/>
                    <a:pt x="118" y="142"/>
                  </a:cubicBezTo>
                  <a:cubicBezTo>
                    <a:pt x="118" y="160"/>
                    <a:pt x="118" y="160"/>
                    <a:pt x="118" y="160"/>
                  </a:cubicBezTo>
                  <a:cubicBezTo>
                    <a:pt x="118" y="162"/>
                    <a:pt x="118" y="163"/>
                    <a:pt x="119" y="164"/>
                  </a:cubicBezTo>
                  <a:cubicBezTo>
                    <a:pt x="120" y="165"/>
                    <a:pt x="121" y="166"/>
                    <a:pt x="123" y="166"/>
                  </a:cubicBezTo>
                  <a:cubicBezTo>
                    <a:pt x="124" y="166"/>
                    <a:pt x="125" y="165"/>
                    <a:pt x="126" y="165"/>
                  </a:cubicBezTo>
                  <a:cubicBezTo>
                    <a:pt x="126" y="169"/>
                    <a:pt x="126" y="169"/>
                    <a:pt x="126" y="169"/>
                  </a:cubicBezTo>
                  <a:cubicBezTo>
                    <a:pt x="125" y="170"/>
                    <a:pt x="123" y="170"/>
                    <a:pt x="121" y="170"/>
                  </a:cubicBezTo>
                  <a:cubicBezTo>
                    <a:pt x="116" y="170"/>
                    <a:pt x="113" y="167"/>
                    <a:pt x="113" y="161"/>
                  </a:cubicBezTo>
                  <a:cubicBezTo>
                    <a:pt x="113" y="142"/>
                    <a:pt x="113" y="142"/>
                    <a:pt x="113" y="142"/>
                  </a:cubicBezTo>
                  <a:cubicBezTo>
                    <a:pt x="107" y="142"/>
                    <a:pt x="107" y="142"/>
                    <a:pt x="107" y="142"/>
                  </a:cubicBezTo>
                  <a:cubicBezTo>
                    <a:pt x="107" y="137"/>
                    <a:pt x="107" y="137"/>
                    <a:pt x="107" y="137"/>
                  </a:cubicBezTo>
                  <a:cubicBezTo>
                    <a:pt x="113" y="137"/>
                    <a:pt x="113" y="137"/>
                    <a:pt x="113" y="137"/>
                  </a:cubicBezTo>
                  <a:cubicBezTo>
                    <a:pt x="113" y="130"/>
                    <a:pt x="113" y="130"/>
                    <a:pt x="113" y="130"/>
                  </a:cubicBezTo>
                  <a:cubicBezTo>
                    <a:pt x="118" y="128"/>
                    <a:pt x="118" y="128"/>
                    <a:pt x="118" y="128"/>
                  </a:cubicBezTo>
                  <a:cubicBezTo>
                    <a:pt x="118" y="137"/>
                    <a:pt x="118" y="137"/>
                    <a:pt x="118" y="137"/>
                  </a:cubicBezTo>
                  <a:cubicBezTo>
                    <a:pt x="126" y="137"/>
                    <a:pt x="126" y="137"/>
                    <a:pt x="126" y="137"/>
                  </a:cubicBezTo>
                  <a:lnTo>
                    <a:pt x="126" y="142"/>
                  </a:lnTo>
                  <a:close/>
                  <a:moveTo>
                    <a:pt x="128" y="83"/>
                  </a:moveTo>
                  <a:cubicBezTo>
                    <a:pt x="109" y="109"/>
                    <a:pt x="109" y="109"/>
                    <a:pt x="109" y="109"/>
                  </a:cubicBezTo>
                  <a:cubicBezTo>
                    <a:pt x="128" y="109"/>
                    <a:pt x="128" y="109"/>
                    <a:pt x="128" y="109"/>
                  </a:cubicBezTo>
                  <a:cubicBezTo>
                    <a:pt x="128" y="113"/>
                    <a:pt x="128" y="113"/>
                    <a:pt x="128" y="113"/>
                  </a:cubicBezTo>
                  <a:cubicBezTo>
                    <a:pt x="102" y="113"/>
                    <a:pt x="102" y="113"/>
                    <a:pt x="102" y="113"/>
                  </a:cubicBezTo>
                  <a:cubicBezTo>
                    <a:pt x="102" y="112"/>
                    <a:pt x="102" y="112"/>
                    <a:pt x="102" y="112"/>
                  </a:cubicBezTo>
                  <a:cubicBezTo>
                    <a:pt x="121" y="86"/>
                    <a:pt x="121" y="86"/>
                    <a:pt x="121" y="86"/>
                  </a:cubicBezTo>
                  <a:cubicBezTo>
                    <a:pt x="104" y="86"/>
                    <a:pt x="104" y="86"/>
                    <a:pt x="104" y="86"/>
                  </a:cubicBezTo>
                  <a:cubicBezTo>
                    <a:pt x="104" y="81"/>
                    <a:pt x="104" y="81"/>
                    <a:pt x="104" y="81"/>
                  </a:cubicBezTo>
                  <a:cubicBezTo>
                    <a:pt x="128" y="81"/>
                    <a:pt x="128" y="81"/>
                    <a:pt x="128" y="81"/>
                  </a:cubicBezTo>
                  <a:lnTo>
                    <a:pt x="128" y="83"/>
                  </a:lnTo>
                  <a:close/>
                  <a:moveTo>
                    <a:pt x="156" y="169"/>
                  </a:moveTo>
                  <a:cubicBezTo>
                    <a:pt x="151" y="169"/>
                    <a:pt x="151" y="169"/>
                    <a:pt x="151" y="169"/>
                  </a:cubicBezTo>
                  <a:cubicBezTo>
                    <a:pt x="151" y="164"/>
                    <a:pt x="151" y="164"/>
                    <a:pt x="151" y="164"/>
                  </a:cubicBezTo>
                  <a:cubicBezTo>
                    <a:pt x="151" y="164"/>
                    <a:pt x="151" y="164"/>
                    <a:pt x="151" y="164"/>
                  </a:cubicBezTo>
                  <a:cubicBezTo>
                    <a:pt x="149" y="168"/>
                    <a:pt x="146" y="170"/>
                    <a:pt x="141" y="170"/>
                  </a:cubicBezTo>
                  <a:cubicBezTo>
                    <a:pt x="138" y="170"/>
                    <a:pt x="135" y="169"/>
                    <a:pt x="134" y="168"/>
                  </a:cubicBezTo>
                  <a:cubicBezTo>
                    <a:pt x="132" y="166"/>
                    <a:pt x="131" y="164"/>
                    <a:pt x="131" y="161"/>
                  </a:cubicBezTo>
                  <a:cubicBezTo>
                    <a:pt x="131" y="155"/>
                    <a:pt x="135" y="151"/>
                    <a:pt x="142" y="150"/>
                  </a:cubicBezTo>
                  <a:cubicBezTo>
                    <a:pt x="151" y="149"/>
                    <a:pt x="151" y="149"/>
                    <a:pt x="151" y="149"/>
                  </a:cubicBezTo>
                  <a:cubicBezTo>
                    <a:pt x="151" y="144"/>
                    <a:pt x="149" y="141"/>
                    <a:pt x="145" y="141"/>
                  </a:cubicBezTo>
                  <a:cubicBezTo>
                    <a:pt x="141" y="141"/>
                    <a:pt x="137" y="142"/>
                    <a:pt x="134" y="145"/>
                  </a:cubicBezTo>
                  <a:cubicBezTo>
                    <a:pt x="134" y="140"/>
                    <a:pt x="134" y="140"/>
                    <a:pt x="134" y="140"/>
                  </a:cubicBezTo>
                  <a:cubicBezTo>
                    <a:pt x="137" y="138"/>
                    <a:pt x="141" y="137"/>
                    <a:pt x="145" y="137"/>
                  </a:cubicBezTo>
                  <a:cubicBezTo>
                    <a:pt x="153" y="137"/>
                    <a:pt x="156" y="141"/>
                    <a:pt x="156" y="149"/>
                  </a:cubicBezTo>
                  <a:lnTo>
                    <a:pt x="156" y="169"/>
                  </a:lnTo>
                  <a:close/>
                  <a:moveTo>
                    <a:pt x="161" y="113"/>
                  </a:moveTo>
                  <a:cubicBezTo>
                    <a:pt x="156" y="113"/>
                    <a:pt x="156" y="113"/>
                    <a:pt x="156" y="113"/>
                  </a:cubicBezTo>
                  <a:cubicBezTo>
                    <a:pt x="156" y="108"/>
                    <a:pt x="156" y="108"/>
                    <a:pt x="156" y="108"/>
                  </a:cubicBezTo>
                  <a:cubicBezTo>
                    <a:pt x="156" y="108"/>
                    <a:pt x="156" y="108"/>
                    <a:pt x="156" y="108"/>
                  </a:cubicBezTo>
                  <a:cubicBezTo>
                    <a:pt x="153" y="112"/>
                    <a:pt x="150" y="114"/>
                    <a:pt x="146" y="114"/>
                  </a:cubicBezTo>
                  <a:cubicBezTo>
                    <a:pt x="138" y="114"/>
                    <a:pt x="134" y="110"/>
                    <a:pt x="134" y="101"/>
                  </a:cubicBezTo>
                  <a:cubicBezTo>
                    <a:pt x="134" y="81"/>
                    <a:pt x="134" y="81"/>
                    <a:pt x="134" y="81"/>
                  </a:cubicBezTo>
                  <a:cubicBezTo>
                    <a:pt x="139" y="81"/>
                    <a:pt x="139" y="81"/>
                    <a:pt x="139" y="81"/>
                  </a:cubicBezTo>
                  <a:cubicBezTo>
                    <a:pt x="139" y="100"/>
                    <a:pt x="139" y="100"/>
                    <a:pt x="139" y="100"/>
                  </a:cubicBezTo>
                  <a:cubicBezTo>
                    <a:pt x="139" y="106"/>
                    <a:pt x="142" y="110"/>
                    <a:pt x="147" y="110"/>
                  </a:cubicBezTo>
                  <a:cubicBezTo>
                    <a:pt x="150" y="110"/>
                    <a:pt x="152" y="109"/>
                    <a:pt x="153" y="107"/>
                  </a:cubicBezTo>
                  <a:cubicBezTo>
                    <a:pt x="155" y="105"/>
                    <a:pt x="156" y="103"/>
                    <a:pt x="156" y="100"/>
                  </a:cubicBezTo>
                  <a:cubicBezTo>
                    <a:pt x="156" y="81"/>
                    <a:pt x="156" y="81"/>
                    <a:pt x="156" y="81"/>
                  </a:cubicBezTo>
                  <a:cubicBezTo>
                    <a:pt x="161" y="81"/>
                    <a:pt x="161" y="81"/>
                    <a:pt x="161" y="81"/>
                  </a:cubicBezTo>
                  <a:lnTo>
                    <a:pt x="161" y="113"/>
                  </a:lnTo>
                  <a:close/>
                  <a:moveTo>
                    <a:pt x="188" y="143"/>
                  </a:moveTo>
                  <a:cubicBezTo>
                    <a:pt x="185" y="142"/>
                    <a:pt x="183" y="141"/>
                    <a:pt x="180" y="141"/>
                  </a:cubicBezTo>
                  <a:cubicBezTo>
                    <a:pt x="177" y="141"/>
                    <a:pt x="174" y="142"/>
                    <a:pt x="172" y="144"/>
                  </a:cubicBezTo>
                  <a:cubicBezTo>
                    <a:pt x="170" y="147"/>
                    <a:pt x="169" y="150"/>
                    <a:pt x="169" y="154"/>
                  </a:cubicBezTo>
                  <a:cubicBezTo>
                    <a:pt x="169" y="157"/>
                    <a:pt x="170" y="160"/>
                    <a:pt x="172" y="163"/>
                  </a:cubicBezTo>
                  <a:cubicBezTo>
                    <a:pt x="174" y="165"/>
                    <a:pt x="176" y="166"/>
                    <a:pt x="180" y="166"/>
                  </a:cubicBezTo>
                  <a:cubicBezTo>
                    <a:pt x="182" y="166"/>
                    <a:pt x="185" y="165"/>
                    <a:pt x="188" y="163"/>
                  </a:cubicBezTo>
                  <a:cubicBezTo>
                    <a:pt x="188" y="168"/>
                    <a:pt x="188" y="168"/>
                    <a:pt x="188" y="168"/>
                  </a:cubicBezTo>
                  <a:cubicBezTo>
                    <a:pt x="185" y="169"/>
                    <a:pt x="182" y="170"/>
                    <a:pt x="179" y="170"/>
                  </a:cubicBezTo>
                  <a:cubicBezTo>
                    <a:pt x="174" y="170"/>
                    <a:pt x="171" y="169"/>
                    <a:pt x="168" y="166"/>
                  </a:cubicBezTo>
                  <a:cubicBezTo>
                    <a:pt x="165" y="163"/>
                    <a:pt x="164" y="159"/>
                    <a:pt x="164" y="154"/>
                  </a:cubicBezTo>
                  <a:cubicBezTo>
                    <a:pt x="164" y="149"/>
                    <a:pt x="165" y="145"/>
                    <a:pt x="168" y="141"/>
                  </a:cubicBezTo>
                  <a:cubicBezTo>
                    <a:pt x="171" y="138"/>
                    <a:pt x="175" y="137"/>
                    <a:pt x="180" y="137"/>
                  </a:cubicBezTo>
                  <a:cubicBezTo>
                    <a:pt x="183" y="137"/>
                    <a:pt x="185" y="137"/>
                    <a:pt x="188" y="138"/>
                  </a:cubicBezTo>
                  <a:lnTo>
                    <a:pt x="188" y="143"/>
                  </a:lnTo>
                  <a:close/>
                  <a:moveTo>
                    <a:pt x="195" y="85"/>
                  </a:moveTo>
                  <a:cubicBezTo>
                    <a:pt x="197" y="82"/>
                    <a:pt x="201" y="81"/>
                    <a:pt x="205" y="81"/>
                  </a:cubicBezTo>
                  <a:cubicBezTo>
                    <a:pt x="209" y="81"/>
                    <a:pt x="213" y="82"/>
                    <a:pt x="215" y="85"/>
                  </a:cubicBezTo>
                  <a:cubicBezTo>
                    <a:pt x="217" y="87"/>
                    <a:pt x="218" y="91"/>
                    <a:pt x="218" y="96"/>
                  </a:cubicBezTo>
                  <a:cubicBezTo>
                    <a:pt x="218" y="99"/>
                    <a:pt x="218" y="99"/>
                    <a:pt x="218" y="99"/>
                  </a:cubicBezTo>
                  <a:cubicBezTo>
                    <a:pt x="196" y="99"/>
                    <a:pt x="196" y="99"/>
                    <a:pt x="196" y="99"/>
                  </a:cubicBezTo>
                  <a:cubicBezTo>
                    <a:pt x="196" y="102"/>
                    <a:pt x="197" y="105"/>
                    <a:pt x="199" y="107"/>
                  </a:cubicBezTo>
                  <a:cubicBezTo>
                    <a:pt x="200" y="109"/>
                    <a:pt x="203" y="110"/>
                    <a:pt x="206" y="110"/>
                  </a:cubicBezTo>
                  <a:cubicBezTo>
                    <a:pt x="210" y="110"/>
                    <a:pt x="213" y="109"/>
                    <a:pt x="216" y="106"/>
                  </a:cubicBezTo>
                  <a:cubicBezTo>
                    <a:pt x="216" y="111"/>
                    <a:pt x="216" y="111"/>
                    <a:pt x="216" y="111"/>
                  </a:cubicBezTo>
                  <a:cubicBezTo>
                    <a:pt x="213" y="113"/>
                    <a:pt x="210" y="114"/>
                    <a:pt x="205" y="114"/>
                  </a:cubicBezTo>
                  <a:cubicBezTo>
                    <a:pt x="200" y="114"/>
                    <a:pt x="197" y="113"/>
                    <a:pt x="194" y="110"/>
                  </a:cubicBezTo>
                  <a:cubicBezTo>
                    <a:pt x="192" y="107"/>
                    <a:pt x="190" y="103"/>
                    <a:pt x="190" y="98"/>
                  </a:cubicBezTo>
                  <a:cubicBezTo>
                    <a:pt x="190" y="93"/>
                    <a:pt x="192" y="88"/>
                    <a:pt x="195" y="85"/>
                  </a:cubicBezTo>
                  <a:close/>
                  <a:moveTo>
                    <a:pt x="214" y="169"/>
                  </a:moveTo>
                  <a:cubicBezTo>
                    <a:pt x="200" y="154"/>
                    <a:pt x="200" y="154"/>
                    <a:pt x="200" y="154"/>
                  </a:cubicBezTo>
                  <a:cubicBezTo>
                    <a:pt x="199" y="154"/>
                    <a:pt x="199" y="154"/>
                    <a:pt x="199" y="154"/>
                  </a:cubicBezTo>
                  <a:cubicBezTo>
                    <a:pt x="199" y="169"/>
                    <a:pt x="199" y="169"/>
                    <a:pt x="199" y="169"/>
                  </a:cubicBezTo>
                  <a:cubicBezTo>
                    <a:pt x="194" y="169"/>
                    <a:pt x="194" y="169"/>
                    <a:pt x="194" y="169"/>
                  </a:cubicBezTo>
                  <a:cubicBezTo>
                    <a:pt x="194" y="122"/>
                    <a:pt x="194" y="122"/>
                    <a:pt x="194" y="122"/>
                  </a:cubicBezTo>
                  <a:cubicBezTo>
                    <a:pt x="199" y="122"/>
                    <a:pt x="199" y="122"/>
                    <a:pt x="199" y="122"/>
                  </a:cubicBezTo>
                  <a:cubicBezTo>
                    <a:pt x="199" y="152"/>
                    <a:pt x="199" y="152"/>
                    <a:pt x="199" y="152"/>
                  </a:cubicBezTo>
                  <a:cubicBezTo>
                    <a:pt x="200" y="152"/>
                    <a:pt x="200" y="152"/>
                    <a:pt x="200" y="152"/>
                  </a:cubicBezTo>
                  <a:cubicBezTo>
                    <a:pt x="213" y="137"/>
                    <a:pt x="213" y="137"/>
                    <a:pt x="213" y="137"/>
                  </a:cubicBezTo>
                  <a:cubicBezTo>
                    <a:pt x="220" y="137"/>
                    <a:pt x="220" y="137"/>
                    <a:pt x="220" y="137"/>
                  </a:cubicBezTo>
                  <a:cubicBezTo>
                    <a:pt x="205" y="153"/>
                    <a:pt x="205" y="153"/>
                    <a:pt x="205" y="153"/>
                  </a:cubicBezTo>
                  <a:cubicBezTo>
                    <a:pt x="221" y="169"/>
                    <a:pt x="221" y="169"/>
                    <a:pt x="221" y="169"/>
                  </a:cubicBezTo>
                  <a:lnTo>
                    <a:pt x="214" y="1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15"/>
            <p:cNvSpPr>
              <a:spLocks noEditPoints="1"/>
            </p:cNvSpPr>
            <p:nvPr/>
          </p:nvSpPr>
          <p:spPr bwMode="auto">
            <a:xfrm>
              <a:off x="5076826" y="3752850"/>
              <a:ext cx="354013" cy="1117600"/>
            </a:xfrm>
            <a:custGeom>
              <a:avLst/>
              <a:gdLst>
                <a:gd name="T0" fmla="*/ 223 w 223"/>
                <a:gd name="T1" fmla="*/ 704 h 704"/>
                <a:gd name="T2" fmla="*/ 0 w 223"/>
                <a:gd name="T3" fmla="*/ 0 h 704"/>
                <a:gd name="T4" fmla="*/ 185 w 223"/>
                <a:gd name="T5" fmla="*/ 482 h 704"/>
                <a:gd name="T6" fmla="*/ 126 w 223"/>
                <a:gd name="T7" fmla="*/ 419 h 704"/>
                <a:gd name="T8" fmla="*/ 185 w 223"/>
                <a:gd name="T9" fmla="*/ 482 h 704"/>
                <a:gd name="T10" fmla="*/ 126 w 223"/>
                <a:gd name="T11" fmla="*/ 207 h 704"/>
                <a:gd name="T12" fmla="*/ 185 w 223"/>
                <a:gd name="T13" fmla="*/ 148 h 704"/>
                <a:gd name="T14" fmla="*/ 123 w 223"/>
                <a:gd name="T15" fmla="*/ 57 h 704"/>
                <a:gd name="T16" fmla="*/ 185 w 223"/>
                <a:gd name="T17" fmla="*/ 117 h 704"/>
                <a:gd name="T18" fmla="*/ 123 w 223"/>
                <a:gd name="T19" fmla="*/ 57 h 704"/>
                <a:gd name="T20" fmla="*/ 185 w 223"/>
                <a:gd name="T21" fmla="*/ 238 h 704"/>
                <a:gd name="T22" fmla="*/ 123 w 223"/>
                <a:gd name="T23" fmla="*/ 298 h 704"/>
                <a:gd name="T24" fmla="*/ 123 w 223"/>
                <a:gd name="T25" fmla="*/ 329 h 704"/>
                <a:gd name="T26" fmla="*/ 185 w 223"/>
                <a:gd name="T27" fmla="*/ 391 h 704"/>
                <a:gd name="T28" fmla="*/ 123 w 223"/>
                <a:gd name="T29" fmla="*/ 329 h 704"/>
                <a:gd name="T30" fmla="*/ 185 w 223"/>
                <a:gd name="T31" fmla="*/ 510 h 704"/>
                <a:gd name="T32" fmla="*/ 123 w 223"/>
                <a:gd name="T33" fmla="*/ 570 h 704"/>
                <a:gd name="T34" fmla="*/ 34 w 223"/>
                <a:gd name="T35" fmla="*/ 57 h 704"/>
                <a:gd name="T36" fmla="*/ 95 w 223"/>
                <a:gd name="T37" fmla="*/ 117 h 704"/>
                <a:gd name="T38" fmla="*/ 34 w 223"/>
                <a:gd name="T39" fmla="*/ 57 h 704"/>
                <a:gd name="T40" fmla="*/ 95 w 223"/>
                <a:gd name="T41" fmla="*/ 148 h 704"/>
                <a:gd name="T42" fmla="*/ 34 w 223"/>
                <a:gd name="T43" fmla="*/ 207 h 704"/>
                <a:gd name="T44" fmla="*/ 34 w 223"/>
                <a:gd name="T45" fmla="*/ 238 h 704"/>
                <a:gd name="T46" fmla="*/ 95 w 223"/>
                <a:gd name="T47" fmla="*/ 298 h 704"/>
                <a:gd name="T48" fmla="*/ 34 w 223"/>
                <a:gd name="T49" fmla="*/ 238 h 704"/>
                <a:gd name="T50" fmla="*/ 95 w 223"/>
                <a:gd name="T51" fmla="*/ 329 h 704"/>
                <a:gd name="T52" fmla="*/ 34 w 223"/>
                <a:gd name="T53" fmla="*/ 391 h 704"/>
                <a:gd name="T54" fmla="*/ 34 w 223"/>
                <a:gd name="T55" fmla="*/ 419 h 704"/>
                <a:gd name="T56" fmla="*/ 95 w 223"/>
                <a:gd name="T57" fmla="*/ 482 h 704"/>
                <a:gd name="T58" fmla="*/ 34 w 223"/>
                <a:gd name="T59" fmla="*/ 419 h 704"/>
                <a:gd name="T60" fmla="*/ 95 w 223"/>
                <a:gd name="T61" fmla="*/ 510 h 704"/>
                <a:gd name="T62" fmla="*/ 34 w 223"/>
                <a:gd name="T63" fmla="*/ 572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704">
                  <a:moveTo>
                    <a:pt x="0" y="704"/>
                  </a:moveTo>
                  <a:lnTo>
                    <a:pt x="223" y="704"/>
                  </a:lnTo>
                  <a:lnTo>
                    <a:pt x="223" y="0"/>
                  </a:lnTo>
                  <a:lnTo>
                    <a:pt x="0" y="0"/>
                  </a:lnTo>
                  <a:lnTo>
                    <a:pt x="0" y="704"/>
                  </a:lnTo>
                  <a:close/>
                  <a:moveTo>
                    <a:pt x="185" y="482"/>
                  </a:moveTo>
                  <a:lnTo>
                    <a:pt x="126" y="482"/>
                  </a:lnTo>
                  <a:lnTo>
                    <a:pt x="126" y="419"/>
                  </a:lnTo>
                  <a:lnTo>
                    <a:pt x="185" y="419"/>
                  </a:lnTo>
                  <a:lnTo>
                    <a:pt x="185" y="482"/>
                  </a:lnTo>
                  <a:close/>
                  <a:moveTo>
                    <a:pt x="185" y="207"/>
                  </a:moveTo>
                  <a:lnTo>
                    <a:pt x="126" y="207"/>
                  </a:lnTo>
                  <a:lnTo>
                    <a:pt x="126" y="148"/>
                  </a:lnTo>
                  <a:lnTo>
                    <a:pt x="185" y="148"/>
                  </a:lnTo>
                  <a:lnTo>
                    <a:pt x="185" y="207"/>
                  </a:lnTo>
                  <a:close/>
                  <a:moveTo>
                    <a:pt x="123" y="57"/>
                  </a:moveTo>
                  <a:lnTo>
                    <a:pt x="185" y="57"/>
                  </a:lnTo>
                  <a:lnTo>
                    <a:pt x="185" y="117"/>
                  </a:lnTo>
                  <a:lnTo>
                    <a:pt x="123" y="117"/>
                  </a:lnTo>
                  <a:lnTo>
                    <a:pt x="123" y="57"/>
                  </a:lnTo>
                  <a:close/>
                  <a:moveTo>
                    <a:pt x="123" y="238"/>
                  </a:moveTo>
                  <a:lnTo>
                    <a:pt x="185" y="238"/>
                  </a:lnTo>
                  <a:lnTo>
                    <a:pt x="185" y="298"/>
                  </a:lnTo>
                  <a:lnTo>
                    <a:pt x="123" y="298"/>
                  </a:lnTo>
                  <a:lnTo>
                    <a:pt x="123" y="238"/>
                  </a:lnTo>
                  <a:close/>
                  <a:moveTo>
                    <a:pt x="123" y="329"/>
                  </a:moveTo>
                  <a:lnTo>
                    <a:pt x="185" y="329"/>
                  </a:lnTo>
                  <a:lnTo>
                    <a:pt x="185" y="391"/>
                  </a:lnTo>
                  <a:lnTo>
                    <a:pt x="123" y="391"/>
                  </a:lnTo>
                  <a:lnTo>
                    <a:pt x="123" y="329"/>
                  </a:lnTo>
                  <a:close/>
                  <a:moveTo>
                    <a:pt x="123" y="510"/>
                  </a:moveTo>
                  <a:lnTo>
                    <a:pt x="185" y="510"/>
                  </a:lnTo>
                  <a:lnTo>
                    <a:pt x="185" y="570"/>
                  </a:lnTo>
                  <a:lnTo>
                    <a:pt x="123" y="570"/>
                  </a:lnTo>
                  <a:lnTo>
                    <a:pt x="123" y="510"/>
                  </a:lnTo>
                  <a:close/>
                  <a:moveTo>
                    <a:pt x="34" y="57"/>
                  </a:moveTo>
                  <a:lnTo>
                    <a:pt x="95" y="57"/>
                  </a:lnTo>
                  <a:lnTo>
                    <a:pt x="95" y="117"/>
                  </a:lnTo>
                  <a:lnTo>
                    <a:pt x="34" y="117"/>
                  </a:lnTo>
                  <a:lnTo>
                    <a:pt x="34" y="57"/>
                  </a:lnTo>
                  <a:close/>
                  <a:moveTo>
                    <a:pt x="34" y="148"/>
                  </a:moveTo>
                  <a:lnTo>
                    <a:pt x="95" y="148"/>
                  </a:lnTo>
                  <a:lnTo>
                    <a:pt x="95" y="207"/>
                  </a:lnTo>
                  <a:lnTo>
                    <a:pt x="34" y="207"/>
                  </a:lnTo>
                  <a:lnTo>
                    <a:pt x="34" y="148"/>
                  </a:lnTo>
                  <a:close/>
                  <a:moveTo>
                    <a:pt x="34" y="238"/>
                  </a:moveTo>
                  <a:lnTo>
                    <a:pt x="95" y="238"/>
                  </a:lnTo>
                  <a:lnTo>
                    <a:pt x="95" y="298"/>
                  </a:lnTo>
                  <a:lnTo>
                    <a:pt x="34" y="298"/>
                  </a:lnTo>
                  <a:lnTo>
                    <a:pt x="34" y="238"/>
                  </a:lnTo>
                  <a:close/>
                  <a:moveTo>
                    <a:pt x="34" y="329"/>
                  </a:moveTo>
                  <a:lnTo>
                    <a:pt x="95" y="329"/>
                  </a:lnTo>
                  <a:lnTo>
                    <a:pt x="95" y="391"/>
                  </a:lnTo>
                  <a:lnTo>
                    <a:pt x="34" y="391"/>
                  </a:lnTo>
                  <a:lnTo>
                    <a:pt x="34" y="329"/>
                  </a:lnTo>
                  <a:close/>
                  <a:moveTo>
                    <a:pt x="34" y="419"/>
                  </a:moveTo>
                  <a:lnTo>
                    <a:pt x="95" y="419"/>
                  </a:lnTo>
                  <a:lnTo>
                    <a:pt x="95" y="482"/>
                  </a:lnTo>
                  <a:lnTo>
                    <a:pt x="34" y="482"/>
                  </a:lnTo>
                  <a:lnTo>
                    <a:pt x="34" y="419"/>
                  </a:lnTo>
                  <a:close/>
                  <a:moveTo>
                    <a:pt x="34" y="510"/>
                  </a:moveTo>
                  <a:lnTo>
                    <a:pt x="95" y="510"/>
                  </a:lnTo>
                  <a:lnTo>
                    <a:pt x="95" y="572"/>
                  </a:lnTo>
                  <a:lnTo>
                    <a:pt x="34" y="572"/>
                  </a:lnTo>
                  <a:lnTo>
                    <a:pt x="34" y="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16"/>
            <p:cNvSpPr>
              <a:spLocks noEditPoints="1"/>
            </p:cNvSpPr>
            <p:nvPr/>
          </p:nvSpPr>
          <p:spPr bwMode="auto">
            <a:xfrm>
              <a:off x="5476876" y="3786188"/>
              <a:ext cx="292100" cy="1084263"/>
            </a:xfrm>
            <a:custGeom>
              <a:avLst/>
              <a:gdLst>
                <a:gd name="T0" fmla="*/ 159 w 184"/>
                <a:gd name="T1" fmla="*/ 209 h 683"/>
                <a:gd name="T2" fmla="*/ 159 w 184"/>
                <a:gd name="T3" fmla="*/ 137 h 683"/>
                <a:gd name="T4" fmla="*/ 125 w 184"/>
                <a:gd name="T5" fmla="*/ 137 h 683"/>
                <a:gd name="T6" fmla="*/ 125 w 184"/>
                <a:gd name="T7" fmla="*/ 67 h 683"/>
                <a:gd name="T8" fmla="*/ 102 w 184"/>
                <a:gd name="T9" fmla="*/ 67 h 683"/>
                <a:gd name="T10" fmla="*/ 102 w 184"/>
                <a:gd name="T11" fmla="*/ 0 h 683"/>
                <a:gd name="T12" fmla="*/ 82 w 184"/>
                <a:gd name="T13" fmla="*/ 0 h 683"/>
                <a:gd name="T14" fmla="*/ 82 w 184"/>
                <a:gd name="T15" fmla="*/ 67 h 683"/>
                <a:gd name="T16" fmla="*/ 59 w 184"/>
                <a:gd name="T17" fmla="*/ 67 h 683"/>
                <a:gd name="T18" fmla="*/ 59 w 184"/>
                <a:gd name="T19" fmla="*/ 137 h 683"/>
                <a:gd name="T20" fmla="*/ 28 w 184"/>
                <a:gd name="T21" fmla="*/ 137 h 683"/>
                <a:gd name="T22" fmla="*/ 28 w 184"/>
                <a:gd name="T23" fmla="*/ 209 h 683"/>
                <a:gd name="T24" fmla="*/ 0 w 184"/>
                <a:gd name="T25" fmla="*/ 209 h 683"/>
                <a:gd name="T26" fmla="*/ 0 w 184"/>
                <a:gd name="T27" fmla="*/ 683 h 683"/>
                <a:gd name="T28" fmla="*/ 184 w 184"/>
                <a:gd name="T29" fmla="*/ 683 h 683"/>
                <a:gd name="T30" fmla="*/ 184 w 184"/>
                <a:gd name="T31" fmla="*/ 209 h 683"/>
                <a:gd name="T32" fmla="*/ 159 w 184"/>
                <a:gd name="T33" fmla="*/ 209 h 683"/>
                <a:gd name="T34" fmla="*/ 89 w 184"/>
                <a:gd name="T35" fmla="*/ 494 h 683"/>
                <a:gd name="T36" fmla="*/ 30 w 184"/>
                <a:gd name="T37" fmla="*/ 494 h 683"/>
                <a:gd name="T38" fmla="*/ 30 w 184"/>
                <a:gd name="T39" fmla="*/ 432 h 683"/>
                <a:gd name="T40" fmla="*/ 89 w 184"/>
                <a:gd name="T41" fmla="*/ 432 h 683"/>
                <a:gd name="T42" fmla="*/ 89 w 184"/>
                <a:gd name="T43" fmla="*/ 494 h 683"/>
                <a:gd name="T44" fmla="*/ 89 w 184"/>
                <a:gd name="T45" fmla="*/ 308 h 683"/>
                <a:gd name="T46" fmla="*/ 30 w 184"/>
                <a:gd name="T47" fmla="*/ 308 h 683"/>
                <a:gd name="T48" fmla="*/ 30 w 184"/>
                <a:gd name="T49" fmla="*/ 248 h 683"/>
                <a:gd name="T50" fmla="*/ 89 w 184"/>
                <a:gd name="T51" fmla="*/ 248 h 683"/>
                <a:gd name="T52" fmla="*/ 89 w 184"/>
                <a:gd name="T53" fmla="*/ 308 h 683"/>
                <a:gd name="T54" fmla="*/ 161 w 184"/>
                <a:gd name="T55" fmla="*/ 401 h 683"/>
                <a:gd name="T56" fmla="*/ 100 w 184"/>
                <a:gd name="T57" fmla="*/ 401 h 683"/>
                <a:gd name="T58" fmla="*/ 100 w 184"/>
                <a:gd name="T59" fmla="*/ 339 h 683"/>
                <a:gd name="T60" fmla="*/ 161 w 184"/>
                <a:gd name="T61" fmla="*/ 339 h 683"/>
                <a:gd name="T62" fmla="*/ 161 w 184"/>
                <a:gd name="T63" fmla="*/ 401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4" h="683">
                  <a:moveTo>
                    <a:pt x="159" y="209"/>
                  </a:moveTo>
                  <a:lnTo>
                    <a:pt x="159" y="137"/>
                  </a:lnTo>
                  <a:lnTo>
                    <a:pt x="125" y="137"/>
                  </a:lnTo>
                  <a:lnTo>
                    <a:pt x="125" y="67"/>
                  </a:lnTo>
                  <a:lnTo>
                    <a:pt x="102" y="67"/>
                  </a:lnTo>
                  <a:lnTo>
                    <a:pt x="102" y="0"/>
                  </a:lnTo>
                  <a:lnTo>
                    <a:pt x="82" y="0"/>
                  </a:lnTo>
                  <a:lnTo>
                    <a:pt x="82" y="67"/>
                  </a:lnTo>
                  <a:lnTo>
                    <a:pt x="59" y="67"/>
                  </a:lnTo>
                  <a:lnTo>
                    <a:pt x="59" y="137"/>
                  </a:lnTo>
                  <a:lnTo>
                    <a:pt x="28" y="137"/>
                  </a:lnTo>
                  <a:lnTo>
                    <a:pt x="28" y="209"/>
                  </a:lnTo>
                  <a:lnTo>
                    <a:pt x="0" y="209"/>
                  </a:lnTo>
                  <a:lnTo>
                    <a:pt x="0" y="683"/>
                  </a:lnTo>
                  <a:lnTo>
                    <a:pt x="184" y="683"/>
                  </a:lnTo>
                  <a:lnTo>
                    <a:pt x="184" y="209"/>
                  </a:lnTo>
                  <a:lnTo>
                    <a:pt x="159" y="209"/>
                  </a:lnTo>
                  <a:close/>
                  <a:moveTo>
                    <a:pt x="89" y="494"/>
                  </a:moveTo>
                  <a:lnTo>
                    <a:pt x="30" y="494"/>
                  </a:lnTo>
                  <a:lnTo>
                    <a:pt x="30" y="432"/>
                  </a:lnTo>
                  <a:lnTo>
                    <a:pt x="89" y="432"/>
                  </a:lnTo>
                  <a:lnTo>
                    <a:pt x="89" y="494"/>
                  </a:lnTo>
                  <a:close/>
                  <a:moveTo>
                    <a:pt x="89" y="308"/>
                  </a:moveTo>
                  <a:lnTo>
                    <a:pt x="30" y="308"/>
                  </a:lnTo>
                  <a:lnTo>
                    <a:pt x="30" y="248"/>
                  </a:lnTo>
                  <a:lnTo>
                    <a:pt x="89" y="248"/>
                  </a:lnTo>
                  <a:lnTo>
                    <a:pt x="89" y="308"/>
                  </a:lnTo>
                  <a:close/>
                  <a:moveTo>
                    <a:pt x="161" y="401"/>
                  </a:moveTo>
                  <a:lnTo>
                    <a:pt x="100" y="401"/>
                  </a:lnTo>
                  <a:lnTo>
                    <a:pt x="100" y="339"/>
                  </a:lnTo>
                  <a:lnTo>
                    <a:pt x="161" y="339"/>
                  </a:lnTo>
                  <a:lnTo>
                    <a:pt x="161" y="4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7" name="Oval 146"/>
          <p:cNvSpPr/>
          <p:nvPr/>
        </p:nvSpPr>
        <p:spPr bwMode="auto">
          <a:xfrm>
            <a:off x="5352379" y="3001785"/>
            <a:ext cx="124705" cy="124705"/>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Line 63"/>
          <p:cNvSpPr>
            <a:spLocks noChangeShapeType="1"/>
          </p:cNvSpPr>
          <p:nvPr/>
        </p:nvSpPr>
        <p:spPr bwMode="auto">
          <a:xfrm>
            <a:off x="2950388" y="950888"/>
            <a:ext cx="1245310" cy="0"/>
          </a:xfrm>
          <a:prstGeom prst="line">
            <a:avLst/>
          </a:prstGeom>
          <a:noFill/>
          <a:ln w="25400" cap="flat">
            <a:solidFill>
              <a:schemeClr val="bg2"/>
            </a:solidFill>
            <a:prstDash val="solid"/>
            <a:miter lim="800000"/>
            <a:headEnd type="none"/>
            <a:tailEnd type="triangle" w="lg" len="lg"/>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cxnSp>
        <p:nvCxnSpPr>
          <p:cNvPr id="149" name="Straight Arrow Connector 148"/>
          <p:cNvCxnSpPr/>
          <p:nvPr/>
        </p:nvCxnSpPr>
        <p:spPr>
          <a:xfrm>
            <a:off x="2931529" y="2177149"/>
            <a:ext cx="1214578" cy="19456"/>
          </a:xfrm>
          <a:prstGeom prst="straightConnector1">
            <a:avLst/>
          </a:prstGeom>
          <a:ln w="25400">
            <a:solidFill>
              <a:schemeClr val="bg2"/>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H="1" flipV="1">
            <a:off x="1240224" y="2708340"/>
            <a:ext cx="928463" cy="1942858"/>
          </a:xfrm>
          <a:prstGeom prst="line">
            <a:avLst/>
          </a:prstGeom>
          <a:ln w="254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flipV="1">
            <a:off x="1245475" y="2696533"/>
            <a:ext cx="880121" cy="624466"/>
          </a:xfrm>
          <a:prstGeom prst="line">
            <a:avLst/>
          </a:prstGeom>
          <a:ln w="254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H="1">
            <a:off x="1257710" y="2155468"/>
            <a:ext cx="891407" cy="541675"/>
          </a:xfrm>
          <a:prstGeom prst="line">
            <a:avLst/>
          </a:prstGeom>
          <a:ln w="254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0" name="Rectangle 449"/>
          <p:cNvSpPr/>
          <p:nvPr/>
        </p:nvSpPr>
        <p:spPr bwMode="auto">
          <a:xfrm>
            <a:off x="6540421" y="457517"/>
            <a:ext cx="4268568" cy="55926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sz="quarter" idx="10"/>
          </p:nvPr>
        </p:nvSpPr>
        <p:spPr>
          <a:xfrm>
            <a:off x="6672902" y="744520"/>
            <a:ext cx="5186272" cy="3972729"/>
          </a:xfrm>
        </p:spPr>
        <p:txBody>
          <a:bodyPr/>
          <a:lstStyle/>
          <a:p>
            <a:r>
              <a:rPr lang="en-US"/>
              <a:t>Develop and deploy global application     in Azure</a:t>
            </a:r>
          </a:p>
          <a:p>
            <a:r>
              <a:rPr lang="en-US"/>
              <a:t>Optionally deploy to Azure Stack </a:t>
            </a:r>
            <a:br>
              <a:rPr lang="en-US"/>
            </a:br>
            <a:r>
              <a:rPr lang="en-US"/>
              <a:t>to handle customer preferences </a:t>
            </a:r>
            <a:br>
              <a:rPr lang="en-US"/>
            </a:br>
            <a:r>
              <a:rPr lang="en-US"/>
              <a:t>for regulations:</a:t>
            </a:r>
          </a:p>
          <a:p>
            <a:pPr lvl="2"/>
            <a:r>
              <a:rPr lang="en-US"/>
              <a:t>Government </a:t>
            </a:r>
          </a:p>
          <a:p>
            <a:pPr lvl="2"/>
            <a:r>
              <a:rPr lang="en-US"/>
              <a:t>Industry</a:t>
            </a:r>
          </a:p>
          <a:p>
            <a:pPr lvl="2"/>
            <a:r>
              <a:rPr lang="en-US"/>
              <a:t>Region </a:t>
            </a:r>
          </a:p>
          <a:p>
            <a:r>
              <a:rPr lang="en-US"/>
              <a:t>No changes to application</a:t>
            </a:r>
          </a:p>
        </p:txBody>
      </p:sp>
      <p:sp>
        <p:nvSpPr>
          <p:cNvPr id="114" name="Rectangle 113"/>
          <p:cNvSpPr/>
          <p:nvPr/>
        </p:nvSpPr>
        <p:spPr bwMode="auto">
          <a:xfrm>
            <a:off x="3749" y="5685510"/>
            <a:ext cx="12190271" cy="116772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2196385" tIns="140568" rIns="175710" bIns="140568" numCol="1" spcCol="0" rtlCol="0" fromWordArt="0" anchor="t" anchorCtr="0" forceAA="0" compatLnSpc="1">
            <a:prstTxWarp prst="textNoShape">
              <a:avLst/>
            </a:prstTxWarp>
            <a:noAutofit/>
          </a:bodyPr>
          <a:lstStyle/>
          <a:p>
            <a:pPr marL="0" marR="0" lvl="0" indent="0" algn="l" defTabSz="896046" rtl="0" eaLnBrk="1" fontAlgn="auto" latinLnBrk="0" hangingPunct="1">
              <a:lnSpc>
                <a:spcPct val="100000"/>
              </a:lnSpc>
              <a:spcBef>
                <a:spcPts val="0"/>
              </a:spcBef>
              <a:spcAft>
                <a:spcPts val="0"/>
              </a:spcAft>
              <a:buClrTx/>
              <a:buSzTx/>
              <a:buFontTx/>
              <a:buNone/>
              <a:tabLst/>
              <a:defRPr/>
            </a:pPr>
            <a:endParaRPr kumimoji="0" lang="en-US" sz="3458"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a:ea typeface="+mn-ea"/>
              <a:cs typeface="Segoe UI Semilight" panose="020B0402040204020203" pitchFamily="34" charset="0"/>
            </a:endParaRPr>
          </a:p>
        </p:txBody>
      </p:sp>
      <p:sp>
        <p:nvSpPr>
          <p:cNvPr id="118" name="Oval 117"/>
          <p:cNvSpPr/>
          <p:nvPr/>
        </p:nvSpPr>
        <p:spPr bwMode="auto">
          <a:xfrm>
            <a:off x="604997" y="5011765"/>
            <a:ext cx="1347125" cy="1344637"/>
          </a:xfrm>
          <a:prstGeom prst="ellipse">
            <a:avLst/>
          </a:prstGeom>
          <a:solidFill>
            <a:srgbClr val="002050"/>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895699" rtl="0" eaLnBrk="1" fontAlgn="base" latinLnBrk="0" hangingPunct="1">
              <a:lnSpc>
                <a:spcPct val="90000"/>
              </a:lnSpc>
              <a:spcBef>
                <a:spcPct val="0"/>
              </a:spcBef>
              <a:spcAft>
                <a:spcPct val="0"/>
              </a:spcAft>
              <a:buClrTx/>
              <a:buSzTx/>
              <a:buFontTx/>
              <a:buNone/>
              <a:tabLst/>
              <a:defRPr/>
            </a:pPr>
            <a:endParaRPr kumimoji="0" lang="en-US" sz="172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8" name="Text Placeholder 2"/>
          <p:cNvSpPr txBox="1">
            <a:spLocks/>
          </p:cNvSpPr>
          <p:nvPr/>
        </p:nvSpPr>
        <p:spPr>
          <a:xfrm>
            <a:off x="2208622" y="5970220"/>
            <a:ext cx="9588794" cy="589115"/>
          </a:xfrm>
          <a:prstGeom prst="rect">
            <a:avLst/>
          </a:prstGeom>
        </p:spPr>
        <p:txBody>
          <a:bodyPr vert="horz" wrap="square" lIns="0" tIns="0" rIns="143428" bIns="89642" rtlCol="0">
            <a:spAutoFit/>
          </a:bodyPr>
          <a:lst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100000">
                      <a:schemeClr val="tx1"/>
                    </a:gs>
                  </a:gsLst>
                  <a:lin ang="5400000" scaled="0"/>
                </a:gradFill>
                <a:latin typeface="+mj-lt"/>
                <a:ea typeface="+mn-ea"/>
                <a:cs typeface="+mn-cs"/>
              </a:defRPr>
            </a:lvl1pPr>
            <a:lvl2pPr marL="342835"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89"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99946"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1028501"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 typeface="Arial" pitchFamily="34" charset="0"/>
              <a:buNone/>
              <a:tabLst/>
              <a:defRPr/>
            </a:pPr>
            <a:r>
              <a:rPr kumimoji="0" lang="en-US" sz="3600" b="0" i="0" u="none" strike="noStrike" kern="1200" cap="none" spc="0" normalizeH="0" baseline="0" noProof="0">
                <a:ln>
                  <a:noFill/>
                </a:ln>
                <a:gradFill>
                  <a:gsLst>
                    <a:gs pos="0">
                      <a:srgbClr val="FFFFFF"/>
                    </a:gs>
                    <a:gs pos="100000">
                      <a:srgbClr val="FFFFFF"/>
                    </a:gs>
                  </a:gsLst>
                  <a:lin ang="5400000" scaled="1"/>
                </a:gradFill>
                <a:effectLst/>
                <a:uLnTx/>
                <a:uFillTx/>
                <a:latin typeface="Segoe UI Light"/>
                <a:ea typeface="+mn-ea"/>
                <a:cs typeface="Segoe UI Semilight" panose="020B0402040204020203" pitchFamily="34" charset="0"/>
              </a:rPr>
              <a:t>Cloud applications to meet varied regulations</a:t>
            </a:r>
          </a:p>
        </p:txBody>
      </p:sp>
      <p:grpSp>
        <p:nvGrpSpPr>
          <p:cNvPr id="163" name="Group 162"/>
          <p:cNvGrpSpPr>
            <a:grpSpLocks noChangeAspect="1"/>
          </p:cNvGrpSpPr>
          <p:nvPr/>
        </p:nvGrpSpPr>
        <p:grpSpPr>
          <a:xfrm>
            <a:off x="1016204" y="5291138"/>
            <a:ext cx="489766" cy="758994"/>
            <a:chOff x="7621675" y="431686"/>
            <a:chExt cx="864158" cy="1339194"/>
          </a:xfrm>
        </p:grpSpPr>
        <p:sp>
          <p:nvSpPr>
            <p:cNvPr id="164" name="Rectangle: Rounded Corners 233"/>
            <p:cNvSpPr/>
            <p:nvPr/>
          </p:nvSpPr>
          <p:spPr bwMode="auto">
            <a:xfrm>
              <a:off x="7621675" y="592853"/>
              <a:ext cx="864158" cy="1178027"/>
            </a:xfrm>
            <a:prstGeom prst="roundRect">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ectangle: Rounded Corners 234"/>
            <p:cNvSpPr/>
            <p:nvPr/>
          </p:nvSpPr>
          <p:spPr bwMode="auto">
            <a:xfrm>
              <a:off x="7815943" y="600406"/>
              <a:ext cx="475622" cy="184220"/>
            </a:xfrm>
            <a:prstGeom prst="roundRect">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Flowchart: Delay 165"/>
            <p:cNvSpPr/>
            <p:nvPr/>
          </p:nvSpPr>
          <p:spPr bwMode="auto">
            <a:xfrm rot="16200000">
              <a:off x="7966786" y="347635"/>
              <a:ext cx="168718" cy="336819"/>
            </a:xfrm>
            <a:prstGeom prst="flowChartDelay">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7" name="Straight Connector 166"/>
            <p:cNvCxnSpPr/>
            <p:nvPr/>
          </p:nvCxnSpPr>
          <p:spPr>
            <a:xfrm>
              <a:off x="7815943" y="1329624"/>
              <a:ext cx="199671" cy="140677"/>
            </a:xfrm>
            <a:prstGeom prst="line">
              <a:avLst/>
            </a:prstGeom>
            <a:noFill/>
            <a:ln w="38100" cap="rnd" cmpd="sng" algn="ctr">
              <a:solidFill>
                <a:srgbClr val="FFFFFF"/>
              </a:solidFill>
              <a:prstDash val="solid"/>
              <a:bevel/>
              <a:headEnd type="none"/>
              <a:tailEnd type="none"/>
            </a:ln>
            <a:effectLst/>
          </p:spPr>
        </p:cxnSp>
        <p:cxnSp>
          <p:nvCxnSpPr>
            <p:cNvPr id="168" name="Straight Connector 167"/>
            <p:cNvCxnSpPr>
              <a:cxnSpLocks noChangeAspect="1"/>
            </p:cNvCxnSpPr>
            <p:nvPr/>
          </p:nvCxnSpPr>
          <p:spPr>
            <a:xfrm flipV="1">
              <a:off x="8015614" y="1048110"/>
              <a:ext cx="263149" cy="405305"/>
            </a:xfrm>
            <a:prstGeom prst="line">
              <a:avLst/>
            </a:prstGeom>
            <a:noFill/>
            <a:ln w="38100" cap="rnd" cmpd="sng" algn="ctr">
              <a:solidFill>
                <a:srgbClr val="FFFFFF"/>
              </a:solidFill>
              <a:prstDash val="solid"/>
              <a:headEnd type="none"/>
              <a:tailEnd type="none"/>
            </a:ln>
            <a:effectLst/>
          </p:spPr>
        </p:cxnSp>
      </p:grpSp>
      <p:pic>
        <p:nvPicPr>
          <p:cNvPr id="161" name="Picture 160"/>
          <p:cNvPicPr>
            <a:picLocks noChangeAspect="1"/>
          </p:cNvPicPr>
          <p:nvPr/>
        </p:nvPicPr>
        <p:blipFill>
          <a:blip r:embed="rId4"/>
          <a:stretch>
            <a:fillRect/>
          </a:stretch>
        </p:blipFill>
        <p:spPr>
          <a:xfrm>
            <a:off x="2277904" y="1674518"/>
            <a:ext cx="577828" cy="738337"/>
          </a:xfrm>
          <a:prstGeom prst="rect">
            <a:avLst/>
          </a:prstGeom>
        </p:spPr>
      </p:pic>
    </p:spTree>
    <p:extLst>
      <p:ext uri="{BB962C8B-B14F-4D97-AF65-F5344CB8AC3E}">
        <p14:creationId xmlns:p14="http://schemas.microsoft.com/office/powerpoint/2010/main" val="65273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8961149" y="1328087"/>
            <a:ext cx="2874488" cy="3884508"/>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2" rIns="179285"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10000"/>
              </a:lnSpc>
              <a:spcBef>
                <a:spcPct val="0"/>
              </a:spcBef>
              <a:spcAft>
                <a:spcPct val="0"/>
              </a:spcAft>
              <a:buClrTx/>
              <a:buSzTx/>
              <a:buFontTx/>
              <a:buNone/>
              <a:tabLst/>
              <a:defRPr/>
            </a:pPr>
            <a:endParaRPr kumimoji="0" lang="en-US" sz="1765" b="0" i="0" u="none" strike="noStrike" kern="0" cap="none" spc="-49"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 name="Rectangle 2"/>
          <p:cNvSpPr/>
          <p:nvPr/>
        </p:nvSpPr>
        <p:spPr bwMode="auto">
          <a:xfrm>
            <a:off x="6093483" y="1328087"/>
            <a:ext cx="2868559" cy="3884508"/>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2" rIns="179285"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10000"/>
              </a:lnSpc>
              <a:spcBef>
                <a:spcPct val="0"/>
              </a:spcBef>
              <a:spcAft>
                <a:spcPct val="0"/>
              </a:spcAft>
              <a:buClrTx/>
              <a:buSzTx/>
              <a:buFontTx/>
              <a:buNone/>
              <a:tabLst/>
              <a:defRPr/>
            </a:pPr>
            <a:r>
              <a:rPr kumimoji="0" lang="en-US" sz="1765"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An Azure Replacement</a:t>
            </a:r>
            <a:endParaRPr kumimoji="0" lang="en-US" sz="1765" b="0" i="0" u="none" strike="noStrike" kern="0" cap="none" spc="-29"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27" name="Rectangle 26"/>
          <p:cNvSpPr/>
          <p:nvPr/>
        </p:nvSpPr>
        <p:spPr>
          <a:xfrm>
            <a:off x="356364" y="-98912"/>
            <a:ext cx="12192000" cy="1486259"/>
          </a:xfrm>
          <a:prstGeom prst="rect">
            <a:avLst/>
          </a:prstGeom>
        </p:spPr>
        <p:txBody>
          <a:bodyPr wrap="square" lIns="0" tIns="448212" rIns="0" anchor="t">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3921" b="0" i="0" u="none" strike="noStrike" kern="0" cap="none" spc="0" normalizeH="0" baseline="0" noProof="0">
                <a:ln w="3175">
                  <a:noFill/>
                </a:ln>
                <a:solidFill>
                  <a:srgbClr val="FFFFFF"/>
                </a:solidFill>
                <a:effectLst/>
                <a:uLnTx/>
                <a:uFillTx/>
                <a:latin typeface="Segoe UI Light" panose="020B0502040204020203" pitchFamily="34" charset="0"/>
                <a:ea typeface="+mn-ea"/>
                <a:cs typeface="Segoe UI Light" panose="020B0502040204020203" pitchFamily="34" charset="0"/>
              </a:rPr>
              <a:t>What Azure Stack is not? </a:t>
            </a:r>
          </a:p>
        </p:txBody>
      </p:sp>
      <p:sp>
        <p:nvSpPr>
          <p:cNvPr id="4" name="Rectangle 3"/>
          <p:cNvSpPr/>
          <p:nvPr/>
        </p:nvSpPr>
        <p:spPr bwMode="auto">
          <a:xfrm>
            <a:off x="356364" y="1328087"/>
            <a:ext cx="2868559" cy="3884508"/>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2" rIns="179285" bIns="0" numCol="1" spcCol="0" rtlCol="0" fromWordArt="0" anchor="t" anchorCtr="0" forceAA="0" compatLnSpc="1">
            <a:prstTxWarp prst="textNoShape">
              <a:avLst/>
            </a:prstTxWarp>
            <a:noAutofit/>
          </a:bodyPr>
          <a:lstStyle/>
          <a:p>
            <a:pPr lvl="0" algn="ctr" defTabSz="914102" fontAlgn="base">
              <a:lnSpc>
                <a:spcPct val="110000"/>
              </a:lnSpc>
              <a:spcBef>
                <a:spcPct val="0"/>
              </a:spcBef>
              <a:spcAft>
                <a:spcPct val="0"/>
              </a:spcAft>
              <a:defRPr/>
            </a:pPr>
            <a:r>
              <a:rPr kumimoji="0" lang="en-US" sz="1765"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Virtual Machine D</a:t>
            </a:r>
            <a:r>
              <a:rPr lang="en-US" sz="1765" kern="0" err="1">
                <a:solidFill>
                  <a:srgbClr val="FFFFFF"/>
                </a:solidFill>
                <a:latin typeface="Segoe UI Light" panose="020B0502040204020203" pitchFamily="34" charset="0"/>
                <a:cs typeface="Segoe UI Light" panose="020B0502040204020203" pitchFamily="34" charset="0"/>
              </a:rPr>
              <a:t>ispenser</a:t>
            </a:r>
            <a:r>
              <a:rPr lang="en-US" sz="1765" kern="0">
                <a:solidFill>
                  <a:srgbClr val="FFFFFF"/>
                </a:solidFill>
                <a:latin typeface="Segoe UI Light" panose="020B0502040204020203" pitchFamily="34" charset="0"/>
                <a:cs typeface="Segoe UI Light" panose="020B0502040204020203" pitchFamily="34" charset="0"/>
              </a:rPr>
              <a:t> or VDI Platform </a:t>
            </a:r>
            <a:endParaRPr kumimoji="0" lang="en-US" sz="1765"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5" name="Rectangle 4"/>
          <p:cNvSpPr/>
          <p:nvPr/>
        </p:nvSpPr>
        <p:spPr bwMode="auto">
          <a:xfrm>
            <a:off x="3224923" y="1328087"/>
            <a:ext cx="2868559" cy="3884508"/>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2" rIns="179285"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10000"/>
              </a:lnSpc>
              <a:spcBef>
                <a:spcPct val="0"/>
              </a:spcBef>
              <a:spcAft>
                <a:spcPct val="0"/>
              </a:spcAft>
              <a:buClrTx/>
              <a:buSzTx/>
              <a:buFontTx/>
              <a:buNone/>
              <a:tabLst/>
              <a:defRPr/>
            </a:pPr>
            <a:r>
              <a:rPr kumimoji="0" lang="en-US" sz="1765"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Office 365 Hosting Platform</a:t>
            </a:r>
          </a:p>
        </p:txBody>
      </p:sp>
      <p:sp>
        <p:nvSpPr>
          <p:cNvPr id="13" name="Rectangle 12"/>
          <p:cNvSpPr/>
          <p:nvPr/>
        </p:nvSpPr>
        <p:spPr bwMode="auto">
          <a:xfrm>
            <a:off x="8961148" y="5085291"/>
            <a:ext cx="2874488" cy="16135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10000"/>
              </a:lnSpc>
              <a:spcBef>
                <a:spcPct val="0"/>
              </a:spcBef>
              <a:spcAft>
                <a:spcPct val="0"/>
              </a:spcAft>
              <a:buClrTx/>
              <a:buSzTx/>
              <a:buFontTx/>
              <a:buNone/>
              <a:tabLst/>
              <a:defRPr/>
            </a:pPr>
            <a:endParaRPr kumimoji="0" lang="de-DE" sz="1961" b="0" i="0" u="none" strike="noStrike" kern="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ctr" defTabSz="914102" rtl="0" eaLnBrk="1" fontAlgn="base" latinLnBrk="0" hangingPunct="1">
              <a:lnSpc>
                <a:spcPct val="110000"/>
              </a:lnSpc>
              <a:spcBef>
                <a:spcPct val="0"/>
              </a:spcBef>
              <a:spcAft>
                <a:spcPct val="0"/>
              </a:spcAft>
              <a:buClrTx/>
              <a:buSzTx/>
              <a:buFontTx/>
              <a:buNone/>
              <a:tabLst/>
              <a:defRPr/>
            </a:pPr>
            <a:endParaRPr kumimoji="0" lang="de-DE" sz="1961" b="0" i="0" u="none" strike="noStrike" kern="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ctr" defTabSz="914102" rtl="0" eaLnBrk="1" fontAlgn="base" latinLnBrk="0" hangingPunct="1">
              <a:lnSpc>
                <a:spcPct val="110000"/>
              </a:lnSpc>
              <a:spcBef>
                <a:spcPct val="0"/>
              </a:spcBef>
              <a:spcAft>
                <a:spcPct val="0"/>
              </a:spcAft>
              <a:buClrTx/>
              <a:buSzTx/>
              <a:buFontTx/>
              <a:buNone/>
              <a:tabLst/>
              <a:defRPr/>
            </a:pPr>
            <a:endParaRPr kumimoji="0" lang="de-DE" sz="686" b="0" i="0" u="none" strike="noStrike" kern="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ctr" defTabSz="914102" rtl="0" eaLnBrk="1" fontAlgn="base" latinLnBrk="0" hangingPunct="1">
              <a:lnSpc>
                <a:spcPct val="110000"/>
              </a:lnSpc>
              <a:spcBef>
                <a:spcPct val="0"/>
              </a:spcBef>
              <a:spcAft>
                <a:spcPct val="0"/>
              </a:spcAft>
              <a:buClrTx/>
              <a:buSzTx/>
              <a:buFontTx/>
              <a:buNone/>
              <a:tabLst/>
              <a:defRPr/>
            </a:pPr>
            <a:r>
              <a:rPr kumimoji="0" lang="en-US" sz="1568" b="0" i="0" u="none" strike="noStrike" kern="0" cap="none" spc="2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Azure Application Insights </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7" name="Rectangle 16"/>
          <p:cNvSpPr/>
          <p:nvPr/>
        </p:nvSpPr>
        <p:spPr bwMode="auto">
          <a:xfrm>
            <a:off x="356364" y="5085291"/>
            <a:ext cx="2869452" cy="1613565"/>
          </a:xfrm>
          <a:prstGeom prst="rect">
            <a:avLst/>
          </a:prstGeom>
          <a:solidFill>
            <a:srgbClr val="282D32"/>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10000"/>
              </a:lnSpc>
              <a:spcBef>
                <a:spcPct val="0"/>
              </a:spcBef>
              <a:spcAft>
                <a:spcPct val="0"/>
              </a:spcAft>
              <a:buClrTx/>
              <a:buSzTx/>
              <a:buFontTx/>
              <a:buNone/>
              <a:tabLst/>
              <a:defRPr/>
            </a:pPr>
            <a:r>
              <a:rPr lang="en-US" sz="1961" kern="0" spc="2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Azure Stack is not a competitor to VMware (or VDI), Hyper-V on Server 2016 is. </a:t>
            </a:r>
            <a:endParaRPr kumimoji="0" lang="en-US" sz="1568" b="0" i="0" u="none" strike="noStrike" kern="0" cap="none" spc="2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30" name="Rectangle 29"/>
          <p:cNvSpPr/>
          <p:nvPr/>
        </p:nvSpPr>
        <p:spPr bwMode="auto">
          <a:xfrm>
            <a:off x="3224923" y="5085291"/>
            <a:ext cx="2868559" cy="1613565"/>
          </a:xfrm>
          <a:prstGeom prst="rect">
            <a:avLst/>
          </a:prstGeom>
          <a:solidFill>
            <a:srgbClr val="282D32"/>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10000"/>
              </a:lnSpc>
              <a:spcBef>
                <a:spcPct val="0"/>
              </a:spcBef>
              <a:spcAft>
                <a:spcPct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Customers cannot host Office 365 on Azure Stack</a:t>
            </a:r>
            <a:endParaRPr kumimoji="0" lang="en-US" sz="1568" b="0" i="0" u="none" strike="noStrike" kern="0" cap="none" spc="2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ctr" defTabSz="914102" rtl="0" eaLnBrk="1" fontAlgn="base" latinLnBrk="0" hangingPunct="1">
              <a:lnSpc>
                <a:spcPct val="110000"/>
              </a:lnSpc>
              <a:spcBef>
                <a:spcPct val="0"/>
              </a:spcBef>
              <a:spcAft>
                <a:spcPct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 </a:t>
            </a:r>
          </a:p>
          <a:p>
            <a:pPr marL="0" marR="0" lvl="0" indent="0" algn="ctr" defTabSz="914102" rtl="0" eaLnBrk="1" fontAlgn="base" latinLnBrk="0" hangingPunct="1">
              <a:lnSpc>
                <a:spcPct val="11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42" name="Rectangle 41"/>
          <p:cNvSpPr/>
          <p:nvPr/>
        </p:nvSpPr>
        <p:spPr bwMode="auto">
          <a:xfrm>
            <a:off x="6092590" y="5085291"/>
            <a:ext cx="2869452" cy="16135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1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pic>
        <p:nvPicPr>
          <p:cNvPr id="8" name="Picture 7">
            <a:extLst>
              <a:ext uri="{FF2B5EF4-FFF2-40B4-BE49-F238E27FC236}">
                <a16:creationId xmlns:a16="http://schemas.microsoft.com/office/drawing/2014/main" id="{FB5B459C-A3A9-4AFF-B2B1-5E4F78DD851E}"/>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48452" y="3059082"/>
            <a:ext cx="874290" cy="874290"/>
          </a:xfrm>
          <a:prstGeom prst="rect">
            <a:avLst/>
          </a:prstGeom>
        </p:spPr>
      </p:pic>
      <p:pic>
        <p:nvPicPr>
          <p:cNvPr id="10" name="Picture 9">
            <a:extLst>
              <a:ext uri="{FF2B5EF4-FFF2-40B4-BE49-F238E27FC236}">
                <a16:creationId xmlns:a16="http://schemas.microsoft.com/office/drawing/2014/main" id="{27BFB85E-4415-47D6-95A7-9082A0CBF0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9192" y="3008281"/>
            <a:ext cx="1181498" cy="1181498"/>
          </a:xfrm>
          <a:prstGeom prst="rect">
            <a:avLst/>
          </a:prstGeom>
        </p:spPr>
      </p:pic>
      <p:sp>
        <p:nvSpPr>
          <p:cNvPr id="24" name="Rectangle 23">
            <a:extLst>
              <a:ext uri="{FF2B5EF4-FFF2-40B4-BE49-F238E27FC236}">
                <a16:creationId xmlns:a16="http://schemas.microsoft.com/office/drawing/2014/main" id="{9C5F8037-050C-4A0E-8E96-CA6FF364C042}"/>
              </a:ext>
            </a:extLst>
          </p:cNvPr>
          <p:cNvSpPr/>
          <p:nvPr/>
        </p:nvSpPr>
        <p:spPr bwMode="auto">
          <a:xfrm>
            <a:off x="6092588" y="5085291"/>
            <a:ext cx="2868559" cy="1613565"/>
          </a:xfrm>
          <a:prstGeom prst="rect">
            <a:avLst/>
          </a:prstGeom>
          <a:solidFill>
            <a:srgbClr val="282D32"/>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10000"/>
              </a:lnSpc>
              <a:spcBef>
                <a:spcPct val="0"/>
              </a:spcBef>
              <a:spcAft>
                <a:spcPct val="0"/>
              </a:spcAft>
              <a:buClrTx/>
              <a:buSzTx/>
              <a:buFontTx/>
              <a:buNone/>
              <a:tabLst/>
              <a:defRPr/>
            </a:pPr>
            <a:r>
              <a:rPr lang="en-US" sz="1961" kern="0" spc="2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Many services are not available on Azure Stack that are available in Azure </a:t>
            </a:r>
            <a:endParaRPr kumimoji="0" lang="en-US" sz="1568" b="0" i="0" u="none" strike="noStrike" kern="0" cap="none" spc="2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ctr" defTabSz="914102" rtl="0" eaLnBrk="1" fontAlgn="base" latinLnBrk="0" hangingPunct="1">
              <a:lnSpc>
                <a:spcPct val="110000"/>
              </a:lnSpc>
              <a:spcBef>
                <a:spcPct val="0"/>
              </a:spcBef>
              <a:spcAft>
                <a:spcPct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 </a:t>
            </a:r>
          </a:p>
          <a:p>
            <a:pPr marL="0" marR="0" lvl="0" indent="0" algn="ctr" defTabSz="914102" rtl="0" eaLnBrk="1" fontAlgn="base" latinLnBrk="0" hangingPunct="1">
              <a:lnSpc>
                <a:spcPct val="11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28" name="Rectangle 27">
            <a:extLst>
              <a:ext uri="{FF2B5EF4-FFF2-40B4-BE49-F238E27FC236}">
                <a16:creationId xmlns:a16="http://schemas.microsoft.com/office/drawing/2014/main" id="{CCD96C7C-3D82-481C-B6F8-C48684C6DB77}"/>
              </a:ext>
            </a:extLst>
          </p:cNvPr>
          <p:cNvSpPr/>
          <p:nvPr/>
        </p:nvSpPr>
        <p:spPr bwMode="auto">
          <a:xfrm>
            <a:off x="8959360" y="5085291"/>
            <a:ext cx="2868559" cy="1613565"/>
          </a:xfrm>
          <a:prstGeom prst="rect">
            <a:avLst/>
          </a:prstGeom>
          <a:solidFill>
            <a:srgbClr val="282D32"/>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1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 </a:t>
            </a:r>
          </a:p>
          <a:p>
            <a:pPr marL="0" marR="0" lvl="0" indent="0" algn="ctr" defTabSz="914102" rtl="0" eaLnBrk="1" fontAlgn="base" latinLnBrk="0" hangingPunct="1">
              <a:lnSpc>
                <a:spcPct val="11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pic>
        <p:nvPicPr>
          <p:cNvPr id="12" name="Picture 11">
            <a:extLst>
              <a:ext uri="{FF2B5EF4-FFF2-40B4-BE49-F238E27FC236}">
                <a16:creationId xmlns:a16="http://schemas.microsoft.com/office/drawing/2014/main" id="{413DF548-9EBF-4C56-8894-F99A26F3D196}"/>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927752" y="2923292"/>
            <a:ext cx="1235051" cy="1235051"/>
          </a:xfrm>
          <a:prstGeom prst="rect">
            <a:avLst/>
          </a:prstGeom>
        </p:spPr>
      </p:pic>
      <p:pic>
        <p:nvPicPr>
          <p:cNvPr id="15" name="Picture 14">
            <a:extLst>
              <a:ext uri="{FF2B5EF4-FFF2-40B4-BE49-F238E27FC236}">
                <a16:creationId xmlns:a16="http://schemas.microsoft.com/office/drawing/2014/main" id="{C1DEA348-D0D0-467D-AB38-308E1449E7CD}"/>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796310" y="3008280"/>
            <a:ext cx="1168397" cy="1168397"/>
          </a:xfrm>
          <a:prstGeom prst="rect">
            <a:avLst/>
          </a:prstGeom>
        </p:spPr>
      </p:pic>
      <p:pic>
        <p:nvPicPr>
          <p:cNvPr id="6" name="Picture 5">
            <a:extLst>
              <a:ext uri="{FF2B5EF4-FFF2-40B4-BE49-F238E27FC236}">
                <a16:creationId xmlns:a16="http://schemas.microsoft.com/office/drawing/2014/main" id="{BAA1AD0E-EC1B-4BB0-A6D6-5F061982F73E}"/>
              </a:ext>
            </a:extLst>
          </p:cNvPr>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1778033" y="2964857"/>
            <a:ext cx="1099143" cy="1099143"/>
          </a:xfrm>
          <a:prstGeom prst="rect">
            <a:avLst/>
          </a:prstGeom>
        </p:spPr>
      </p:pic>
    </p:spTree>
    <p:extLst>
      <p:ext uri="{BB962C8B-B14F-4D97-AF65-F5344CB8AC3E}">
        <p14:creationId xmlns:p14="http://schemas.microsoft.com/office/powerpoint/2010/main" val="10184107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DBC3B-C460-4FDE-9B73-A7423D37B87E}"/>
              </a:ext>
            </a:extLst>
          </p:cNvPr>
          <p:cNvSpPr>
            <a:spLocks noGrp="1"/>
          </p:cNvSpPr>
          <p:nvPr>
            <p:ph type="title"/>
          </p:nvPr>
        </p:nvSpPr>
        <p:spPr>
          <a:xfrm>
            <a:off x="300681" y="838158"/>
            <a:ext cx="11590638" cy="2387600"/>
          </a:xfrm>
        </p:spPr>
        <p:txBody>
          <a:bodyPr>
            <a:normAutofit fontScale="90000"/>
          </a:bodyPr>
          <a:lstStyle/>
          <a:p>
            <a:pPr algn="ctr"/>
            <a:r>
              <a:rPr lang="en-US" b="1" dirty="0"/>
              <a:t>How many times could the Microsoft Fiber Optic Network that connect our Azure datacenters stretch to the moon and back?</a:t>
            </a:r>
          </a:p>
        </p:txBody>
      </p:sp>
      <p:sp>
        <p:nvSpPr>
          <p:cNvPr id="4" name="Text Placeholder 3">
            <a:extLst>
              <a:ext uri="{FF2B5EF4-FFF2-40B4-BE49-F238E27FC236}">
                <a16:creationId xmlns:a16="http://schemas.microsoft.com/office/drawing/2014/main" id="{364AA927-14E3-4326-803F-B88BFF005439}"/>
              </a:ext>
            </a:extLst>
          </p:cNvPr>
          <p:cNvSpPr>
            <a:spLocks noGrp="1"/>
          </p:cNvSpPr>
          <p:nvPr>
            <p:ph type="body" sz="quarter" idx="12"/>
          </p:nvPr>
        </p:nvSpPr>
        <p:spPr>
          <a:xfrm>
            <a:off x="584886" y="3062392"/>
            <a:ext cx="11022227" cy="1655762"/>
          </a:xfrm>
        </p:spPr>
        <p:txBody>
          <a:bodyPr>
            <a:noAutofit/>
          </a:bodyPr>
          <a:lstStyle/>
          <a:p>
            <a:pPr algn="ctr"/>
            <a:r>
              <a:rPr lang="en-US" sz="11500" b="1" dirty="0">
                <a:effectLst>
                  <a:outerShdw blurRad="38100" dist="38100" dir="2700000" algn="tl">
                    <a:srgbClr val="000000">
                      <a:alpha val="43137"/>
                    </a:srgbClr>
                  </a:outerShdw>
                </a:effectLst>
              </a:rPr>
              <a:t>3</a:t>
            </a:r>
          </a:p>
        </p:txBody>
      </p:sp>
      <p:sp>
        <p:nvSpPr>
          <p:cNvPr id="2" name="TextBox 1">
            <a:extLst>
              <a:ext uri="{FF2B5EF4-FFF2-40B4-BE49-F238E27FC236}">
                <a16:creationId xmlns:a16="http://schemas.microsoft.com/office/drawing/2014/main" id="{2269FBEE-3BE4-453A-B3C7-59A269B6D106}"/>
              </a:ext>
            </a:extLst>
          </p:cNvPr>
          <p:cNvSpPr txBox="1"/>
          <p:nvPr/>
        </p:nvSpPr>
        <p:spPr>
          <a:xfrm>
            <a:off x="1034321" y="5066675"/>
            <a:ext cx="9998440" cy="1403461"/>
          </a:xfrm>
          <a:prstGeom prst="rect">
            <a:avLst/>
          </a:prstGeom>
          <a:noFill/>
        </p:spPr>
        <p:txBody>
          <a:bodyPr wrap="square" lIns="182880" tIns="146304" rIns="182880" bIns="146304" rtlCol="0">
            <a:spAutoFit/>
          </a:bodyPr>
          <a:lstStyle/>
          <a:p>
            <a:pPr algn="ctr">
              <a:lnSpc>
                <a:spcPct val="90000"/>
              </a:lnSpc>
              <a:spcAft>
                <a:spcPts val="600"/>
              </a:spcAft>
            </a:pPr>
            <a:r>
              <a:rPr lang="en-US" sz="4000" b="1" dirty="0">
                <a:gradFill>
                  <a:gsLst>
                    <a:gs pos="2917">
                      <a:schemeClr val="tx1"/>
                    </a:gs>
                    <a:gs pos="30000">
                      <a:schemeClr val="tx1"/>
                    </a:gs>
                  </a:gsLst>
                  <a:lin ang="5400000" scaled="0"/>
                </a:gradFill>
                <a:effectLst>
                  <a:outerShdw blurRad="38100" dist="38100" dir="2700000" algn="tl">
                    <a:srgbClr val="000000">
                      <a:alpha val="43137"/>
                    </a:srgbClr>
                  </a:outerShdw>
                </a:effectLst>
              </a:rPr>
              <a:t>We now have over 1.6 M miles of fiber between our Azure datacenters</a:t>
            </a:r>
          </a:p>
        </p:txBody>
      </p:sp>
    </p:spTree>
    <p:extLst>
      <p:ext uri="{BB962C8B-B14F-4D97-AF65-F5344CB8AC3E}">
        <p14:creationId xmlns:p14="http://schemas.microsoft.com/office/powerpoint/2010/main" val="3106768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animEffect transition="in" filter="fade">
                                      <p:cBhvr>
                                        <p:cTn id="25" dur="1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110C3-D7D5-4E73-A8C4-C3B86C526F46}"/>
              </a:ext>
            </a:extLst>
          </p:cNvPr>
          <p:cNvSpPr>
            <a:spLocks noGrp="1"/>
          </p:cNvSpPr>
          <p:nvPr>
            <p:ph type="title"/>
          </p:nvPr>
        </p:nvSpPr>
        <p:spPr/>
        <p:txBody>
          <a:bodyPr/>
          <a:lstStyle/>
          <a:p>
            <a:r>
              <a:rPr lang="en-US" dirty="0"/>
              <a:t>Purchased as an integrated system</a:t>
            </a:r>
          </a:p>
        </p:txBody>
      </p:sp>
      <p:sp>
        <p:nvSpPr>
          <p:cNvPr id="4" name="TextBox 3">
            <a:extLst>
              <a:ext uri="{FF2B5EF4-FFF2-40B4-BE49-F238E27FC236}">
                <a16:creationId xmlns:a16="http://schemas.microsoft.com/office/drawing/2014/main" id="{362473DB-45CC-4A1F-AAC2-5CD093BDAD6A}"/>
              </a:ext>
            </a:extLst>
          </p:cNvPr>
          <p:cNvSpPr txBox="1"/>
          <p:nvPr/>
        </p:nvSpPr>
        <p:spPr>
          <a:xfrm>
            <a:off x="1282176" y="1014622"/>
            <a:ext cx="1852448" cy="966656"/>
          </a:xfrm>
          <a:prstGeom prst="rect">
            <a:avLst/>
          </a:prstGeom>
          <a:noFill/>
          <a:ln>
            <a:noFill/>
          </a:ln>
        </p:spPr>
        <p:txBody>
          <a:bodyPr wrap="square" rtlCol="0" anchor="ctr">
            <a:spAutoFit/>
          </a:bodyPr>
          <a:lstStyle/>
          <a:p>
            <a:pPr algn="ctr" defTabSz="913874">
              <a:defRPr/>
            </a:pPr>
            <a:r>
              <a:rPr lang="en-US" sz="2800" b="1" kern="0" dirty="0">
                <a:solidFill>
                  <a:schemeClr val="tx2"/>
                </a:solidFill>
                <a:latin typeface="+mj-lt"/>
                <a:cs typeface="Segoe UI Semilight" panose="020B0402040204020203" pitchFamily="34" charset="0"/>
              </a:rPr>
              <a:t>Azure </a:t>
            </a:r>
          </a:p>
          <a:p>
            <a:pPr algn="ctr" defTabSz="913874">
              <a:defRPr/>
            </a:pPr>
            <a:r>
              <a:rPr lang="en-US" sz="2800" b="1" kern="0" dirty="0">
                <a:solidFill>
                  <a:schemeClr val="tx2"/>
                </a:solidFill>
                <a:latin typeface="+mj-lt"/>
                <a:cs typeface="Segoe UI Semilight" panose="020B0402040204020203" pitchFamily="34" charset="0"/>
              </a:rPr>
              <a:t>services</a:t>
            </a:r>
          </a:p>
        </p:txBody>
      </p:sp>
      <p:sp>
        <p:nvSpPr>
          <p:cNvPr id="5" name="TextBox 4">
            <a:extLst>
              <a:ext uri="{FF2B5EF4-FFF2-40B4-BE49-F238E27FC236}">
                <a16:creationId xmlns:a16="http://schemas.microsoft.com/office/drawing/2014/main" id="{A7FA6B1C-5A46-4247-B813-88895A09EF06}"/>
              </a:ext>
            </a:extLst>
          </p:cNvPr>
          <p:cNvSpPr txBox="1"/>
          <p:nvPr/>
        </p:nvSpPr>
        <p:spPr>
          <a:xfrm>
            <a:off x="1282176" y="3101890"/>
            <a:ext cx="1852447" cy="480131"/>
          </a:xfrm>
          <a:prstGeom prst="rect">
            <a:avLst/>
          </a:prstGeom>
          <a:noFill/>
          <a:ln>
            <a:noFill/>
          </a:ln>
        </p:spPr>
        <p:txBody>
          <a:bodyPr wrap="square" rtlCol="0" anchor="ctr">
            <a:spAutoFit/>
          </a:bodyPr>
          <a:lstStyle/>
          <a:p>
            <a:pPr algn="ctr" defTabSz="913874">
              <a:lnSpc>
                <a:spcPct val="90000"/>
              </a:lnSpc>
              <a:spcAft>
                <a:spcPts val="800"/>
              </a:spcAft>
              <a:defRPr/>
            </a:pPr>
            <a:r>
              <a:rPr lang="en-US" sz="2800" b="1" kern="0" dirty="0">
                <a:solidFill>
                  <a:schemeClr val="tx2"/>
                </a:solidFill>
                <a:latin typeface="+mj-lt"/>
                <a:cs typeface="Segoe UI Semilight" panose="020B0402040204020203" pitchFamily="34" charset="0"/>
              </a:rPr>
              <a:t>Hardware</a:t>
            </a:r>
          </a:p>
        </p:txBody>
      </p:sp>
      <p:sp>
        <p:nvSpPr>
          <p:cNvPr id="6" name="Rectangle 5">
            <a:extLst>
              <a:ext uri="{FF2B5EF4-FFF2-40B4-BE49-F238E27FC236}">
                <a16:creationId xmlns:a16="http://schemas.microsoft.com/office/drawing/2014/main" id="{E520EECD-CD4A-489F-909C-95F1AB6BE1DD}"/>
              </a:ext>
            </a:extLst>
          </p:cNvPr>
          <p:cNvSpPr/>
          <p:nvPr/>
        </p:nvSpPr>
        <p:spPr>
          <a:xfrm>
            <a:off x="9971834" y="1732698"/>
            <a:ext cx="1852447" cy="480131"/>
          </a:xfrm>
          <a:prstGeom prst="rect">
            <a:avLst/>
          </a:prstGeom>
          <a:noFill/>
          <a:ln>
            <a:noFill/>
          </a:ln>
        </p:spPr>
        <p:txBody>
          <a:bodyPr wrap="square">
            <a:spAutoFit/>
          </a:bodyPr>
          <a:lstStyle/>
          <a:p>
            <a:pPr defTabSz="913874">
              <a:lnSpc>
                <a:spcPct val="90000"/>
              </a:lnSpc>
              <a:spcAft>
                <a:spcPts val="800"/>
              </a:spcAft>
              <a:defRPr/>
            </a:pPr>
            <a:r>
              <a:rPr lang="en-US" sz="2800" b="1" kern="0" dirty="0">
                <a:solidFill>
                  <a:schemeClr val="tx2"/>
                </a:solidFill>
                <a:latin typeface="+mj-lt"/>
                <a:cs typeface="Segoe UI Semilight" panose="020B0402040204020203" pitchFamily="34" charset="0"/>
              </a:rPr>
              <a:t>Support</a:t>
            </a:r>
          </a:p>
        </p:txBody>
      </p:sp>
      <p:sp>
        <p:nvSpPr>
          <p:cNvPr id="7" name="Freeform 5">
            <a:extLst>
              <a:ext uri="{FF2B5EF4-FFF2-40B4-BE49-F238E27FC236}">
                <a16:creationId xmlns:a16="http://schemas.microsoft.com/office/drawing/2014/main" id="{1E80853F-5982-4194-92C7-A7100992FF31}"/>
              </a:ext>
            </a:extLst>
          </p:cNvPr>
          <p:cNvSpPr>
            <a:spLocks noEditPoints="1"/>
          </p:cNvSpPr>
          <p:nvPr/>
        </p:nvSpPr>
        <p:spPr bwMode="auto">
          <a:xfrm>
            <a:off x="9515259" y="1731791"/>
            <a:ext cx="456576" cy="491363"/>
          </a:xfrm>
          <a:custGeom>
            <a:avLst/>
            <a:gdLst>
              <a:gd name="T0" fmla="*/ 24 w 104"/>
              <a:gd name="T1" fmla="*/ 112 h 112"/>
              <a:gd name="T2" fmla="*/ 40 w 104"/>
              <a:gd name="T3" fmla="*/ 112 h 112"/>
              <a:gd name="T4" fmla="*/ 48 w 104"/>
              <a:gd name="T5" fmla="*/ 104 h 112"/>
              <a:gd name="T6" fmla="*/ 40 w 104"/>
              <a:gd name="T7" fmla="*/ 96 h 112"/>
              <a:gd name="T8" fmla="*/ 32 w 104"/>
              <a:gd name="T9" fmla="*/ 104 h 112"/>
              <a:gd name="T10" fmla="*/ 24 w 104"/>
              <a:gd name="T11" fmla="*/ 104 h 112"/>
              <a:gd name="T12" fmla="*/ 8 w 104"/>
              <a:gd name="T13" fmla="*/ 88 h 112"/>
              <a:gd name="T14" fmla="*/ 8 w 104"/>
              <a:gd name="T15" fmla="*/ 87 h 112"/>
              <a:gd name="T16" fmla="*/ 12 w 104"/>
              <a:gd name="T17" fmla="*/ 88 h 112"/>
              <a:gd name="T18" fmla="*/ 24 w 104"/>
              <a:gd name="T19" fmla="*/ 88 h 112"/>
              <a:gd name="T20" fmla="*/ 24 w 104"/>
              <a:gd name="T21" fmla="*/ 48 h 112"/>
              <a:gd name="T22" fmla="*/ 12 w 104"/>
              <a:gd name="T23" fmla="*/ 48 h 112"/>
              <a:gd name="T24" fmla="*/ 8 w 104"/>
              <a:gd name="T25" fmla="*/ 49 h 112"/>
              <a:gd name="T26" fmla="*/ 52 w 104"/>
              <a:gd name="T27" fmla="*/ 8 h 112"/>
              <a:gd name="T28" fmla="*/ 96 w 104"/>
              <a:gd name="T29" fmla="*/ 52 h 112"/>
              <a:gd name="T30" fmla="*/ 88 w 104"/>
              <a:gd name="T31" fmla="*/ 60 h 112"/>
              <a:gd name="T32" fmla="*/ 96 w 104"/>
              <a:gd name="T33" fmla="*/ 68 h 112"/>
              <a:gd name="T34" fmla="*/ 104 w 104"/>
              <a:gd name="T35" fmla="*/ 60 h 112"/>
              <a:gd name="T36" fmla="*/ 104 w 104"/>
              <a:gd name="T37" fmla="*/ 52 h 112"/>
              <a:gd name="T38" fmla="*/ 52 w 104"/>
              <a:gd name="T39" fmla="*/ 0 h 112"/>
              <a:gd name="T40" fmla="*/ 0 w 104"/>
              <a:gd name="T41" fmla="*/ 52 h 112"/>
              <a:gd name="T42" fmla="*/ 0 w 104"/>
              <a:gd name="T43" fmla="*/ 60 h 112"/>
              <a:gd name="T44" fmla="*/ 0 w 104"/>
              <a:gd name="T45" fmla="*/ 68 h 112"/>
              <a:gd name="T46" fmla="*/ 0 w 104"/>
              <a:gd name="T47" fmla="*/ 72 h 112"/>
              <a:gd name="T48" fmla="*/ 0 w 104"/>
              <a:gd name="T49" fmla="*/ 76 h 112"/>
              <a:gd name="T50" fmla="*/ 0 w 104"/>
              <a:gd name="T51" fmla="*/ 88 h 112"/>
              <a:gd name="T52" fmla="*/ 24 w 104"/>
              <a:gd name="T53" fmla="*/ 112 h 112"/>
              <a:gd name="T54" fmla="*/ 8 w 104"/>
              <a:gd name="T55" fmla="*/ 68 h 112"/>
              <a:gd name="T56" fmla="*/ 8 w 104"/>
              <a:gd name="T57" fmla="*/ 60 h 112"/>
              <a:gd name="T58" fmla="*/ 12 w 104"/>
              <a:gd name="T59" fmla="*/ 56 h 112"/>
              <a:gd name="T60" fmla="*/ 16 w 104"/>
              <a:gd name="T61" fmla="*/ 56 h 112"/>
              <a:gd name="T62" fmla="*/ 16 w 104"/>
              <a:gd name="T63" fmla="*/ 80 h 112"/>
              <a:gd name="T64" fmla="*/ 12 w 104"/>
              <a:gd name="T65" fmla="*/ 80 h 112"/>
              <a:gd name="T66" fmla="*/ 8 w 104"/>
              <a:gd name="T67" fmla="*/ 76 h 112"/>
              <a:gd name="T68" fmla="*/ 8 w 104"/>
              <a:gd name="T69" fmla="*/ 72 h 112"/>
              <a:gd name="T70" fmla="*/ 8 w 104"/>
              <a:gd name="T71"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12">
                <a:moveTo>
                  <a:pt x="24" y="112"/>
                </a:moveTo>
                <a:cubicBezTo>
                  <a:pt x="40" y="112"/>
                  <a:pt x="40" y="112"/>
                  <a:pt x="40" y="112"/>
                </a:cubicBezTo>
                <a:cubicBezTo>
                  <a:pt x="44" y="112"/>
                  <a:pt x="48" y="108"/>
                  <a:pt x="48" y="104"/>
                </a:cubicBezTo>
                <a:cubicBezTo>
                  <a:pt x="48" y="100"/>
                  <a:pt x="44" y="96"/>
                  <a:pt x="40" y="96"/>
                </a:cubicBezTo>
                <a:cubicBezTo>
                  <a:pt x="36" y="96"/>
                  <a:pt x="32" y="100"/>
                  <a:pt x="32" y="104"/>
                </a:cubicBezTo>
                <a:cubicBezTo>
                  <a:pt x="24" y="104"/>
                  <a:pt x="24" y="104"/>
                  <a:pt x="24" y="104"/>
                </a:cubicBezTo>
                <a:cubicBezTo>
                  <a:pt x="15" y="104"/>
                  <a:pt x="8" y="97"/>
                  <a:pt x="8" y="88"/>
                </a:cubicBezTo>
                <a:cubicBezTo>
                  <a:pt x="8" y="87"/>
                  <a:pt x="8" y="87"/>
                  <a:pt x="8" y="87"/>
                </a:cubicBezTo>
                <a:cubicBezTo>
                  <a:pt x="9" y="88"/>
                  <a:pt x="11" y="88"/>
                  <a:pt x="12" y="88"/>
                </a:cubicBezTo>
                <a:cubicBezTo>
                  <a:pt x="24" y="88"/>
                  <a:pt x="24" y="88"/>
                  <a:pt x="24" y="88"/>
                </a:cubicBezTo>
                <a:cubicBezTo>
                  <a:pt x="24" y="48"/>
                  <a:pt x="24" y="48"/>
                  <a:pt x="24" y="48"/>
                </a:cubicBezTo>
                <a:cubicBezTo>
                  <a:pt x="12" y="48"/>
                  <a:pt x="12" y="48"/>
                  <a:pt x="12" y="48"/>
                </a:cubicBezTo>
                <a:cubicBezTo>
                  <a:pt x="11" y="48"/>
                  <a:pt x="9" y="48"/>
                  <a:pt x="8" y="49"/>
                </a:cubicBezTo>
                <a:cubicBezTo>
                  <a:pt x="10" y="26"/>
                  <a:pt x="29" y="8"/>
                  <a:pt x="52" y="8"/>
                </a:cubicBezTo>
                <a:cubicBezTo>
                  <a:pt x="76" y="8"/>
                  <a:pt x="96" y="28"/>
                  <a:pt x="96" y="52"/>
                </a:cubicBezTo>
                <a:cubicBezTo>
                  <a:pt x="92" y="52"/>
                  <a:pt x="88" y="56"/>
                  <a:pt x="88" y="60"/>
                </a:cubicBezTo>
                <a:cubicBezTo>
                  <a:pt x="88" y="64"/>
                  <a:pt x="92" y="68"/>
                  <a:pt x="96" y="68"/>
                </a:cubicBezTo>
                <a:cubicBezTo>
                  <a:pt x="100" y="68"/>
                  <a:pt x="104" y="64"/>
                  <a:pt x="104" y="60"/>
                </a:cubicBezTo>
                <a:cubicBezTo>
                  <a:pt x="104" y="52"/>
                  <a:pt x="104" y="52"/>
                  <a:pt x="104" y="52"/>
                </a:cubicBezTo>
                <a:cubicBezTo>
                  <a:pt x="104" y="23"/>
                  <a:pt x="81" y="0"/>
                  <a:pt x="52" y="0"/>
                </a:cubicBezTo>
                <a:cubicBezTo>
                  <a:pt x="23" y="0"/>
                  <a:pt x="0" y="23"/>
                  <a:pt x="0" y="52"/>
                </a:cubicBezTo>
                <a:cubicBezTo>
                  <a:pt x="0" y="60"/>
                  <a:pt x="0" y="60"/>
                  <a:pt x="0" y="60"/>
                </a:cubicBezTo>
                <a:cubicBezTo>
                  <a:pt x="0" y="68"/>
                  <a:pt x="0" y="68"/>
                  <a:pt x="0" y="68"/>
                </a:cubicBezTo>
                <a:cubicBezTo>
                  <a:pt x="0" y="72"/>
                  <a:pt x="0" y="72"/>
                  <a:pt x="0" y="72"/>
                </a:cubicBezTo>
                <a:cubicBezTo>
                  <a:pt x="0" y="76"/>
                  <a:pt x="0" y="76"/>
                  <a:pt x="0" y="76"/>
                </a:cubicBezTo>
                <a:cubicBezTo>
                  <a:pt x="0" y="88"/>
                  <a:pt x="0" y="88"/>
                  <a:pt x="0" y="88"/>
                </a:cubicBezTo>
                <a:cubicBezTo>
                  <a:pt x="0" y="101"/>
                  <a:pt x="11" y="112"/>
                  <a:pt x="24" y="112"/>
                </a:cubicBezTo>
                <a:moveTo>
                  <a:pt x="8" y="68"/>
                </a:moveTo>
                <a:cubicBezTo>
                  <a:pt x="8" y="60"/>
                  <a:pt x="8" y="60"/>
                  <a:pt x="8" y="60"/>
                </a:cubicBezTo>
                <a:cubicBezTo>
                  <a:pt x="8" y="58"/>
                  <a:pt x="10" y="56"/>
                  <a:pt x="12" y="56"/>
                </a:cubicBezTo>
                <a:cubicBezTo>
                  <a:pt x="16" y="56"/>
                  <a:pt x="16" y="56"/>
                  <a:pt x="16" y="56"/>
                </a:cubicBezTo>
                <a:cubicBezTo>
                  <a:pt x="16" y="80"/>
                  <a:pt x="16" y="80"/>
                  <a:pt x="16" y="80"/>
                </a:cubicBezTo>
                <a:cubicBezTo>
                  <a:pt x="12" y="80"/>
                  <a:pt x="12" y="80"/>
                  <a:pt x="12" y="80"/>
                </a:cubicBezTo>
                <a:cubicBezTo>
                  <a:pt x="10" y="80"/>
                  <a:pt x="8" y="78"/>
                  <a:pt x="8" y="76"/>
                </a:cubicBezTo>
                <a:cubicBezTo>
                  <a:pt x="8" y="72"/>
                  <a:pt x="8" y="72"/>
                  <a:pt x="8" y="72"/>
                </a:cubicBezTo>
                <a:lnTo>
                  <a:pt x="8" y="68"/>
                </a:lnTo>
                <a:close/>
              </a:path>
            </a:pathLst>
          </a:custGeom>
          <a:solidFill>
            <a:schemeClr val="bg1"/>
          </a:solidFill>
          <a:ln>
            <a:solidFill>
              <a:schemeClr val="accent1"/>
            </a:solidFill>
          </a:ln>
        </p:spPr>
        <p:txBody>
          <a:bodyPr vert="horz" wrap="square" lIns="91401" tIns="45700" rIns="91401" bIns="45700" numCol="1" anchor="t" anchorCtr="0" compatLnSpc="1">
            <a:prstTxWarp prst="textNoShape">
              <a:avLst/>
            </a:prstTxWarp>
          </a:bodyPr>
          <a:lstStyle/>
          <a:p>
            <a:pPr defTabSz="913874">
              <a:defRPr/>
            </a:pPr>
            <a:endParaRPr lang="en-US" kern="0">
              <a:solidFill>
                <a:sysClr val="windowText" lastClr="000000"/>
              </a:solidFill>
            </a:endParaRPr>
          </a:p>
        </p:txBody>
      </p:sp>
      <p:grpSp>
        <p:nvGrpSpPr>
          <p:cNvPr id="8" name="Group 12">
            <a:extLst>
              <a:ext uri="{FF2B5EF4-FFF2-40B4-BE49-F238E27FC236}">
                <a16:creationId xmlns:a16="http://schemas.microsoft.com/office/drawing/2014/main" id="{96310105-A15D-4565-A98E-4ADF3812B07B}"/>
              </a:ext>
            </a:extLst>
          </p:cNvPr>
          <p:cNvGrpSpPr>
            <a:grpSpLocks noChangeAspect="1"/>
          </p:cNvGrpSpPr>
          <p:nvPr/>
        </p:nvGrpSpPr>
        <p:grpSpPr bwMode="auto">
          <a:xfrm>
            <a:off x="641744" y="2954715"/>
            <a:ext cx="389211" cy="630859"/>
            <a:chOff x="3814" y="2056"/>
            <a:chExt cx="182" cy="295"/>
          </a:xfrm>
          <a:solidFill>
            <a:schemeClr val="bg1"/>
          </a:solidFill>
        </p:grpSpPr>
        <p:sp>
          <p:nvSpPr>
            <p:cNvPr id="9" name="Rectangle 13">
              <a:extLst>
                <a:ext uri="{FF2B5EF4-FFF2-40B4-BE49-F238E27FC236}">
                  <a16:creationId xmlns:a16="http://schemas.microsoft.com/office/drawing/2014/main" id="{728C63D7-A9BD-4374-983C-FDE28CA68361}"/>
                </a:ext>
              </a:extLst>
            </p:cNvPr>
            <p:cNvSpPr>
              <a:spLocks noChangeArrowheads="1"/>
            </p:cNvSpPr>
            <p:nvPr/>
          </p:nvSpPr>
          <p:spPr bwMode="auto">
            <a:xfrm>
              <a:off x="3834" y="2056"/>
              <a:ext cx="162" cy="295"/>
            </a:xfrm>
            <a:prstGeom prst="rect">
              <a:avLst/>
            </a:prstGeom>
            <a:noFill/>
            <a:ln w="12700" cap="flat">
              <a:solidFill>
                <a:schemeClr val="accent1"/>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13874">
                <a:defRPr/>
              </a:pPr>
              <a:endParaRPr lang="en-US" kern="0">
                <a:solidFill>
                  <a:sysClr val="windowText" lastClr="000000"/>
                </a:solidFill>
              </a:endParaRPr>
            </a:p>
          </p:txBody>
        </p:sp>
        <p:sp>
          <p:nvSpPr>
            <p:cNvPr id="10" name="Rectangle 14">
              <a:extLst>
                <a:ext uri="{FF2B5EF4-FFF2-40B4-BE49-F238E27FC236}">
                  <a16:creationId xmlns:a16="http://schemas.microsoft.com/office/drawing/2014/main" id="{021911A6-F8BD-41A7-820E-3FED6339AE73}"/>
                </a:ext>
              </a:extLst>
            </p:cNvPr>
            <p:cNvSpPr>
              <a:spLocks noChangeArrowheads="1"/>
            </p:cNvSpPr>
            <p:nvPr/>
          </p:nvSpPr>
          <p:spPr bwMode="auto">
            <a:xfrm>
              <a:off x="3858" y="2078"/>
              <a:ext cx="114" cy="30"/>
            </a:xfrm>
            <a:prstGeom prst="rect">
              <a:avLst/>
            </a:prstGeom>
            <a:grpFill/>
            <a:ln w="12700" cap="flat">
              <a:solidFill>
                <a:schemeClr val="accent1"/>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13874">
                <a:defRPr/>
              </a:pPr>
              <a:endParaRPr lang="en-US" kern="0">
                <a:solidFill>
                  <a:sysClr val="windowText" lastClr="000000"/>
                </a:solidFill>
              </a:endParaRPr>
            </a:p>
          </p:txBody>
        </p:sp>
        <p:sp>
          <p:nvSpPr>
            <p:cNvPr id="11" name="Rectangle 15">
              <a:extLst>
                <a:ext uri="{FF2B5EF4-FFF2-40B4-BE49-F238E27FC236}">
                  <a16:creationId xmlns:a16="http://schemas.microsoft.com/office/drawing/2014/main" id="{232F6CB8-C27D-4E2E-BCEA-E018CD051E61}"/>
                </a:ext>
              </a:extLst>
            </p:cNvPr>
            <p:cNvSpPr>
              <a:spLocks noChangeArrowheads="1"/>
            </p:cNvSpPr>
            <p:nvPr/>
          </p:nvSpPr>
          <p:spPr bwMode="auto">
            <a:xfrm>
              <a:off x="3858" y="2140"/>
              <a:ext cx="114" cy="31"/>
            </a:xfrm>
            <a:prstGeom prst="rect">
              <a:avLst/>
            </a:prstGeom>
            <a:grpFill/>
            <a:ln w="12700" cap="flat">
              <a:solidFill>
                <a:schemeClr val="accent1"/>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13874">
                <a:defRPr/>
              </a:pPr>
              <a:endParaRPr lang="en-US" kern="0">
                <a:solidFill>
                  <a:sysClr val="windowText" lastClr="000000"/>
                </a:solidFill>
              </a:endParaRPr>
            </a:p>
          </p:txBody>
        </p:sp>
        <p:sp>
          <p:nvSpPr>
            <p:cNvPr id="12" name="Rectangle 16">
              <a:extLst>
                <a:ext uri="{FF2B5EF4-FFF2-40B4-BE49-F238E27FC236}">
                  <a16:creationId xmlns:a16="http://schemas.microsoft.com/office/drawing/2014/main" id="{56104141-E4E2-4C8E-BB53-DB1BDC766B5C}"/>
                </a:ext>
              </a:extLst>
            </p:cNvPr>
            <p:cNvSpPr>
              <a:spLocks noChangeArrowheads="1"/>
            </p:cNvSpPr>
            <p:nvPr/>
          </p:nvSpPr>
          <p:spPr bwMode="auto">
            <a:xfrm>
              <a:off x="3858" y="2203"/>
              <a:ext cx="114" cy="30"/>
            </a:xfrm>
            <a:prstGeom prst="rect">
              <a:avLst/>
            </a:prstGeom>
            <a:grpFill/>
            <a:ln w="12700" cap="flat">
              <a:solidFill>
                <a:schemeClr val="accent1"/>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13874">
                <a:defRPr/>
              </a:pPr>
              <a:endParaRPr lang="en-US" kern="0">
                <a:solidFill>
                  <a:sysClr val="windowText" lastClr="000000"/>
                </a:solidFill>
              </a:endParaRPr>
            </a:p>
          </p:txBody>
        </p:sp>
        <p:sp>
          <p:nvSpPr>
            <p:cNvPr id="13" name="Freeform 17">
              <a:extLst>
                <a:ext uri="{FF2B5EF4-FFF2-40B4-BE49-F238E27FC236}">
                  <a16:creationId xmlns:a16="http://schemas.microsoft.com/office/drawing/2014/main" id="{CA9EDD19-4725-4E22-87F0-92E736FE4762}"/>
                </a:ext>
              </a:extLst>
            </p:cNvPr>
            <p:cNvSpPr>
              <a:spLocks/>
            </p:cNvSpPr>
            <p:nvPr/>
          </p:nvSpPr>
          <p:spPr bwMode="auto">
            <a:xfrm>
              <a:off x="3814" y="2092"/>
              <a:ext cx="20" cy="52"/>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chemeClr val="accent1"/>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13874">
                <a:defRPr/>
              </a:pPr>
              <a:endParaRPr lang="en-US" kern="0">
                <a:solidFill>
                  <a:sysClr val="windowText" lastClr="000000"/>
                </a:solidFill>
              </a:endParaRPr>
            </a:p>
          </p:txBody>
        </p:sp>
        <p:sp>
          <p:nvSpPr>
            <p:cNvPr id="14" name="Freeform 18">
              <a:extLst>
                <a:ext uri="{FF2B5EF4-FFF2-40B4-BE49-F238E27FC236}">
                  <a16:creationId xmlns:a16="http://schemas.microsoft.com/office/drawing/2014/main" id="{3DF863BF-1343-48CC-A8C8-307902F89A73}"/>
                </a:ext>
              </a:extLst>
            </p:cNvPr>
            <p:cNvSpPr>
              <a:spLocks/>
            </p:cNvSpPr>
            <p:nvPr/>
          </p:nvSpPr>
          <p:spPr bwMode="auto">
            <a:xfrm>
              <a:off x="3814" y="2199"/>
              <a:ext cx="20" cy="51"/>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chemeClr val="accent1"/>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13874">
                <a:defRPr/>
              </a:pPr>
              <a:endParaRPr lang="en-US" kern="0">
                <a:solidFill>
                  <a:sysClr val="windowText" lastClr="000000"/>
                </a:solidFill>
              </a:endParaRPr>
            </a:p>
          </p:txBody>
        </p:sp>
        <p:sp>
          <p:nvSpPr>
            <p:cNvPr id="15" name="Oval 19">
              <a:extLst>
                <a:ext uri="{FF2B5EF4-FFF2-40B4-BE49-F238E27FC236}">
                  <a16:creationId xmlns:a16="http://schemas.microsoft.com/office/drawing/2014/main" id="{207E9D33-E981-40EB-A324-68390B18327E}"/>
                </a:ext>
              </a:extLst>
            </p:cNvPr>
            <p:cNvSpPr>
              <a:spLocks noChangeArrowheads="1"/>
            </p:cNvSpPr>
            <p:nvPr/>
          </p:nvSpPr>
          <p:spPr bwMode="auto">
            <a:xfrm>
              <a:off x="3858" y="2296"/>
              <a:ext cx="25" cy="24"/>
            </a:xfrm>
            <a:prstGeom prst="ellipse">
              <a:avLst/>
            </a:prstGeom>
            <a:grpFill/>
            <a:ln w="12700" cap="flat">
              <a:solidFill>
                <a:schemeClr val="accent1"/>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13874">
                <a:defRPr/>
              </a:pPr>
              <a:endParaRPr lang="en-US" kern="0">
                <a:solidFill>
                  <a:sysClr val="windowText" lastClr="000000"/>
                </a:solidFill>
              </a:endParaRPr>
            </a:p>
          </p:txBody>
        </p:sp>
        <p:sp>
          <p:nvSpPr>
            <p:cNvPr id="16" name="Oval 20">
              <a:extLst>
                <a:ext uri="{FF2B5EF4-FFF2-40B4-BE49-F238E27FC236}">
                  <a16:creationId xmlns:a16="http://schemas.microsoft.com/office/drawing/2014/main" id="{E779E813-3416-489B-BF3E-71A349FB81D2}"/>
                </a:ext>
              </a:extLst>
            </p:cNvPr>
            <p:cNvSpPr>
              <a:spLocks noChangeArrowheads="1"/>
            </p:cNvSpPr>
            <p:nvPr/>
          </p:nvSpPr>
          <p:spPr bwMode="auto">
            <a:xfrm>
              <a:off x="3903" y="2296"/>
              <a:ext cx="24" cy="24"/>
            </a:xfrm>
            <a:prstGeom prst="ellipse">
              <a:avLst/>
            </a:prstGeom>
            <a:grpFill/>
            <a:ln w="12700" cap="flat">
              <a:solidFill>
                <a:schemeClr val="accent1"/>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13874">
                <a:defRPr/>
              </a:pPr>
              <a:endParaRPr lang="en-US" kern="0">
                <a:solidFill>
                  <a:sysClr val="windowText" lastClr="000000"/>
                </a:solidFill>
              </a:endParaRPr>
            </a:p>
          </p:txBody>
        </p:sp>
        <p:sp>
          <p:nvSpPr>
            <p:cNvPr id="17" name="Rectangle 21">
              <a:extLst>
                <a:ext uri="{FF2B5EF4-FFF2-40B4-BE49-F238E27FC236}">
                  <a16:creationId xmlns:a16="http://schemas.microsoft.com/office/drawing/2014/main" id="{D99ACE73-29D1-41F8-921C-A32B550D9A25}"/>
                </a:ext>
              </a:extLst>
            </p:cNvPr>
            <p:cNvSpPr>
              <a:spLocks noChangeArrowheads="1"/>
            </p:cNvSpPr>
            <p:nvPr/>
          </p:nvSpPr>
          <p:spPr bwMode="auto">
            <a:xfrm>
              <a:off x="3949" y="2296"/>
              <a:ext cx="23" cy="22"/>
            </a:xfrm>
            <a:prstGeom prst="rect">
              <a:avLst/>
            </a:prstGeom>
            <a:grpFill/>
            <a:ln w="12700" cap="flat">
              <a:solidFill>
                <a:schemeClr val="accent1"/>
              </a:solidFill>
              <a:prstDash val="solid"/>
              <a:miter lim="800000"/>
              <a:headEnd/>
              <a:tailEnd/>
            </a:ln>
            <a:extLst/>
          </p:spPr>
          <p:txBody>
            <a:bodyPr vert="horz" wrap="square" lIns="91401" tIns="45700" rIns="91401" bIns="45700" numCol="1" anchor="t" anchorCtr="0" compatLnSpc="1">
              <a:prstTxWarp prst="textNoShape">
                <a:avLst/>
              </a:prstTxWarp>
            </a:bodyPr>
            <a:lstStyle/>
            <a:p>
              <a:pPr defTabSz="913874">
                <a:defRPr/>
              </a:pPr>
              <a:endParaRPr lang="en-US" kern="0">
                <a:solidFill>
                  <a:sysClr val="windowText" lastClr="000000"/>
                </a:solidFill>
              </a:endParaRPr>
            </a:p>
          </p:txBody>
        </p:sp>
      </p:grpSp>
      <p:grpSp>
        <p:nvGrpSpPr>
          <p:cNvPr id="18" name="Group 24">
            <a:extLst>
              <a:ext uri="{FF2B5EF4-FFF2-40B4-BE49-F238E27FC236}">
                <a16:creationId xmlns:a16="http://schemas.microsoft.com/office/drawing/2014/main" id="{CCFB9936-930A-49A3-8E74-0BCF4715832C}"/>
              </a:ext>
            </a:extLst>
          </p:cNvPr>
          <p:cNvGrpSpPr>
            <a:grpSpLocks noChangeAspect="1"/>
          </p:cNvGrpSpPr>
          <p:nvPr/>
        </p:nvGrpSpPr>
        <p:grpSpPr bwMode="auto">
          <a:xfrm>
            <a:off x="519252" y="1263200"/>
            <a:ext cx="634190" cy="469498"/>
            <a:chOff x="5281" y="836"/>
            <a:chExt cx="516" cy="382"/>
          </a:xfrm>
          <a:solidFill>
            <a:schemeClr val="bg1"/>
          </a:solidFill>
        </p:grpSpPr>
        <p:sp>
          <p:nvSpPr>
            <p:cNvPr id="19" name="Freeform 25">
              <a:extLst>
                <a:ext uri="{FF2B5EF4-FFF2-40B4-BE49-F238E27FC236}">
                  <a16:creationId xmlns:a16="http://schemas.microsoft.com/office/drawing/2014/main" id="{27AF697B-798A-4DB3-99A1-07D5F4484DC1}"/>
                </a:ext>
              </a:extLst>
            </p:cNvPr>
            <p:cNvSpPr>
              <a:spLocks noEditPoints="1"/>
            </p:cNvSpPr>
            <p:nvPr/>
          </p:nvSpPr>
          <p:spPr bwMode="auto">
            <a:xfrm>
              <a:off x="5281" y="836"/>
              <a:ext cx="516" cy="382"/>
            </a:xfrm>
            <a:custGeom>
              <a:avLst/>
              <a:gdLst>
                <a:gd name="T0" fmla="*/ 0 w 516"/>
                <a:gd name="T1" fmla="*/ 0 h 382"/>
                <a:gd name="T2" fmla="*/ 0 w 516"/>
                <a:gd name="T3" fmla="*/ 18 h 382"/>
                <a:gd name="T4" fmla="*/ 0 w 516"/>
                <a:gd name="T5" fmla="*/ 35 h 382"/>
                <a:gd name="T6" fmla="*/ 0 w 516"/>
                <a:gd name="T7" fmla="*/ 278 h 382"/>
                <a:gd name="T8" fmla="*/ 0 w 516"/>
                <a:gd name="T9" fmla="*/ 295 h 382"/>
                <a:gd name="T10" fmla="*/ 0 w 516"/>
                <a:gd name="T11" fmla="*/ 312 h 382"/>
                <a:gd name="T12" fmla="*/ 241 w 516"/>
                <a:gd name="T13" fmla="*/ 312 h 382"/>
                <a:gd name="T14" fmla="*/ 241 w 516"/>
                <a:gd name="T15" fmla="*/ 347 h 382"/>
                <a:gd name="T16" fmla="*/ 172 w 516"/>
                <a:gd name="T17" fmla="*/ 347 h 382"/>
                <a:gd name="T18" fmla="*/ 172 w 516"/>
                <a:gd name="T19" fmla="*/ 382 h 382"/>
                <a:gd name="T20" fmla="*/ 344 w 516"/>
                <a:gd name="T21" fmla="*/ 382 h 382"/>
                <a:gd name="T22" fmla="*/ 344 w 516"/>
                <a:gd name="T23" fmla="*/ 347 h 382"/>
                <a:gd name="T24" fmla="*/ 275 w 516"/>
                <a:gd name="T25" fmla="*/ 347 h 382"/>
                <a:gd name="T26" fmla="*/ 275 w 516"/>
                <a:gd name="T27" fmla="*/ 312 h 382"/>
                <a:gd name="T28" fmla="*/ 482 w 516"/>
                <a:gd name="T29" fmla="*/ 312 h 382"/>
                <a:gd name="T30" fmla="*/ 499 w 516"/>
                <a:gd name="T31" fmla="*/ 312 h 382"/>
                <a:gd name="T32" fmla="*/ 516 w 516"/>
                <a:gd name="T33" fmla="*/ 312 h 382"/>
                <a:gd name="T34" fmla="*/ 516 w 516"/>
                <a:gd name="T35" fmla="*/ 35 h 382"/>
                <a:gd name="T36" fmla="*/ 516 w 516"/>
                <a:gd name="T37" fmla="*/ 18 h 382"/>
                <a:gd name="T38" fmla="*/ 516 w 516"/>
                <a:gd name="T39" fmla="*/ 0 h 382"/>
                <a:gd name="T40" fmla="*/ 0 w 516"/>
                <a:gd name="T41" fmla="*/ 0 h 382"/>
                <a:gd name="T42" fmla="*/ 482 w 516"/>
                <a:gd name="T43" fmla="*/ 278 h 382"/>
                <a:gd name="T44" fmla="*/ 34 w 516"/>
                <a:gd name="T45" fmla="*/ 278 h 382"/>
                <a:gd name="T46" fmla="*/ 34 w 516"/>
                <a:gd name="T47" fmla="*/ 35 h 382"/>
                <a:gd name="T48" fmla="*/ 482 w 516"/>
                <a:gd name="T49" fmla="*/ 35 h 382"/>
                <a:gd name="T50" fmla="*/ 482 w 516"/>
                <a:gd name="T51" fmla="*/ 278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6" h="382">
                  <a:moveTo>
                    <a:pt x="0" y="0"/>
                  </a:moveTo>
                  <a:lnTo>
                    <a:pt x="0" y="18"/>
                  </a:lnTo>
                  <a:lnTo>
                    <a:pt x="0" y="35"/>
                  </a:lnTo>
                  <a:lnTo>
                    <a:pt x="0" y="278"/>
                  </a:lnTo>
                  <a:lnTo>
                    <a:pt x="0" y="295"/>
                  </a:lnTo>
                  <a:lnTo>
                    <a:pt x="0" y="312"/>
                  </a:lnTo>
                  <a:lnTo>
                    <a:pt x="241" y="312"/>
                  </a:lnTo>
                  <a:lnTo>
                    <a:pt x="241" y="347"/>
                  </a:lnTo>
                  <a:lnTo>
                    <a:pt x="172" y="347"/>
                  </a:lnTo>
                  <a:lnTo>
                    <a:pt x="172" y="382"/>
                  </a:lnTo>
                  <a:lnTo>
                    <a:pt x="344" y="382"/>
                  </a:lnTo>
                  <a:lnTo>
                    <a:pt x="344" y="347"/>
                  </a:lnTo>
                  <a:lnTo>
                    <a:pt x="275" y="347"/>
                  </a:lnTo>
                  <a:lnTo>
                    <a:pt x="275" y="312"/>
                  </a:lnTo>
                  <a:lnTo>
                    <a:pt x="482" y="312"/>
                  </a:lnTo>
                  <a:lnTo>
                    <a:pt x="499" y="312"/>
                  </a:lnTo>
                  <a:lnTo>
                    <a:pt x="516" y="312"/>
                  </a:lnTo>
                  <a:lnTo>
                    <a:pt x="516" y="35"/>
                  </a:lnTo>
                  <a:lnTo>
                    <a:pt x="516" y="18"/>
                  </a:lnTo>
                  <a:lnTo>
                    <a:pt x="516" y="0"/>
                  </a:lnTo>
                  <a:lnTo>
                    <a:pt x="0" y="0"/>
                  </a:lnTo>
                  <a:close/>
                  <a:moveTo>
                    <a:pt x="482" y="278"/>
                  </a:moveTo>
                  <a:lnTo>
                    <a:pt x="34" y="278"/>
                  </a:lnTo>
                  <a:lnTo>
                    <a:pt x="34" y="35"/>
                  </a:lnTo>
                  <a:lnTo>
                    <a:pt x="482" y="35"/>
                  </a:lnTo>
                  <a:lnTo>
                    <a:pt x="482" y="278"/>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defTabSz="913874">
                <a:defRPr/>
              </a:pPr>
              <a:endParaRPr lang="en-US" kern="0">
                <a:solidFill>
                  <a:sysClr val="windowText" lastClr="000000"/>
                </a:solidFill>
              </a:endParaRPr>
            </a:p>
          </p:txBody>
        </p:sp>
        <p:sp>
          <p:nvSpPr>
            <p:cNvPr id="20" name="Rectangle 26">
              <a:extLst>
                <a:ext uri="{FF2B5EF4-FFF2-40B4-BE49-F238E27FC236}">
                  <a16:creationId xmlns:a16="http://schemas.microsoft.com/office/drawing/2014/main" id="{23DCD10B-44F9-45E2-B0CD-D2AB125565D0}"/>
                </a:ext>
              </a:extLst>
            </p:cNvPr>
            <p:cNvSpPr>
              <a:spLocks noChangeArrowheads="1"/>
            </p:cNvSpPr>
            <p:nvPr/>
          </p:nvSpPr>
          <p:spPr bwMode="auto">
            <a:xfrm>
              <a:off x="5350" y="1044"/>
              <a:ext cx="378" cy="35"/>
            </a:xfrm>
            <a:prstGeom prst="rect">
              <a:avLst/>
            </a:prstGeom>
            <a:grpFill/>
            <a:ln>
              <a:solidFill>
                <a:schemeClr val="accent1"/>
              </a:solidFill>
            </a:ln>
          </p:spPr>
          <p:txBody>
            <a:bodyPr vert="horz" wrap="square" lIns="91401" tIns="45700" rIns="91401" bIns="45700" numCol="1" anchor="t" anchorCtr="0" compatLnSpc="1">
              <a:prstTxWarp prst="textNoShape">
                <a:avLst/>
              </a:prstTxWarp>
            </a:bodyPr>
            <a:lstStyle/>
            <a:p>
              <a:pPr defTabSz="913874">
                <a:defRPr/>
              </a:pPr>
              <a:endParaRPr lang="en-US" kern="0">
                <a:solidFill>
                  <a:sysClr val="windowText" lastClr="000000"/>
                </a:solidFill>
              </a:endParaRPr>
            </a:p>
          </p:txBody>
        </p:sp>
      </p:grpSp>
      <p:sp>
        <p:nvSpPr>
          <p:cNvPr id="24" name="TextBox 23">
            <a:extLst>
              <a:ext uri="{FF2B5EF4-FFF2-40B4-BE49-F238E27FC236}">
                <a16:creationId xmlns:a16="http://schemas.microsoft.com/office/drawing/2014/main" id="{BF33CD79-F94A-4252-900C-A7F17E51D1EF}"/>
              </a:ext>
            </a:extLst>
          </p:cNvPr>
          <p:cNvSpPr txBox="1"/>
          <p:nvPr/>
        </p:nvSpPr>
        <p:spPr>
          <a:xfrm>
            <a:off x="3393928" y="1113248"/>
            <a:ext cx="5418739" cy="724143"/>
          </a:xfrm>
          <a:prstGeom prst="rect">
            <a:avLst/>
          </a:prstGeom>
          <a:noFill/>
        </p:spPr>
        <p:txBody>
          <a:bodyPr wrap="square" lIns="0" tIns="0" rIns="0" bIns="0" rtlCol="0">
            <a:spAutoFit/>
          </a:bodyPr>
          <a:lstStyle/>
          <a:p>
            <a:r>
              <a:rPr lang="en-US" sz="2353"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Billed by Microsoft via EA or CSP, </a:t>
            </a:r>
          </a:p>
          <a:p>
            <a:r>
              <a:rPr lang="en-US" sz="2353"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support via Premier or Azure agreement.</a:t>
            </a:r>
          </a:p>
        </p:txBody>
      </p:sp>
      <p:sp>
        <p:nvSpPr>
          <p:cNvPr id="25" name="TextBox 24">
            <a:extLst>
              <a:ext uri="{FF2B5EF4-FFF2-40B4-BE49-F238E27FC236}">
                <a16:creationId xmlns:a16="http://schemas.microsoft.com/office/drawing/2014/main" id="{DA62228B-5150-46D5-AFE5-083A47D2717C}"/>
              </a:ext>
            </a:extLst>
          </p:cNvPr>
          <p:cNvSpPr txBox="1"/>
          <p:nvPr/>
        </p:nvSpPr>
        <p:spPr>
          <a:xfrm>
            <a:off x="3393928" y="2984918"/>
            <a:ext cx="5418739" cy="724143"/>
          </a:xfrm>
          <a:prstGeom prst="rect">
            <a:avLst/>
          </a:prstGeom>
          <a:noFill/>
        </p:spPr>
        <p:txBody>
          <a:bodyPr wrap="square" lIns="0" tIns="0" rIns="0" bIns="0" rtlCol="0">
            <a:spAutoFit/>
          </a:bodyPr>
          <a:lstStyle/>
          <a:p>
            <a:r>
              <a:rPr lang="en-US" sz="2353"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Purchased directly from hardware partners, including support and installation services.</a:t>
            </a:r>
          </a:p>
        </p:txBody>
      </p:sp>
      <p:sp>
        <p:nvSpPr>
          <p:cNvPr id="26" name="TextBox 25">
            <a:extLst>
              <a:ext uri="{FF2B5EF4-FFF2-40B4-BE49-F238E27FC236}">
                <a16:creationId xmlns:a16="http://schemas.microsoft.com/office/drawing/2014/main" id="{275A4966-E716-4789-A7AF-8CB762383C88}"/>
              </a:ext>
            </a:extLst>
          </p:cNvPr>
          <p:cNvSpPr txBox="1"/>
          <p:nvPr/>
        </p:nvSpPr>
        <p:spPr>
          <a:xfrm>
            <a:off x="9515258" y="2378646"/>
            <a:ext cx="2095702" cy="724143"/>
          </a:xfrm>
          <a:prstGeom prst="rect">
            <a:avLst/>
          </a:prstGeom>
          <a:noFill/>
        </p:spPr>
        <p:txBody>
          <a:bodyPr wrap="square" lIns="0" tIns="0" rIns="0" bIns="0" rtlCol="0">
            <a:spAutoFit/>
          </a:bodyPr>
          <a:lstStyle/>
          <a:p>
            <a:r>
              <a:rPr lang="en-US" sz="2353" dirty="0">
                <a:gradFill>
                  <a:gsLst>
                    <a:gs pos="0">
                      <a:schemeClr val="tx1">
                        <a:lumMod val="75000"/>
                        <a:lumOff val="25000"/>
                      </a:schemeClr>
                    </a:gs>
                    <a:gs pos="80000">
                      <a:schemeClr val="tx1">
                        <a:lumMod val="65000"/>
                        <a:lumOff val="35000"/>
                      </a:schemeClr>
                    </a:gs>
                  </a:gsLst>
                  <a:lin ang="16200000" scaled="0"/>
                </a:gradFill>
                <a:latin typeface="Segoe UI Light" pitchFamily="34" charset="0"/>
              </a:rPr>
              <a:t>One integrated experience.</a:t>
            </a:r>
          </a:p>
        </p:txBody>
      </p:sp>
      <p:sp>
        <p:nvSpPr>
          <p:cNvPr id="3" name="Right Brace 2">
            <a:extLst>
              <a:ext uri="{FF2B5EF4-FFF2-40B4-BE49-F238E27FC236}">
                <a16:creationId xmlns:a16="http://schemas.microsoft.com/office/drawing/2014/main" id="{40552F2C-7DBA-4602-B5D6-7241068FAB39}"/>
              </a:ext>
            </a:extLst>
          </p:cNvPr>
          <p:cNvSpPr/>
          <p:nvPr/>
        </p:nvSpPr>
        <p:spPr>
          <a:xfrm>
            <a:off x="8924415" y="916297"/>
            <a:ext cx="443286" cy="2965031"/>
          </a:xfrm>
          <a:prstGeom prst="rightBrace">
            <a:avLst>
              <a:gd name="adj1" fmla="val 30555"/>
              <a:gd name="adj2" fmla="val 37544"/>
            </a:avLst>
          </a:prstGeom>
          <a:ln w="127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p>
        </p:txBody>
      </p:sp>
      <p:pic>
        <p:nvPicPr>
          <p:cNvPr id="21" name="Picture 20">
            <a:extLst>
              <a:ext uri="{FF2B5EF4-FFF2-40B4-BE49-F238E27FC236}">
                <a16:creationId xmlns:a16="http://schemas.microsoft.com/office/drawing/2014/main" id="{D3981F51-2B79-4346-BFD0-E44D17DFBF6D}"/>
              </a:ext>
            </a:extLst>
          </p:cNvPr>
          <p:cNvPicPr>
            <a:picLocks noChangeAspect="1"/>
          </p:cNvPicPr>
          <p:nvPr/>
        </p:nvPicPr>
        <p:blipFill>
          <a:blip r:embed="rId3"/>
          <a:stretch>
            <a:fillRect/>
          </a:stretch>
        </p:blipFill>
        <p:spPr>
          <a:xfrm>
            <a:off x="3134623" y="4082250"/>
            <a:ext cx="2048777" cy="2314180"/>
          </a:xfrm>
          <a:prstGeom prst="rect">
            <a:avLst/>
          </a:prstGeom>
        </p:spPr>
      </p:pic>
      <p:pic>
        <p:nvPicPr>
          <p:cNvPr id="22" name="Picture 21">
            <a:extLst>
              <a:ext uri="{FF2B5EF4-FFF2-40B4-BE49-F238E27FC236}">
                <a16:creationId xmlns:a16="http://schemas.microsoft.com/office/drawing/2014/main" id="{B50C57ED-EFD8-400B-BB8A-88EB116E5FAF}"/>
              </a:ext>
            </a:extLst>
          </p:cNvPr>
          <p:cNvPicPr>
            <a:picLocks noChangeAspect="1"/>
          </p:cNvPicPr>
          <p:nvPr/>
        </p:nvPicPr>
        <p:blipFill>
          <a:blip r:embed="rId4"/>
          <a:stretch>
            <a:fillRect/>
          </a:stretch>
        </p:blipFill>
        <p:spPr>
          <a:xfrm>
            <a:off x="5927642" y="3986158"/>
            <a:ext cx="1947276" cy="2506364"/>
          </a:xfrm>
          <a:prstGeom prst="rect">
            <a:avLst/>
          </a:prstGeom>
        </p:spPr>
      </p:pic>
    </p:spTree>
    <p:extLst>
      <p:ext uri="{BB962C8B-B14F-4D97-AF65-F5344CB8AC3E}">
        <p14:creationId xmlns:p14="http://schemas.microsoft.com/office/powerpoint/2010/main" val="2975508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182530" y="974"/>
            <a:ext cx="5008606" cy="685605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 name="Picture 5"/>
          <p:cNvPicPr>
            <a:picLocks noChangeAspect="1"/>
          </p:cNvPicPr>
          <p:nvPr/>
        </p:nvPicPr>
        <p:blipFill>
          <a:blip r:embed="rId3"/>
          <a:stretch>
            <a:fillRect/>
          </a:stretch>
        </p:blipFill>
        <p:spPr>
          <a:xfrm>
            <a:off x="8356845" y="341455"/>
            <a:ext cx="3066418" cy="1742908"/>
          </a:xfrm>
          <a:prstGeom prst="rect">
            <a:avLst/>
          </a:prstGeom>
        </p:spPr>
      </p:pic>
      <p:sp>
        <p:nvSpPr>
          <p:cNvPr id="9" name="Up-Down Arrow 8"/>
          <p:cNvSpPr/>
          <p:nvPr/>
        </p:nvSpPr>
        <p:spPr bwMode="auto">
          <a:xfrm>
            <a:off x="9679162" y="2238594"/>
            <a:ext cx="421787" cy="1207617"/>
          </a:xfrm>
          <a:prstGeom prst="upDown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 name="Group 16"/>
          <p:cNvGrpSpPr/>
          <p:nvPr/>
        </p:nvGrpSpPr>
        <p:grpSpPr>
          <a:xfrm>
            <a:off x="8512217" y="3239409"/>
            <a:ext cx="3136820" cy="1895084"/>
            <a:chOff x="960437" y="3421062"/>
            <a:chExt cx="2667000" cy="1550808"/>
          </a:xfrm>
          <a:solidFill>
            <a:schemeClr val="bg1"/>
          </a:solidFill>
        </p:grpSpPr>
        <p:sp>
          <p:nvSpPr>
            <p:cNvPr id="11" name="Freeform 5"/>
            <p:cNvSpPr>
              <a:spLocks/>
            </p:cNvSpPr>
            <p:nvPr/>
          </p:nvSpPr>
          <p:spPr bwMode="auto">
            <a:xfrm>
              <a:off x="960437" y="3421062"/>
              <a:ext cx="2667000" cy="1550808"/>
            </a:xfrm>
            <a:custGeom>
              <a:avLst/>
              <a:gdLst>
                <a:gd name="T0" fmla="*/ 1117 w 1337"/>
                <a:gd name="T1" fmla="*/ 317 h 757"/>
                <a:gd name="T2" fmla="*/ 1095 w 1337"/>
                <a:gd name="T3" fmla="*/ 318 h 757"/>
                <a:gd name="T4" fmla="*/ 1117 w 1337"/>
                <a:gd name="T5" fmla="*/ 220 h 757"/>
                <a:gd name="T6" fmla="*/ 898 w 1337"/>
                <a:gd name="T7" fmla="*/ 0 h 757"/>
                <a:gd name="T8" fmla="*/ 679 w 1337"/>
                <a:gd name="T9" fmla="*/ 194 h 757"/>
                <a:gd name="T10" fmla="*/ 516 w 1337"/>
                <a:gd name="T11" fmla="*/ 122 h 757"/>
                <a:gd name="T12" fmla="*/ 296 w 1337"/>
                <a:gd name="T13" fmla="*/ 330 h 757"/>
                <a:gd name="T14" fmla="*/ 220 w 1337"/>
                <a:gd name="T15" fmla="*/ 317 h 757"/>
                <a:gd name="T16" fmla="*/ 0 w 1337"/>
                <a:gd name="T17" fmla="*/ 537 h 757"/>
                <a:gd name="T18" fmla="*/ 220 w 1337"/>
                <a:gd name="T19" fmla="*/ 757 h 757"/>
                <a:gd name="T20" fmla="*/ 1117 w 1337"/>
                <a:gd name="T21" fmla="*/ 757 h 757"/>
                <a:gd name="T22" fmla="*/ 1337 w 1337"/>
                <a:gd name="T23" fmla="*/ 537 h 757"/>
                <a:gd name="T24" fmla="*/ 1117 w 1337"/>
                <a:gd name="T25" fmla="*/ 31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7" h="757">
                  <a:moveTo>
                    <a:pt x="1117" y="317"/>
                  </a:moveTo>
                  <a:cubicBezTo>
                    <a:pt x="1110" y="317"/>
                    <a:pt x="1102" y="317"/>
                    <a:pt x="1095" y="318"/>
                  </a:cubicBezTo>
                  <a:cubicBezTo>
                    <a:pt x="1109" y="288"/>
                    <a:pt x="1117" y="255"/>
                    <a:pt x="1117" y="220"/>
                  </a:cubicBezTo>
                  <a:cubicBezTo>
                    <a:pt x="1117" y="99"/>
                    <a:pt x="1019" y="0"/>
                    <a:pt x="898" y="0"/>
                  </a:cubicBezTo>
                  <a:cubicBezTo>
                    <a:pt x="785" y="0"/>
                    <a:pt x="692" y="85"/>
                    <a:pt x="679" y="194"/>
                  </a:cubicBezTo>
                  <a:cubicBezTo>
                    <a:pt x="639" y="150"/>
                    <a:pt x="581" y="122"/>
                    <a:pt x="516" y="122"/>
                  </a:cubicBezTo>
                  <a:cubicBezTo>
                    <a:pt x="398" y="122"/>
                    <a:pt x="302" y="214"/>
                    <a:pt x="296" y="330"/>
                  </a:cubicBezTo>
                  <a:cubicBezTo>
                    <a:pt x="272" y="321"/>
                    <a:pt x="247" y="317"/>
                    <a:pt x="220" y="317"/>
                  </a:cubicBezTo>
                  <a:cubicBezTo>
                    <a:pt x="99" y="317"/>
                    <a:pt x="0" y="415"/>
                    <a:pt x="0" y="537"/>
                  </a:cubicBezTo>
                  <a:cubicBezTo>
                    <a:pt x="0" y="658"/>
                    <a:pt x="99" y="757"/>
                    <a:pt x="220" y="757"/>
                  </a:cubicBezTo>
                  <a:cubicBezTo>
                    <a:pt x="1117" y="757"/>
                    <a:pt x="1117" y="757"/>
                    <a:pt x="1117" y="757"/>
                  </a:cubicBezTo>
                  <a:cubicBezTo>
                    <a:pt x="1239" y="757"/>
                    <a:pt x="1337" y="658"/>
                    <a:pt x="1337" y="537"/>
                  </a:cubicBezTo>
                  <a:cubicBezTo>
                    <a:pt x="1337" y="415"/>
                    <a:pt x="1239" y="317"/>
                    <a:pt x="1117" y="317"/>
                  </a:cubicBezTo>
                  <a:close/>
                </a:path>
              </a:pathLst>
            </a:custGeom>
            <a:grp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 name="TextBox 11"/>
            <p:cNvSpPr txBox="1"/>
            <p:nvPr/>
          </p:nvSpPr>
          <p:spPr>
            <a:xfrm>
              <a:off x="1271519" y="3781551"/>
              <a:ext cx="2115069" cy="1036998"/>
            </a:xfrm>
            <a:prstGeom prst="rect">
              <a:avLst/>
            </a:prstGeom>
            <a:noFill/>
          </p:spPr>
          <p:txBody>
            <a:bodyPr wrap="square" lIns="179259" tIns="143407" rIns="179259" bIns="143407" rtlCol="0">
              <a:spAutoFit/>
            </a:bodyPr>
            <a:lstStyle/>
            <a:p>
              <a:pPr algn="ctr" defTabSz="913330" eaLnBrk="0" fontAlgn="base" hangingPunct="0">
                <a:lnSpc>
                  <a:spcPct val="90000"/>
                </a:lnSpc>
                <a:spcBef>
                  <a:spcPct val="0"/>
                </a:spcBef>
                <a:spcAft>
                  <a:spcPts val="588"/>
                </a:spcAft>
                <a:defRPr/>
              </a:pPr>
              <a:r>
                <a:rPr lang="en-US" sz="3529" dirty="0">
                  <a:solidFill>
                    <a:srgbClr val="0078D7"/>
                  </a:solidFill>
                  <a:latin typeface="Segoe UI Semibold" panose="020B0702040204020203" pitchFamily="34" charset="0"/>
                  <a:ea typeface="MS PGothic" panose="020B0600070205080204" pitchFamily="34" charset="-128"/>
                  <a:cs typeface="Segoe UI Semibold" panose="020B0702040204020203" pitchFamily="34" charset="0"/>
                </a:rPr>
                <a:t>Azure Stack</a:t>
              </a:r>
            </a:p>
          </p:txBody>
        </p:sp>
      </p:grpSp>
      <p:grpSp>
        <p:nvGrpSpPr>
          <p:cNvPr id="2" name="Group 1"/>
          <p:cNvGrpSpPr/>
          <p:nvPr/>
        </p:nvGrpSpPr>
        <p:grpSpPr>
          <a:xfrm>
            <a:off x="7182530" y="4871501"/>
            <a:ext cx="5006602" cy="2079209"/>
            <a:chOff x="7105241" y="4871501"/>
            <a:chExt cx="4819840" cy="2079209"/>
          </a:xfrm>
        </p:grpSpPr>
        <p:sp>
          <p:nvSpPr>
            <p:cNvPr id="10" name="TextBox 9"/>
            <p:cNvSpPr txBox="1"/>
            <p:nvPr/>
          </p:nvSpPr>
          <p:spPr>
            <a:xfrm>
              <a:off x="8774381" y="5224630"/>
              <a:ext cx="1374060" cy="669539"/>
            </a:xfrm>
            <a:prstGeom prst="rect">
              <a:avLst/>
            </a:prstGeom>
            <a:noFill/>
          </p:spPr>
          <p:txBody>
            <a:bodyPr wrap="none" lIns="179259" tIns="143407" rIns="179259" bIns="143407" rtlCol="0">
              <a:spAutoFit/>
            </a:bodyPr>
            <a:lstStyle/>
            <a:p>
              <a:pPr defTabSz="913330" eaLnBrk="0" fontAlgn="base" hangingPunct="0">
                <a:lnSpc>
                  <a:spcPct val="90000"/>
                </a:lnSpc>
                <a:spcBef>
                  <a:spcPct val="0"/>
                </a:spcBef>
                <a:spcAft>
                  <a:spcPts val="588"/>
                </a:spcAft>
                <a:defRPr/>
              </a:pPr>
              <a:r>
                <a:rPr lang="en-US" sz="1371"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Hosted and </a:t>
              </a:r>
              <a:br>
                <a:rPr lang="en-US" sz="1371"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br>
              <a:r>
                <a:rPr lang="en-US" sz="1371"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On-premises</a:t>
              </a:r>
            </a:p>
          </p:txBody>
        </p:sp>
        <p:sp>
          <p:nvSpPr>
            <p:cNvPr id="19" name="AutoShape 3"/>
            <p:cNvSpPr>
              <a:spLocks noChangeAspect="1" noChangeArrowheads="1" noTextEdit="1"/>
            </p:cNvSpPr>
            <p:nvPr/>
          </p:nvSpPr>
          <p:spPr bwMode="auto">
            <a:xfrm>
              <a:off x="7105241" y="4871501"/>
              <a:ext cx="4816728" cy="2076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76" name="Rectangle 5"/>
            <p:cNvSpPr>
              <a:spLocks noChangeArrowheads="1"/>
            </p:cNvSpPr>
            <p:nvPr/>
          </p:nvSpPr>
          <p:spPr bwMode="auto">
            <a:xfrm>
              <a:off x="11423955" y="5290145"/>
              <a:ext cx="501126" cy="1654340"/>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77" name="Line 6"/>
            <p:cNvSpPr>
              <a:spLocks noChangeShapeType="1"/>
            </p:cNvSpPr>
            <p:nvPr/>
          </p:nvSpPr>
          <p:spPr bwMode="auto">
            <a:xfrm>
              <a:off x="11423955" y="5358621"/>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78" name="Line 7"/>
            <p:cNvSpPr>
              <a:spLocks noChangeShapeType="1"/>
            </p:cNvSpPr>
            <p:nvPr/>
          </p:nvSpPr>
          <p:spPr bwMode="auto">
            <a:xfrm>
              <a:off x="11423955" y="5433323"/>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79" name="Line 8"/>
            <p:cNvSpPr>
              <a:spLocks noChangeShapeType="1"/>
            </p:cNvSpPr>
            <p:nvPr/>
          </p:nvSpPr>
          <p:spPr bwMode="auto">
            <a:xfrm>
              <a:off x="11423955" y="5508025"/>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80" name="Line 9"/>
            <p:cNvSpPr>
              <a:spLocks noChangeShapeType="1"/>
            </p:cNvSpPr>
            <p:nvPr/>
          </p:nvSpPr>
          <p:spPr bwMode="auto">
            <a:xfrm>
              <a:off x="11423955" y="5581170"/>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81" name="Line 10"/>
            <p:cNvSpPr>
              <a:spLocks noChangeShapeType="1"/>
            </p:cNvSpPr>
            <p:nvPr/>
          </p:nvSpPr>
          <p:spPr bwMode="auto">
            <a:xfrm>
              <a:off x="11423955" y="5655873"/>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82" name="Line 11"/>
            <p:cNvSpPr>
              <a:spLocks noChangeShapeType="1"/>
            </p:cNvSpPr>
            <p:nvPr/>
          </p:nvSpPr>
          <p:spPr bwMode="auto">
            <a:xfrm>
              <a:off x="11423955" y="5729019"/>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83" name="Line 12"/>
            <p:cNvSpPr>
              <a:spLocks noChangeShapeType="1"/>
            </p:cNvSpPr>
            <p:nvPr/>
          </p:nvSpPr>
          <p:spPr bwMode="auto">
            <a:xfrm>
              <a:off x="11423955" y="5806833"/>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84" name="Line 13"/>
            <p:cNvSpPr>
              <a:spLocks noChangeShapeType="1"/>
            </p:cNvSpPr>
            <p:nvPr/>
          </p:nvSpPr>
          <p:spPr bwMode="auto">
            <a:xfrm>
              <a:off x="11423955" y="5879979"/>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85" name="Line 14"/>
            <p:cNvSpPr>
              <a:spLocks noChangeShapeType="1"/>
            </p:cNvSpPr>
            <p:nvPr/>
          </p:nvSpPr>
          <p:spPr bwMode="auto">
            <a:xfrm>
              <a:off x="11423955" y="5954681"/>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86" name="Line 15"/>
            <p:cNvSpPr>
              <a:spLocks noChangeShapeType="1"/>
            </p:cNvSpPr>
            <p:nvPr/>
          </p:nvSpPr>
          <p:spPr bwMode="auto">
            <a:xfrm>
              <a:off x="11423955" y="6027827"/>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87" name="Line 16"/>
            <p:cNvSpPr>
              <a:spLocks noChangeShapeType="1"/>
            </p:cNvSpPr>
            <p:nvPr/>
          </p:nvSpPr>
          <p:spPr bwMode="auto">
            <a:xfrm>
              <a:off x="11423955" y="6102529"/>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88" name="Line 17"/>
            <p:cNvSpPr>
              <a:spLocks noChangeShapeType="1"/>
            </p:cNvSpPr>
            <p:nvPr/>
          </p:nvSpPr>
          <p:spPr bwMode="auto">
            <a:xfrm>
              <a:off x="11423955" y="6175674"/>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89" name="Line 18"/>
            <p:cNvSpPr>
              <a:spLocks noChangeShapeType="1"/>
            </p:cNvSpPr>
            <p:nvPr/>
          </p:nvSpPr>
          <p:spPr bwMode="auto">
            <a:xfrm>
              <a:off x="11423955" y="6250377"/>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90" name="Line 19"/>
            <p:cNvSpPr>
              <a:spLocks noChangeShapeType="1"/>
            </p:cNvSpPr>
            <p:nvPr/>
          </p:nvSpPr>
          <p:spPr bwMode="auto">
            <a:xfrm>
              <a:off x="11423955" y="6325079"/>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91" name="Line 20"/>
            <p:cNvSpPr>
              <a:spLocks noChangeShapeType="1"/>
            </p:cNvSpPr>
            <p:nvPr/>
          </p:nvSpPr>
          <p:spPr bwMode="auto">
            <a:xfrm>
              <a:off x="11423955" y="6398225"/>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92" name="Line 21"/>
            <p:cNvSpPr>
              <a:spLocks noChangeShapeType="1"/>
            </p:cNvSpPr>
            <p:nvPr/>
          </p:nvSpPr>
          <p:spPr bwMode="auto">
            <a:xfrm>
              <a:off x="11423955" y="6472927"/>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93" name="Line 22"/>
            <p:cNvSpPr>
              <a:spLocks noChangeShapeType="1"/>
            </p:cNvSpPr>
            <p:nvPr/>
          </p:nvSpPr>
          <p:spPr bwMode="auto">
            <a:xfrm>
              <a:off x="11423955" y="6546072"/>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94" name="Line 23"/>
            <p:cNvSpPr>
              <a:spLocks noChangeShapeType="1"/>
            </p:cNvSpPr>
            <p:nvPr/>
          </p:nvSpPr>
          <p:spPr bwMode="auto">
            <a:xfrm>
              <a:off x="11423955" y="6623887"/>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95" name="Line 24"/>
            <p:cNvSpPr>
              <a:spLocks noChangeShapeType="1"/>
            </p:cNvSpPr>
            <p:nvPr/>
          </p:nvSpPr>
          <p:spPr bwMode="auto">
            <a:xfrm>
              <a:off x="11423955" y="6697033"/>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96" name="Line 25"/>
            <p:cNvSpPr>
              <a:spLocks noChangeShapeType="1"/>
            </p:cNvSpPr>
            <p:nvPr/>
          </p:nvSpPr>
          <p:spPr bwMode="auto">
            <a:xfrm>
              <a:off x="11423955" y="6771735"/>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97" name="Line 26"/>
            <p:cNvSpPr>
              <a:spLocks noChangeShapeType="1"/>
            </p:cNvSpPr>
            <p:nvPr/>
          </p:nvSpPr>
          <p:spPr bwMode="auto">
            <a:xfrm>
              <a:off x="11423955" y="6844880"/>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98" name="Line 27"/>
            <p:cNvSpPr>
              <a:spLocks noChangeShapeType="1"/>
            </p:cNvSpPr>
            <p:nvPr/>
          </p:nvSpPr>
          <p:spPr bwMode="auto">
            <a:xfrm>
              <a:off x="11423955" y="6920068"/>
              <a:ext cx="501126" cy="0"/>
            </a:xfrm>
            <a:prstGeom prst="line">
              <a:avLst/>
            </a:prstGeom>
            <a:noFill/>
            <a:ln w="20638"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99" name="Freeform 28"/>
            <p:cNvSpPr>
              <a:spLocks/>
            </p:cNvSpPr>
            <p:nvPr/>
          </p:nvSpPr>
          <p:spPr bwMode="auto">
            <a:xfrm>
              <a:off x="11483094" y="5150078"/>
              <a:ext cx="375067" cy="140066"/>
            </a:xfrm>
            <a:custGeom>
              <a:avLst/>
              <a:gdLst>
                <a:gd name="T0" fmla="*/ 241 w 241"/>
                <a:gd name="T1" fmla="*/ 0 h 90"/>
                <a:gd name="T2" fmla="*/ 0 w 241"/>
                <a:gd name="T3" fmla="*/ 33 h 90"/>
                <a:gd name="T4" fmla="*/ 0 w 241"/>
                <a:gd name="T5" fmla="*/ 90 h 90"/>
                <a:gd name="T6" fmla="*/ 241 w 241"/>
                <a:gd name="T7" fmla="*/ 90 h 90"/>
                <a:gd name="T8" fmla="*/ 241 w 241"/>
                <a:gd name="T9" fmla="*/ 0 h 90"/>
              </a:gdLst>
              <a:ahLst/>
              <a:cxnLst>
                <a:cxn ang="0">
                  <a:pos x="T0" y="T1"/>
                </a:cxn>
                <a:cxn ang="0">
                  <a:pos x="T2" y="T3"/>
                </a:cxn>
                <a:cxn ang="0">
                  <a:pos x="T4" y="T5"/>
                </a:cxn>
                <a:cxn ang="0">
                  <a:pos x="T6" y="T7"/>
                </a:cxn>
                <a:cxn ang="0">
                  <a:pos x="T8" y="T9"/>
                </a:cxn>
              </a:cxnLst>
              <a:rect l="0" t="0" r="r" b="b"/>
              <a:pathLst>
                <a:path w="241" h="90">
                  <a:moveTo>
                    <a:pt x="241" y="0"/>
                  </a:moveTo>
                  <a:lnTo>
                    <a:pt x="0" y="33"/>
                  </a:lnTo>
                  <a:lnTo>
                    <a:pt x="0" y="90"/>
                  </a:lnTo>
                  <a:lnTo>
                    <a:pt x="241" y="90"/>
                  </a:lnTo>
                  <a:lnTo>
                    <a:pt x="241"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00" name="Rectangle 29"/>
            <p:cNvSpPr>
              <a:spLocks noChangeArrowheads="1"/>
            </p:cNvSpPr>
            <p:nvPr/>
          </p:nvSpPr>
          <p:spPr bwMode="auto">
            <a:xfrm>
              <a:off x="10793657" y="5003787"/>
              <a:ext cx="490233" cy="1940698"/>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01" name="Freeform 30"/>
            <p:cNvSpPr>
              <a:spLocks/>
            </p:cNvSpPr>
            <p:nvPr/>
          </p:nvSpPr>
          <p:spPr bwMode="auto">
            <a:xfrm>
              <a:off x="10793657" y="5003787"/>
              <a:ext cx="490233" cy="214768"/>
            </a:xfrm>
            <a:custGeom>
              <a:avLst/>
              <a:gdLst>
                <a:gd name="T0" fmla="*/ 0 w 315"/>
                <a:gd name="T1" fmla="*/ 0 h 138"/>
                <a:gd name="T2" fmla="*/ 69 w 315"/>
                <a:gd name="T3" fmla="*/ 138 h 138"/>
                <a:gd name="T4" fmla="*/ 236 w 315"/>
                <a:gd name="T5" fmla="*/ 138 h 138"/>
                <a:gd name="T6" fmla="*/ 315 w 315"/>
                <a:gd name="T7" fmla="*/ 0 h 138"/>
                <a:gd name="T8" fmla="*/ 0 w 315"/>
                <a:gd name="T9" fmla="*/ 0 h 138"/>
              </a:gdLst>
              <a:ahLst/>
              <a:cxnLst>
                <a:cxn ang="0">
                  <a:pos x="T0" y="T1"/>
                </a:cxn>
                <a:cxn ang="0">
                  <a:pos x="T2" y="T3"/>
                </a:cxn>
                <a:cxn ang="0">
                  <a:pos x="T4" y="T5"/>
                </a:cxn>
                <a:cxn ang="0">
                  <a:pos x="T6" y="T7"/>
                </a:cxn>
                <a:cxn ang="0">
                  <a:pos x="T8" y="T9"/>
                </a:cxn>
              </a:cxnLst>
              <a:rect l="0" t="0" r="r" b="b"/>
              <a:pathLst>
                <a:path w="315" h="138">
                  <a:moveTo>
                    <a:pt x="0" y="0"/>
                  </a:moveTo>
                  <a:lnTo>
                    <a:pt x="69" y="138"/>
                  </a:lnTo>
                  <a:lnTo>
                    <a:pt x="236" y="138"/>
                  </a:lnTo>
                  <a:lnTo>
                    <a:pt x="315" y="0"/>
                  </a:lnTo>
                  <a:lnTo>
                    <a:pt x="0" y="0"/>
                  </a:ln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02" name="Rectangle 31"/>
            <p:cNvSpPr>
              <a:spLocks noChangeArrowheads="1"/>
            </p:cNvSpPr>
            <p:nvPr/>
          </p:nvSpPr>
          <p:spPr bwMode="auto">
            <a:xfrm>
              <a:off x="10901041" y="5257462"/>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03" name="Rectangle 32"/>
            <p:cNvSpPr>
              <a:spLocks noChangeArrowheads="1"/>
            </p:cNvSpPr>
            <p:nvPr/>
          </p:nvSpPr>
          <p:spPr bwMode="auto">
            <a:xfrm>
              <a:off x="10901041" y="5322826"/>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04" name="Rectangle 33"/>
            <p:cNvSpPr>
              <a:spLocks noChangeArrowheads="1"/>
            </p:cNvSpPr>
            <p:nvPr/>
          </p:nvSpPr>
          <p:spPr bwMode="auto">
            <a:xfrm>
              <a:off x="10901041" y="5392860"/>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05" name="Rectangle 34"/>
            <p:cNvSpPr>
              <a:spLocks noChangeArrowheads="1"/>
            </p:cNvSpPr>
            <p:nvPr/>
          </p:nvSpPr>
          <p:spPr bwMode="auto">
            <a:xfrm>
              <a:off x="10901041" y="5461336"/>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06" name="Rectangle 35"/>
            <p:cNvSpPr>
              <a:spLocks noChangeArrowheads="1"/>
            </p:cNvSpPr>
            <p:nvPr/>
          </p:nvSpPr>
          <p:spPr bwMode="auto">
            <a:xfrm>
              <a:off x="10901041" y="5529813"/>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07" name="Rectangle 36"/>
            <p:cNvSpPr>
              <a:spLocks noChangeArrowheads="1"/>
            </p:cNvSpPr>
            <p:nvPr/>
          </p:nvSpPr>
          <p:spPr bwMode="auto">
            <a:xfrm>
              <a:off x="10901041" y="5599846"/>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08" name="Rectangle 37"/>
            <p:cNvSpPr>
              <a:spLocks noChangeArrowheads="1"/>
            </p:cNvSpPr>
            <p:nvPr/>
          </p:nvSpPr>
          <p:spPr bwMode="auto">
            <a:xfrm>
              <a:off x="10901041" y="5668324"/>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09" name="Rectangle 38"/>
            <p:cNvSpPr>
              <a:spLocks noChangeArrowheads="1"/>
            </p:cNvSpPr>
            <p:nvPr/>
          </p:nvSpPr>
          <p:spPr bwMode="auto">
            <a:xfrm>
              <a:off x="10901041" y="5736800"/>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10" name="Rectangle 39"/>
            <p:cNvSpPr>
              <a:spLocks noChangeArrowheads="1"/>
            </p:cNvSpPr>
            <p:nvPr/>
          </p:nvSpPr>
          <p:spPr bwMode="auto">
            <a:xfrm>
              <a:off x="10901041" y="5803721"/>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11" name="Rectangle 40"/>
            <p:cNvSpPr>
              <a:spLocks noChangeArrowheads="1"/>
            </p:cNvSpPr>
            <p:nvPr/>
          </p:nvSpPr>
          <p:spPr bwMode="auto">
            <a:xfrm>
              <a:off x="10901041" y="5872198"/>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12" name="Rectangle 41"/>
            <p:cNvSpPr>
              <a:spLocks noChangeArrowheads="1"/>
            </p:cNvSpPr>
            <p:nvPr/>
          </p:nvSpPr>
          <p:spPr bwMode="auto">
            <a:xfrm>
              <a:off x="10901041" y="5942231"/>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13" name="Rectangle 42"/>
            <p:cNvSpPr>
              <a:spLocks noChangeArrowheads="1"/>
            </p:cNvSpPr>
            <p:nvPr/>
          </p:nvSpPr>
          <p:spPr bwMode="auto">
            <a:xfrm>
              <a:off x="10901041" y="6010707"/>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14" name="Rectangle 43"/>
            <p:cNvSpPr>
              <a:spLocks noChangeArrowheads="1"/>
            </p:cNvSpPr>
            <p:nvPr/>
          </p:nvSpPr>
          <p:spPr bwMode="auto">
            <a:xfrm>
              <a:off x="10901041" y="6079184"/>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15" name="Rectangle 44"/>
            <p:cNvSpPr>
              <a:spLocks noChangeArrowheads="1"/>
            </p:cNvSpPr>
            <p:nvPr/>
          </p:nvSpPr>
          <p:spPr bwMode="auto">
            <a:xfrm>
              <a:off x="10901041" y="6147662"/>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16" name="Rectangle 45"/>
            <p:cNvSpPr>
              <a:spLocks noChangeArrowheads="1"/>
            </p:cNvSpPr>
            <p:nvPr/>
          </p:nvSpPr>
          <p:spPr bwMode="auto">
            <a:xfrm>
              <a:off x="10901041" y="6217695"/>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17" name="Rectangle 46"/>
            <p:cNvSpPr>
              <a:spLocks noChangeArrowheads="1"/>
            </p:cNvSpPr>
            <p:nvPr/>
          </p:nvSpPr>
          <p:spPr bwMode="auto">
            <a:xfrm>
              <a:off x="10901041" y="6283059"/>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18" name="Rectangle 47"/>
            <p:cNvSpPr>
              <a:spLocks noChangeArrowheads="1"/>
            </p:cNvSpPr>
            <p:nvPr/>
          </p:nvSpPr>
          <p:spPr bwMode="auto">
            <a:xfrm>
              <a:off x="10901041" y="6353092"/>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19" name="Rectangle 48"/>
            <p:cNvSpPr>
              <a:spLocks noChangeArrowheads="1"/>
            </p:cNvSpPr>
            <p:nvPr/>
          </p:nvSpPr>
          <p:spPr bwMode="auto">
            <a:xfrm>
              <a:off x="10901041" y="6421569"/>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20" name="Rectangle 49"/>
            <p:cNvSpPr>
              <a:spLocks noChangeArrowheads="1"/>
            </p:cNvSpPr>
            <p:nvPr/>
          </p:nvSpPr>
          <p:spPr bwMode="auto">
            <a:xfrm>
              <a:off x="10901041" y="6490046"/>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21" name="Rectangle 50"/>
            <p:cNvSpPr>
              <a:spLocks noChangeArrowheads="1"/>
            </p:cNvSpPr>
            <p:nvPr/>
          </p:nvSpPr>
          <p:spPr bwMode="auto">
            <a:xfrm>
              <a:off x="10901041" y="6560079"/>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22" name="Rectangle 51"/>
            <p:cNvSpPr>
              <a:spLocks noChangeArrowheads="1"/>
            </p:cNvSpPr>
            <p:nvPr/>
          </p:nvSpPr>
          <p:spPr bwMode="auto">
            <a:xfrm>
              <a:off x="10901041" y="6628556"/>
              <a:ext cx="259901" cy="3735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23" name="Rectangle 52"/>
            <p:cNvSpPr>
              <a:spLocks noChangeArrowheads="1"/>
            </p:cNvSpPr>
            <p:nvPr/>
          </p:nvSpPr>
          <p:spPr bwMode="auto">
            <a:xfrm>
              <a:off x="10901041" y="6697034"/>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24" name="Rectangle 53"/>
            <p:cNvSpPr>
              <a:spLocks noChangeArrowheads="1"/>
            </p:cNvSpPr>
            <p:nvPr/>
          </p:nvSpPr>
          <p:spPr bwMode="auto">
            <a:xfrm>
              <a:off x="10901041" y="6765511"/>
              <a:ext cx="259901" cy="3579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25" name="Rectangle 54"/>
            <p:cNvSpPr>
              <a:spLocks noChangeArrowheads="1"/>
            </p:cNvSpPr>
            <p:nvPr/>
          </p:nvSpPr>
          <p:spPr bwMode="auto">
            <a:xfrm>
              <a:off x="10901041" y="6832430"/>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26" name="Rectangle 55"/>
            <p:cNvSpPr>
              <a:spLocks noChangeArrowheads="1"/>
            </p:cNvSpPr>
            <p:nvPr/>
          </p:nvSpPr>
          <p:spPr bwMode="auto">
            <a:xfrm>
              <a:off x="10901041" y="6901393"/>
              <a:ext cx="259901" cy="3890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27" name="Rectangle 56"/>
            <p:cNvSpPr>
              <a:spLocks noChangeArrowheads="1"/>
            </p:cNvSpPr>
            <p:nvPr/>
          </p:nvSpPr>
          <p:spPr bwMode="auto">
            <a:xfrm>
              <a:off x="10158689" y="6181900"/>
              <a:ext cx="482451" cy="384405"/>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28" name="Freeform 57"/>
            <p:cNvSpPr>
              <a:spLocks/>
            </p:cNvSpPr>
            <p:nvPr/>
          </p:nvSpPr>
          <p:spPr bwMode="auto">
            <a:xfrm>
              <a:off x="10435709" y="5473787"/>
              <a:ext cx="412418" cy="1476923"/>
            </a:xfrm>
            <a:custGeom>
              <a:avLst/>
              <a:gdLst>
                <a:gd name="T0" fmla="*/ 0 w 265"/>
                <a:gd name="T1" fmla="*/ 0 h 949"/>
                <a:gd name="T2" fmla="*/ 265 w 265"/>
                <a:gd name="T3" fmla="*/ 0 h 949"/>
                <a:gd name="T4" fmla="*/ 265 w 265"/>
                <a:gd name="T5" fmla="*/ 949 h 949"/>
                <a:gd name="T6" fmla="*/ 0 w 265"/>
                <a:gd name="T7" fmla="*/ 949 h 949"/>
                <a:gd name="T8" fmla="*/ 0 w 265"/>
                <a:gd name="T9" fmla="*/ 617 h 949"/>
                <a:gd name="T10" fmla="*/ 0 w 265"/>
                <a:gd name="T11" fmla="*/ 0 h 949"/>
              </a:gdLst>
              <a:ahLst/>
              <a:cxnLst>
                <a:cxn ang="0">
                  <a:pos x="T0" y="T1"/>
                </a:cxn>
                <a:cxn ang="0">
                  <a:pos x="T2" y="T3"/>
                </a:cxn>
                <a:cxn ang="0">
                  <a:pos x="T4" y="T5"/>
                </a:cxn>
                <a:cxn ang="0">
                  <a:pos x="T6" y="T7"/>
                </a:cxn>
                <a:cxn ang="0">
                  <a:pos x="T8" y="T9"/>
                </a:cxn>
                <a:cxn ang="0">
                  <a:pos x="T10" y="T11"/>
                </a:cxn>
              </a:cxnLst>
              <a:rect l="0" t="0" r="r" b="b"/>
              <a:pathLst>
                <a:path w="265" h="949">
                  <a:moveTo>
                    <a:pt x="0" y="0"/>
                  </a:moveTo>
                  <a:lnTo>
                    <a:pt x="265" y="0"/>
                  </a:lnTo>
                  <a:lnTo>
                    <a:pt x="265" y="949"/>
                  </a:lnTo>
                  <a:lnTo>
                    <a:pt x="0" y="949"/>
                  </a:lnTo>
                  <a:lnTo>
                    <a:pt x="0" y="617"/>
                  </a:lnTo>
                  <a:lnTo>
                    <a:pt x="0"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29" name="Freeform 58"/>
            <p:cNvSpPr>
              <a:spLocks/>
            </p:cNvSpPr>
            <p:nvPr/>
          </p:nvSpPr>
          <p:spPr bwMode="auto">
            <a:xfrm>
              <a:off x="10158689" y="6186570"/>
              <a:ext cx="277020" cy="764140"/>
            </a:xfrm>
            <a:custGeom>
              <a:avLst/>
              <a:gdLst>
                <a:gd name="T0" fmla="*/ 0 w 178"/>
                <a:gd name="T1" fmla="*/ 244 h 491"/>
                <a:gd name="T2" fmla="*/ 0 w 178"/>
                <a:gd name="T3" fmla="*/ 491 h 491"/>
                <a:gd name="T4" fmla="*/ 178 w 178"/>
                <a:gd name="T5" fmla="*/ 491 h 491"/>
                <a:gd name="T6" fmla="*/ 178 w 178"/>
                <a:gd name="T7" fmla="*/ 0 h 491"/>
                <a:gd name="T8" fmla="*/ 0 w 178"/>
                <a:gd name="T9" fmla="*/ 244 h 491"/>
              </a:gdLst>
              <a:ahLst/>
              <a:cxnLst>
                <a:cxn ang="0">
                  <a:pos x="T0" y="T1"/>
                </a:cxn>
                <a:cxn ang="0">
                  <a:pos x="T2" y="T3"/>
                </a:cxn>
                <a:cxn ang="0">
                  <a:pos x="T4" y="T5"/>
                </a:cxn>
                <a:cxn ang="0">
                  <a:pos x="T6" y="T7"/>
                </a:cxn>
                <a:cxn ang="0">
                  <a:pos x="T8" y="T9"/>
                </a:cxn>
              </a:cxnLst>
              <a:rect l="0" t="0" r="r" b="b"/>
              <a:pathLst>
                <a:path w="178" h="491">
                  <a:moveTo>
                    <a:pt x="0" y="244"/>
                  </a:moveTo>
                  <a:lnTo>
                    <a:pt x="0" y="491"/>
                  </a:lnTo>
                  <a:lnTo>
                    <a:pt x="178" y="491"/>
                  </a:lnTo>
                  <a:lnTo>
                    <a:pt x="178" y="0"/>
                  </a:lnTo>
                  <a:lnTo>
                    <a:pt x="0" y="244"/>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0" name="Rectangle 59"/>
            <p:cNvSpPr>
              <a:spLocks noChangeArrowheads="1"/>
            </p:cNvSpPr>
            <p:nvPr/>
          </p:nvSpPr>
          <p:spPr bwMode="auto">
            <a:xfrm>
              <a:off x="10487067" y="5556270"/>
              <a:ext cx="42020"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1" name="Rectangle 60"/>
            <p:cNvSpPr>
              <a:spLocks noChangeArrowheads="1"/>
            </p:cNvSpPr>
            <p:nvPr/>
          </p:nvSpPr>
          <p:spPr bwMode="auto">
            <a:xfrm>
              <a:off x="10577331" y="5556270"/>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2" name="Rectangle 61"/>
            <p:cNvSpPr>
              <a:spLocks noChangeArrowheads="1"/>
            </p:cNvSpPr>
            <p:nvPr/>
          </p:nvSpPr>
          <p:spPr bwMode="auto">
            <a:xfrm>
              <a:off x="10666040" y="5556270"/>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3" name="Rectangle 62"/>
            <p:cNvSpPr>
              <a:spLocks noChangeArrowheads="1"/>
            </p:cNvSpPr>
            <p:nvPr/>
          </p:nvSpPr>
          <p:spPr bwMode="auto">
            <a:xfrm>
              <a:off x="10756305" y="5556270"/>
              <a:ext cx="37351"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4" name="Rectangle 63"/>
            <p:cNvSpPr>
              <a:spLocks noChangeArrowheads="1"/>
            </p:cNvSpPr>
            <p:nvPr/>
          </p:nvSpPr>
          <p:spPr bwMode="auto">
            <a:xfrm>
              <a:off x="10487067" y="5671436"/>
              <a:ext cx="42020" cy="7781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5" name="Rectangle 64"/>
            <p:cNvSpPr>
              <a:spLocks noChangeArrowheads="1"/>
            </p:cNvSpPr>
            <p:nvPr/>
          </p:nvSpPr>
          <p:spPr bwMode="auto">
            <a:xfrm>
              <a:off x="10577331" y="5671436"/>
              <a:ext cx="40464" cy="778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6" name="Rectangle 65"/>
            <p:cNvSpPr>
              <a:spLocks noChangeArrowheads="1"/>
            </p:cNvSpPr>
            <p:nvPr/>
          </p:nvSpPr>
          <p:spPr bwMode="auto">
            <a:xfrm>
              <a:off x="10666040" y="5671436"/>
              <a:ext cx="40464" cy="778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7" name="Rectangle 66"/>
            <p:cNvSpPr>
              <a:spLocks noChangeArrowheads="1"/>
            </p:cNvSpPr>
            <p:nvPr/>
          </p:nvSpPr>
          <p:spPr bwMode="auto">
            <a:xfrm>
              <a:off x="10756305" y="5671436"/>
              <a:ext cx="37351" cy="7781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8" name="Rectangle 67"/>
            <p:cNvSpPr>
              <a:spLocks noChangeArrowheads="1"/>
            </p:cNvSpPr>
            <p:nvPr/>
          </p:nvSpPr>
          <p:spPr bwMode="auto">
            <a:xfrm>
              <a:off x="10487067" y="5788158"/>
              <a:ext cx="42020"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9" name="Rectangle 68"/>
            <p:cNvSpPr>
              <a:spLocks noChangeArrowheads="1"/>
            </p:cNvSpPr>
            <p:nvPr/>
          </p:nvSpPr>
          <p:spPr bwMode="auto">
            <a:xfrm>
              <a:off x="10577331" y="5788158"/>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0" name="Rectangle 69"/>
            <p:cNvSpPr>
              <a:spLocks noChangeArrowheads="1"/>
            </p:cNvSpPr>
            <p:nvPr/>
          </p:nvSpPr>
          <p:spPr bwMode="auto">
            <a:xfrm>
              <a:off x="10666040" y="5788158"/>
              <a:ext cx="40464"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1" name="Rectangle 70"/>
            <p:cNvSpPr>
              <a:spLocks noChangeArrowheads="1"/>
            </p:cNvSpPr>
            <p:nvPr/>
          </p:nvSpPr>
          <p:spPr bwMode="auto">
            <a:xfrm>
              <a:off x="10756305" y="5788158"/>
              <a:ext cx="37351"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2" name="Rectangle 71"/>
            <p:cNvSpPr>
              <a:spLocks noChangeArrowheads="1"/>
            </p:cNvSpPr>
            <p:nvPr/>
          </p:nvSpPr>
          <p:spPr bwMode="auto">
            <a:xfrm>
              <a:off x="10487067" y="5903324"/>
              <a:ext cx="42020"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3" name="Rectangle 72"/>
            <p:cNvSpPr>
              <a:spLocks noChangeArrowheads="1"/>
            </p:cNvSpPr>
            <p:nvPr/>
          </p:nvSpPr>
          <p:spPr bwMode="auto">
            <a:xfrm>
              <a:off x="10577331" y="5903324"/>
              <a:ext cx="40464"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4" name="Rectangle 73"/>
            <p:cNvSpPr>
              <a:spLocks noChangeArrowheads="1"/>
            </p:cNvSpPr>
            <p:nvPr/>
          </p:nvSpPr>
          <p:spPr bwMode="auto">
            <a:xfrm>
              <a:off x="10666040" y="5903324"/>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5" name="Rectangle 74"/>
            <p:cNvSpPr>
              <a:spLocks noChangeArrowheads="1"/>
            </p:cNvSpPr>
            <p:nvPr/>
          </p:nvSpPr>
          <p:spPr bwMode="auto">
            <a:xfrm>
              <a:off x="10756305" y="5903324"/>
              <a:ext cx="37351"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6" name="Rectangle 75"/>
            <p:cNvSpPr>
              <a:spLocks noChangeArrowheads="1"/>
            </p:cNvSpPr>
            <p:nvPr/>
          </p:nvSpPr>
          <p:spPr bwMode="auto">
            <a:xfrm>
              <a:off x="10487067" y="6020045"/>
              <a:ext cx="42020" cy="7781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7" name="Rectangle 76"/>
            <p:cNvSpPr>
              <a:spLocks noChangeArrowheads="1"/>
            </p:cNvSpPr>
            <p:nvPr/>
          </p:nvSpPr>
          <p:spPr bwMode="auto">
            <a:xfrm>
              <a:off x="10577331" y="6020045"/>
              <a:ext cx="40464" cy="7781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8" name="Rectangle 77"/>
            <p:cNvSpPr>
              <a:spLocks noChangeArrowheads="1"/>
            </p:cNvSpPr>
            <p:nvPr/>
          </p:nvSpPr>
          <p:spPr bwMode="auto">
            <a:xfrm>
              <a:off x="10666040" y="6020045"/>
              <a:ext cx="40464" cy="778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9" name="Rectangle 78"/>
            <p:cNvSpPr>
              <a:spLocks noChangeArrowheads="1"/>
            </p:cNvSpPr>
            <p:nvPr/>
          </p:nvSpPr>
          <p:spPr bwMode="auto">
            <a:xfrm>
              <a:off x="10756305" y="6020045"/>
              <a:ext cx="37351" cy="7781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0" name="Rectangle 79"/>
            <p:cNvSpPr>
              <a:spLocks noChangeArrowheads="1"/>
            </p:cNvSpPr>
            <p:nvPr/>
          </p:nvSpPr>
          <p:spPr bwMode="auto">
            <a:xfrm>
              <a:off x="10487067" y="6135211"/>
              <a:ext cx="42020"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1" name="Rectangle 80"/>
            <p:cNvSpPr>
              <a:spLocks noChangeArrowheads="1"/>
            </p:cNvSpPr>
            <p:nvPr/>
          </p:nvSpPr>
          <p:spPr bwMode="auto">
            <a:xfrm>
              <a:off x="10577331" y="6135211"/>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2" name="Rectangle 81"/>
            <p:cNvSpPr>
              <a:spLocks noChangeArrowheads="1"/>
            </p:cNvSpPr>
            <p:nvPr/>
          </p:nvSpPr>
          <p:spPr bwMode="auto">
            <a:xfrm>
              <a:off x="10666040" y="6135211"/>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3" name="Rectangle 82"/>
            <p:cNvSpPr>
              <a:spLocks noChangeArrowheads="1"/>
            </p:cNvSpPr>
            <p:nvPr/>
          </p:nvSpPr>
          <p:spPr bwMode="auto">
            <a:xfrm>
              <a:off x="10756305" y="6135211"/>
              <a:ext cx="37351"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4" name="Rectangle 83"/>
            <p:cNvSpPr>
              <a:spLocks noChangeArrowheads="1"/>
            </p:cNvSpPr>
            <p:nvPr/>
          </p:nvSpPr>
          <p:spPr bwMode="auto">
            <a:xfrm>
              <a:off x="10487067" y="6250377"/>
              <a:ext cx="42020"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5" name="Rectangle 84"/>
            <p:cNvSpPr>
              <a:spLocks noChangeArrowheads="1"/>
            </p:cNvSpPr>
            <p:nvPr/>
          </p:nvSpPr>
          <p:spPr bwMode="auto">
            <a:xfrm>
              <a:off x="10577331" y="6250377"/>
              <a:ext cx="40464"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6" name="Rectangle 85"/>
            <p:cNvSpPr>
              <a:spLocks noChangeArrowheads="1"/>
            </p:cNvSpPr>
            <p:nvPr/>
          </p:nvSpPr>
          <p:spPr bwMode="auto">
            <a:xfrm>
              <a:off x="10666040" y="6250377"/>
              <a:ext cx="40464" cy="793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7" name="Rectangle 86"/>
            <p:cNvSpPr>
              <a:spLocks noChangeArrowheads="1"/>
            </p:cNvSpPr>
            <p:nvPr/>
          </p:nvSpPr>
          <p:spPr bwMode="auto">
            <a:xfrm>
              <a:off x="10756305" y="6250377"/>
              <a:ext cx="37351"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8" name="Rectangle 87"/>
            <p:cNvSpPr>
              <a:spLocks noChangeArrowheads="1"/>
            </p:cNvSpPr>
            <p:nvPr/>
          </p:nvSpPr>
          <p:spPr bwMode="auto">
            <a:xfrm>
              <a:off x="10487067" y="6477595"/>
              <a:ext cx="42020"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9" name="Rectangle 88"/>
            <p:cNvSpPr>
              <a:spLocks noChangeArrowheads="1"/>
            </p:cNvSpPr>
            <p:nvPr/>
          </p:nvSpPr>
          <p:spPr bwMode="auto">
            <a:xfrm>
              <a:off x="10577331" y="6477595"/>
              <a:ext cx="40464"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0" name="Rectangle 89"/>
            <p:cNvSpPr>
              <a:spLocks noChangeArrowheads="1"/>
            </p:cNvSpPr>
            <p:nvPr/>
          </p:nvSpPr>
          <p:spPr bwMode="auto">
            <a:xfrm>
              <a:off x="10666040" y="6477595"/>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1" name="Rectangle 90"/>
            <p:cNvSpPr>
              <a:spLocks noChangeArrowheads="1"/>
            </p:cNvSpPr>
            <p:nvPr/>
          </p:nvSpPr>
          <p:spPr bwMode="auto">
            <a:xfrm>
              <a:off x="10756305" y="6477595"/>
              <a:ext cx="37351"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2" name="Rectangle 91"/>
            <p:cNvSpPr>
              <a:spLocks noChangeArrowheads="1"/>
            </p:cNvSpPr>
            <p:nvPr/>
          </p:nvSpPr>
          <p:spPr bwMode="auto">
            <a:xfrm>
              <a:off x="10487067" y="6360874"/>
              <a:ext cx="42020"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3" name="Rectangle 92"/>
            <p:cNvSpPr>
              <a:spLocks noChangeArrowheads="1"/>
            </p:cNvSpPr>
            <p:nvPr/>
          </p:nvSpPr>
          <p:spPr bwMode="auto">
            <a:xfrm>
              <a:off x="10577331" y="6360874"/>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4" name="Rectangle 93"/>
            <p:cNvSpPr>
              <a:spLocks noChangeArrowheads="1"/>
            </p:cNvSpPr>
            <p:nvPr/>
          </p:nvSpPr>
          <p:spPr bwMode="auto">
            <a:xfrm>
              <a:off x="10666040" y="6360874"/>
              <a:ext cx="40464"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5" name="Rectangle 94"/>
            <p:cNvSpPr>
              <a:spLocks noChangeArrowheads="1"/>
            </p:cNvSpPr>
            <p:nvPr/>
          </p:nvSpPr>
          <p:spPr bwMode="auto">
            <a:xfrm>
              <a:off x="10756305" y="6360874"/>
              <a:ext cx="37351"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6" name="Rectangle 95"/>
            <p:cNvSpPr>
              <a:spLocks noChangeArrowheads="1"/>
            </p:cNvSpPr>
            <p:nvPr/>
          </p:nvSpPr>
          <p:spPr bwMode="auto">
            <a:xfrm>
              <a:off x="10487067" y="6595874"/>
              <a:ext cx="42020"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7" name="Rectangle 96"/>
            <p:cNvSpPr>
              <a:spLocks noChangeArrowheads="1"/>
            </p:cNvSpPr>
            <p:nvPr/>
          </p:nvSpPr>
          <p:spPr bwMode="auto">
            <a:xfrm>
              <a:off x="10577331" y="6595874"/>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8" name="Rectangle 97"/>
            <p:cNvSpPr>
              <a:spLocks noChangeArrowheads="1"/>
            </p:cNvSpPr>
            <p:nvPr/>
          </p:nvSpPr>
          <p:spPr bwMode="auto">
            <a:xfrm>
              <a:off x="10666040" y="6595874"/>
              <a:ext cx="40464" cy="762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9" name="Rectangle 98"/>
            <p:cNvSpPr>
              <a:spLocks noChangeArrowheads="1"/>
            </p:cNvSpPr>
            <p:nvPr/>
          </p:nvSpPr>
          <p:spPr bwMode="auto">
            <a:xfrm>
              <a:off x="10756305" y="6595874"/>
              <a:ext cx="37351"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70" name="Rectangle 99"/>
            <p:cNvSpPr>
              <a:spLocks noChangeArrowheads="1"/>
            </p:cNvSpPr>
            <p:nvPr/>
          </p:nvSpPr>
          <p:spPr bwMode="auto">
            <a:xfrm>
              <a:off x="10487067" y="6712597"/>
              <a:ext cx="42020" cy="793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71" name="Rectangle 100"/>
            <p:cNvSpPr>
              <a:spLocks noChangeArrowheads="1"/>
            </p:cNvSpPr>
            <p:nvPr/>
          </p:nvSpPr>
          <p:spPr bwMode="auto">
            <a:xfrm>
              <a:off x="10577331" y="6712597"/>
              <a:ext cx="40464"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72" name="Rectangle 101"/>
            <p:cNvSpPr>
              <a:spLocks noChangeArrowheads="1"/>
            </p:cNvSpPr>
            <p:nvPr/>
          </p:nvSpPr>
          <p:spPr bwMode="auto">
            <a:xfrm>
              <a:off x="10666040" y="6712597"/>
              <a:ext cx="40464"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73" name="Rectangle 102"/>
            <p:cNvSpPr>
              <a:spLocks noChangeArrowheads="1"/>
            </p:cNvSpPr>
            <p:nvPr/>
          </p:nvSpPr>
          <p:spPr bwMode="auto">
            <a:xfrm>
              <a:off x="10756305" y="6712597"/>
              <a:ext cx="37351"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74" name="Rectangle 103"/>
            <p:cNvSpPr>
              <a:spLocks noChangeArrowheads="1"/>
            </p:cNvSpPr>
            <p:nvPr/>
          </p:nvSpPr>
          <p:spPr bwMode="auto">
            <a:xfrm>
              <a:off x="10487067" y="6832430"/>
              <a:ext cx="42020"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75" name="Rectangle 104"/>
            <p:cNvSpPr>
              <a:spLocks noChangeArrowheads="1"/>
            </p:cNvSpPr>
            <p:nvPr/>
          </p:nvSpPr>
          <p:spPr bwMode="auto">
            <a:xfrm>
              <a:off x="10577331" y="6832430"/>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76" name="Rectangle 105"/>
            <p:cNvSpPr>
              <a:spLocks noChangeArrowheads="1"/>
            </p:cNvSpPr>
            <p:nvPr/>
          </p:nvSpPr>
          <p:spPr bwMode="auto">
            <a:xfrm>
              <a:off x="10666040" y="6832430"/>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77" name="Rectangle 106"/>
            <p:cNvSpPr>
              <a:spLocks noChangeArrowheads="1"/>
            </p:cNvSpPr>
            <p:nvPr/>
          </p:nvSpPr>
          <p:spPr bwMode="auto">
            <a:xfrm>
              <a:off x="10756305" y="6832430"/>
              <a:ext cx="37351"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78" name="Rectangle 107"/>
            <p:cNvSpPr>
              <a:spLocks noChangeArrowheads="1"/>
            </p:cNvSpPr>
            <p:nvPr/>
          </p:nvSpPr>
          <p:spPr bwMode="auto">
            <a:xfrm>
              <a:off x="10186702" y="6250377"/>
              <a:ext cx="40464"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79" name="Rectangle 108"/>
            <p:cNvSpPr>
              <a:spLocks noChangeArrowheads="1"/>
            </p:cNvSpPr>
            <p:nvPr/>
          </p:nvSpPr>
          <p:spPr bwMode="auto">
            <a:xfrm>
              <a:off x="10275410" y="6250377"/>
              <a:ext cx="40464" cy="793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80" name="Rectangle 109"/>
            <p:cNvSpPr>
              <a:spLocks noChangeArrowheads="1"/>
            </p:cNvSpPr>
            <p:nvPr/>
          </p:nvSpPr>
          <p:spPr bwMode="auto">
            <a:xfrm>
              <a:off x="10365675" y="6250377"/>
              <a:ext cx="40464" cy="7937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81" name="Rectangle 110"/>
            <p:cNvSpPr>
              <a:spLocks noChangeArrowheads="1"/>
            </p:cNvSpPr>
            <p:nvPr/>
          </p:nvSpPr>
          <p:spPr bwMode="auto">
            <a:xfrm>
              <a:off x="10186702" y="6368655"/>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82" name="Rectangle 111"/>
            <p:cNvSpPr>
              <a:spLocks noChangeArrowheads="1"/>
            </p:cNvSpPr>
            <p:nvPr/>
          </p:nvSpPr>
          <p:spPr bwMode="auto">
            <a:xfrm>
              <a:off x="10275410" y="6368655"/>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83" name="Rectangle 112"/>
            <p:cNvSpPr>
              <a:spLocks noChangeArrowheads="1"/>
            </p:cNvSpPr>
            <p:nvPr/>
          </p:nvSpPr>
          <p:spPr bwMode="auto">
            <a:xfrm>
              <a:off x="10365675" y="6368655"/>
              <a:ext cx="40464" cy="7625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84" name="Rectangle 113"/>
            <p:cNvSpPr>
              <a:spLocks noChangeArrowheads="1"/>
            </p:cNvSpPr>
            <p:nvPr/>
          </p:nvSpPr>
          <p:spPr bwMode="auto">
            <a:xfrm>
              <a:off x="10485511" y="5405310"/>
              <a:ext cx="308146" cy="68477"/>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85" name="Freeform 114"/>
            <p:cNvSpPr>
              <a:spLocks/>
            </p:cNvSpPr>
            <p:nvPr/>
          </p:nvSpPr>
          <p:spPr bwMode="auto">
            <a:xfrm>
              <a:off x="10485511" y="5216998"/>
              <a:ext cx="308146" cy="188312"/>
            </a:xfrm>
            <a:custGeom>
              <a:avLst/>
              <a:gdLst>
                <a:gd name="T0" fmla="*/ 113 w 198"/>
                <a:gd name="T1" fmla="*/ 0 h 121"/>
                <a:gd name="T2" fmla="*/ 85 w 198"/>
                <a:gd name="T3" fmla="*/ 0 h 121"/>
                <a:gd name="T4" fmla="*/ 0 w 198"/>
                <a:gd name="T5" fmla="*/ 121 h 121"/>
                <a:gd name="T6" fmla="*/ 198 w 198"/>
                <a:gd name="T7" fmla="*/ 121 h 121"/>
                <a:gd name="T8" fmla="*/ 113 w 198"/>
                <a:gd name="T9" fmla="*/ 0 h 121"/>
              </a:gdLst>
              <a:ahLst/>
              <a:cxnLst>
                <a:cxn ang="0">
                  <a:pos x="T0" y="T1"/>
                </a:cxn>
                <a:cxn ang="0">
                  <a:pos x="T2" y="T3"/>
                </a:cxn>
                <a:cxn ang="0">
                  <a:pos x="T4" y="T5"/>
                </a:cxn>
                <a:cxn ang="0">
                  <a:pos x="T6" y="T7"/>
                </a:cxn>
                <a:cxn ang="0">
                  <a:pos x="T8" y="T9"/>
                </a:cxn>
              </a:cxnLst>
              <a:rect l="0" t="0" r="r" b="b"/>
              <a:pathLst>
                <a:path w="198" h="121">
                  <a:moveTo>
                    <a:pt x="113" y="0"/>
                  </a:moveTo>
                  <a:lnTo>
                    <a:pt x="85" y="0"/>
                  </a:lnTo>
                  <a:lnTo>
                    <a:pt x="0" y="121"/>
                  </a:lnTo>
                  <a:lnTo>
                    <a:pt x="198" y="121"/>
                  </a:lnTo>
                  <a:lnTo>
                    <a:pt x="113"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86" name="Freeform 115"/>
            <p:cNvSpPr>
              <a:spLocks/>
            </p:cNvSpPr>
            <p:nvPr/>
          </p:nvSpPr>
          <p:spPr bwMode="auto">
            <a:xfrm>
              <a:off x="10553988" y="5441105"/>
              <a:ext cx="172749" cy="35795"/>
            </a:xfrm>
            <a:custGeom>
              <a:avLst/>
              <a:gdLst>
                <a:gd name="T0" fmla="*/ 68 w 68"/>
                <a:gd name="T1" fmla="*/ 14 h 14"/>
                <a:gd name="T2" fmla="*/ 34 w 68"/>
                <a:gd name="T3" fmla="*/ 0 h 14"/>
                <a:gd name="T4" fmla="*/ 0 w 68"/>
                <a:gd name="T5" fmla="*/ 14 h 14"/>
                <a:gd name="T6" fmla="*/ 68 w 68"/>
                <a:gd name="T7" fmla="*/ 14 h 14"/>
              </a:gdLst>
              <a:ahLst/>
              <a:cxnLst>
                <a:cxn ang="0">
                  <a:pos x="T0" y="T1"/>
                </a:cxn>
                <a:cxn ang="0">
                  <a:pos x="T2" y="T3"/>
                </a:cxn>
                <a:cxn ang="0">
                  <a:pos x="T4" y="T5"/>
                </a:cxn>
                <a:cxn ang="0">
                  <a:pos x="T6" y="T7"/>
                </a:cxn>
              </a:cxnLst>
              <a:rect l="0" t="0" r="r" b="b"/>
              <a:pathLst>
                <a:path w="68" h="14">
                  <a:moveTo>
                    <a:pt x="68" y="14"/>
                  </a:moveTo>
                  <a:cubicBezTo>
                    <a:pt x="60" y="5"/>
                    <a:pt x="48" y="0"/>
                    <a:pt x="34" y="0"/>
                  </a:cubicBezTo>
                  <a:cubicBezTo>
                    <a:pt x="21" y="0"/>
                    <a:pt x="9" y="5"/>
                    <a:pt x="0" y="14"/>
                  </a:cubicBezTo>
                  <a:lnTo>
                    <a:pt x="68" y="14"/>
                  </a:lnTo>
                  <a:close/>
                </a:path>
              </a:pathLst>
            </a:custGeom>
            <a:solidFill>
              <a:srgbClr val="949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87" name="Rectangle 116"/>
            <p:cNvSpPr>
              <a:spLocks noChangeArrowheads="1"/>
            </p:cNvSpPr>
            <p:nvPr/>
          </p:nvSpPr>
          <p:spPr bwMode="auto">
            <a:xfrm>
              <a:off x="10617795" y="5170310"/>
              <a:ext cx="48246" cy="46689"/>
            </a:xfrm>
            <a:prstGeom prst="rect">
              <a:avLst/>
            </a:prstGeom>
            <a:solidFill>
              <a:srgbClr val="BBBD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88" name="Rectangle 117"/>
            <p:cNvSpPr>
              <a:spLocks noChangeArrowheads="1"/>
            </p:cNvSpPr>
            <p:nvPr/>
          </p:nvSpPr>
          <p:spPr bwMode="auto">
            <a:xfrm>
              <a:off x="7492759" y="6006040"/>
              <a:ext cx="210100" cy="938445"/>
            </a:xfrm>
            <a:prstGeom prst="rect">
              <a:avLst/>
            </a:prstGeom>
            <a:solidFill>
              <a:srgbClr val="A6A8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89" name="Rectangle 118"/>
            <p:cNvSpPr>
              <a:spLocks noChangeArrowheads="1"/>
            </p:cNvSpPr>
            <p:nvPr/>
          </p:nvSpPr>
          <p:spPr bwMode="auto">
            <a:xfrm>
              <a:off x="7595474" y="5469117"/>
              <a:ext cx="410861" cy="1475366"/>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90" name="Freeform 119"/>
            <p:cNvSpPr>
              <a:spLocks/>
            </p:cNvSpPr>
            <p:nvPr/>
          </p:nvSpPr>
          <p:spPr bwMode="auto">
            <a:xfrm>
              <a:off x="7695076" y="5321271"/>
              <a:ext cx="211656" cy="147848"/>
            </a:xfrm>
            <a:custGeom>
              <a:avLst/>
              <a:gdLst>
                <a:gd name="T0" fmla="*/ 100 w 136"/>
                <a:gd name="T1" fmla="*/ 0 h 95"/>
                <a:gd name="T2" fmla="*/ 36 w 136"/>
                <a:gd name="T3" fmla="*/ 0 h 95"/>
                <a:gd name="T4" fmla="*/ 0 w 136"/>
                <a:gd name="T5" fmla="*/ 95 h 95"/>
                <a:gd name="T6" fmla="*/ 136 w 136"/>
                <a:gd name="T7" fmla="*/ 95 h 95"/>
                <a:gd name="T8" fmla="*/ 100 w 136"/>
                <a:gd name="T9" fmla="*/ 0 h 95"/>
              </a:gdLst>
              <a:ahLst/>
              <a:cxnLst>
                <a:cxn ang="0">
                  <a:pos x="T0" y="T1"/>
                </a:cxn>
                <a:cxn ang="0">
                  <a:pos x="T2" y="T3"/>
                </a:cxn>
                <a:cxn ang="0">
                  <a:pos x="T4" y="T5"/>
                </a:cxn>
                <a:cxn ang="0">
                  <a:pos x="T6" y="T7"/>
                </a:cxn>
                <a:cxn ang="0">
                  <a:pos x="T8" y="T9"/>
                </a:cxn>
              </a:cxnLst>
              <a:rect l="0" t="0" r="r" b="b"/>
              <a:pathLst>
                <a:path w="136" h="95">
                  <a:moveTo>
                    <a:pt x="100" y="0"/>
                  </a:moveTo>
                  <a:lnTo>
                    <a:pt x="36" y="0"/>
                  </a:lnTo>
                  <a:lnTo>
                    <a:pt x="0" y="95"/>
                  </a:lnTo>
                  <a:lnTo>
                    <a:pt x="136" y="95"/>
                  </a:lnTo>
                  <a:lnTo>
                    <a:pt x="100"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91" name="Rectangle 120"/>
            <p:cNvSpPr>
              <a:spLocks noChangeArrowheads="1"/>
            </p:cNvSpPr>
            <p:nvPr/>
          </p:nvSpPr>
          <p:spPr bwMode="auto">
            <a:xfrm>
              <a:off x="7782229" y="4871501"/>
              <a:ext cx="37351" cy="513577"/>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92" name="Rectangle 121"/>
            <p:cNvSpPr>
              <a:spLocks noChangeArrowheads="1"/>
            </p:cNvSpPr>
            <p:nvPr/>
          </p:nvSpPr>
          <p:spPr bwMode="auto">
            <a:xfrm>
              <a:off x="7648388" y="5517364"/>
              <a:ext cx="43576"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93" name="Rectangle 122"/>
            <p:cNvSpPr>
              <a:spLocks noChangeArrowheads="1"/>
            </p:cNvSpPr>
            <p:nvPr/>
          </p:nvSpPr>
          <p:spPr bwMode="auto">
            <a:xfrm>
              <a:off x="7738653" y="5517364"/>
              <a:ext cx="40464"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94" name="Rectangle 123"/>
            <p:cNvSpPr>
              <a:spLocks noChangeArrowheads="1"/>
            </p:cNvSpPr>
            <p:nvPr/>
          </p:nvSpPr>
          <p:spPr bwMode="auto">
            <a:xfrm>
              <a:off x="7825805" y="5517364"/>
              <a:ext cx="40464" cy="964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95" name="Rectangle 124"/>
            <p:cNvSpPr>
              <a:spLocks noChangeArrowheads="1"/>
            </p:cNvSpPr>
            <p:nvPr/>
          </p:nvSpPr>
          <p:spPr bwMode="auto">
            <a:xfrm>
              <a:off x="7911402" y="5517364"/>
              <a:ext cx="42020"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96" name="Rectangle 125"/>
            <p:cNvSpPr>
              <a:spLocks noChangeArrowheads="1"/>
            </p:cNvSpPr>
            <p:nvPr/>
          </p:nvSpPr>
          <p:spPr bwMode="auto">
            <a:xfrm>
              <a:off x="7648388" y="5655873"/>
              <a:ext cx="43576"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97" name="Rectangle 126"/>
            <p:cNvSpPr>
              <a:spLocks noChangeArrowheads="1"/>
            </p:cNvSpPr>
            <p:nvPr/>
          </p:nvSpPr>
          <p:spPr bwMode="auto">
            <a:xfrm>
              <a:off x="7738653" y="5655873"/>
              <a:ext cx="40464" cy="964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98" name="Rectangle 127"/>
            <p:cNvSpPr>
              <a:spLocks noChangeArrowheads="1"/>
            </p:cNvSpPr>
            <p:nvPr/>
          </p:nvSpPr>
          <p:spPr bwMode="auto">
            <a:xfrm>
              <a:off x="7825805" y="5655873"/>
              <a:ext cx="40464"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99" name="Rectangle 128"/>
            <p:cNvSpPr>
              <a:spLocks noChangeArrowheads="1"/>
            </p:cNvSpPr>
            <p:nvPr/>
          </p:nvSpPr>
          <p:spPr bwMode="auto">
            <a:xfrm>
              <a:off x="7911402" y="5655873"/>
              <a:ext cx="42020"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00" name="Rectangle 129"/>
            <p:cNvSpPr>
              <a:spLocks noChangeArrowheads="1"/>
            </p:cNvSpPr>
            <p:nvPr/>
          </p:nvSpPr>
          <p:spPr bwMode="auto">
            <a:xfrm>
              <a:off x="7648388" y="5792827"/>
              <a:ext cx="43576" cy="9804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01" name="Rectangle 130"/>
            <p:cNvSpPr>
              <a:spLocks noChangeArrowheads="1"/>
            </p:cNvSpPr>
            <p:nvPr/>
          </p:nvSpPr>
          <p:spPr bwMode="auto">
            <a:xfrm>
              <a:off x="7738653" y="5792827"/>
              <a:ext cx="40464" cy="9804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02" name="Rectangle 131"/>
            <p:cNvSpPr>
              <a:spLocks noChangeArrowheads="1"/>
            </p:cNvSpPr>
            <p:nvPr/>
          </p:nvSpPr>
          <p:spPr bwMode="auto">
            <a:xfrm>
              <a:off x="7825805" y="5792827"/>
              <a:ext cx="40464" cy="9804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03" name="Rectangle 132"/>
            <p:cNvSpPr>
              <a:spLocks noChangeArrowheads="1"/>
            </p:cNvSpPr>
            <p:nvPr/>
          </p:nvSpPr>
          <p:spPr bwMode="auto">
            <a:xfrm>
              <a:off x="7911402" y="5792827"/>
              <a:ext cx="42020" cy="9804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04" name="Rectangle 133"/>
            <p:cNvSpPr>
              <a:spLocks noChangeArrowheads="1"/>
            </p:cNvSpPr>
            <p:nvPr/>
          </p:nvSpPr>
          <p:spPr bwMode="auto">
            <a:xfrm>
              <a:off x="7648388" y="5931338"/>
              <a:ext cx="43576"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05" name="Rectangle 134"/>
            <p:cNvSpPr>
              <a:spLocks noChangeArrowheads="1"/>
            </p:cNvSpPr>
            <p:nvPr/>
          </p:nvSpPr>
          <p:spPr bwMode="auto">
            <a:xfrm>
              <a:off x="7738653" y="5931338"/>
              <a:ext cx="40464" cy="964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06" name="Rectangle 135"/>
            <p:cNvSpPr>
              <a:spLocks noChangeArrowheads="1"/>
            </p:cNvSpPr>
            <p:nvPr/>
          </p:nvSpPr>
          <p:spPr bwMode="auto">
            <a:xfrm>
              <a:off x="7825805" y="5931338"/>
              <a:ext cx="40464" cy="964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07" name="Rectangle 136"/>
            <p:cNvSpPr>
              <a:spLocks noChangeArrowheads="1"/>
            </p:cNvSpPr>
            <p:nvPr/>
          </p:nvSpPr>
          <p:spPr bwMode="auto">
            <a:xfrm>
              <a:off x="7911402" y="5931338"/>
              <a:ext cx="42020"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08" name="Rectangle 137"/>
            <p:cNvSpPr>
              <a:spLocks noChangeArrowheads="1"/>
            </p:cNvSpPr>
            <p:nvPr/>
          </p:nvSpPr>
          <p:spPr bwMode="auto">
            <a:xfrm>
              <a:off x="7648388" y="6069846"/>
              <a:ext cx="43576"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09" name="Rectangle 138"/>
            <p:cNvSpPr>
              <a:spLocks noChangeArrowheads="1"/>
            </p:cNvSpPr>
            <p:nvPr/>
          </p:nvSpPr>
          <p:spPr bwMode="auto">
            <a:xfrm>
              <a:off x="7738653" y="6069846"/>
              <a:ext cx="40464" cy="9337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10" name="Rectangle 139"/>
            <p:cNvSpPr>
              <a:spLocks noChangeArrowheads="1"/>
            </p:cNvSpPr>
            <p:nvPr/>
          </p:nvSpPr>
          <p:spPr bwMode="auto">
            <a:xfrm>
              <a:off x="7825805" y="6069846"/>
              <a:ext cx="40464"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11" name="Rectangle 140"/>
            <p:cNvSpPr>
              <a:spLocks noChangeArrowheads="1"/>
            </p:cNvSpPr>
            <p:nvPr/>
          </p:nvSpPr>
          <p:spPr bwMode="auto">
            <a:xfrm>
              <a:off x="7911402" y="6069846"/>
              <a:ext cx="42020"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12" name="Rectangle 141"/>
            <p:cNvSpPr>
              <a:spLocks noChangeArrowheads="1"/>
            </p:cNvSpPr>
            <p:nvPr/>
          </p:nvSpPr>
          <p:spPr bwMode="auto">
            <a:xfrm>
              <a:off x="7648388" y="6206801"/>
              <a:ext cx="43576"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13" name="Rectangle 142"/>
            <p:cNvSpPr>
              <a:spLocks noChangeArrowheads="1"/>
            </p:cNvSpPr>
            <p:nvPr/>
          </p:nvSpPr>
          <p:spPr bwMode="auto">
            <a:xfrm>
              <a:off x="7738653" y="6206801"/>
              <a:ext cx="40464"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14" name="Rectangle 143"/>
            <p:cNvSpPr>
              <a:spLocks noChangeArrowheads="1"/>
            </p:cNvSpPr>
            <p:nvPr/>
          </p:nvSpPr>
          <p:spPr bwMode="auto">
            <a:xfrm>
              <a:off x="7825805" y="6206801"/>
              <a:ext cx="40464" cy="9493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15" name="Rectangle 144"/>
            <p:cNvSpPr>
              <a:spLocks noChangeArrowheads="1"/>
            </p:cNvSpPr>
            <p:nvPr/>
          </p:nvSpPr>
          <p:spPr bwMode="auto">
            <a:xfrm>
              <a:off x="7911402" y="6206801"/>
              <a:ext cx="42020"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16" name="Rectangle 145"/>
            <p:cNvSpPr>
              <a:spLocks noChangeArrowheads="1"/>
            </p:cNvSpPr>
            <p:nvPr/>
          </p:nvSpPr>
          <p:spPr bwMode="auto">
            <a:xfrm>
              <a:off x="7648388" y="6345311"/>
              <a:ext cx="43576"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17" name="Rectangle 146"/>
            <p:cNvSpPr>
              <a:spLocks noChangeArrowheads="1"/>
            </p:cNvSpPr>
            <p:nvPr/>
          </p:nvSpPr>
          <p:spPr bwMode="auto">
            <a:xfrm>
              <a:off x="7738653" y="6345311"/>
              <a:ext cx="40464"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18" name="Rectangle 147"/>
            <p:cNvSpPr>
              <a:spLocks noChangeArrowheads="1"/>
            </p:cNvSpPr>
            <p:nvPr/>
          </p:nvSpPr>
          <p:spPr bwMode="auto">
            <a:xfrm>
              <a:off x="7825805" y="6345311"/>
              <a:ext cx="40464"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19" name="Rectangle 148"/>
            <p:cNvSpPr>
              <a:spLocks noChangeArrowheads="1"/>
            </p:cNvSpPr>
            <p:nvPr/>
          </p:nvSpPr>
          <p:spPr bwMode="auto">
            <a:xfrm>
              <a:off x="7911402" y="6345311"/>
              <a:ext cx="42020"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20" name="Rectangle 149"/>
            <p:cNvSpPr>
              <a:spLocks noChangeArrowheads="1"/>
            </p:cNvSpPr>
            <p:nvPr/>
          </p:nvSpPr>
          <p:spPr bwMode="auto">
            <a:xfrm>
              <a:off x="7648388" y="6482265"/>
              <a:ext cx="43576"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21" name="Rectangle 150"/>
            <p:cNvSpPr>
              <a:spLocks noChangeArrowheads="1"/>
            </p:cNvSpPr>
            <p:nvPr/>
          </p:nvSpPr>
          <p:spPr bwMode="auto">
            <a:xfrm>
              <a:off x="7738653" y="6482265"/>
              <a:ext cx="40464"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22" name="Rectangle 151"/>
            <p:cNvSpPr>
              <a:spLocks noChangeArrowheads="1"/>
            </p:cNvSpPr>
            <p:nvPr/>
          </p:nvSpPr>
          <p:spPr bwMode="auto">
            <a:xfrm>
              <a:off x="7825805" y="6482265"/>
              <a:ext cx="40464"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23" name="Rectangle 152"/>
            <p:cNvSpPr>
              <a:spLocks noChangeArrowheads="1"/>
            </p:cNvSpPr>
            <p:nvPr/>
          </p:nvSpPr>
          <p:spPr bwMode="auto">
            <a:xfrm>
              <a:off x="7911402" y="6482265"/>
              <a:ext cx="42020"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24" name="Rectangle 153"/>
            <p:cNvSpPr>
              <a:spLocks noChangeArrowheads="1"/>
            </p:cNvSpPr>
            <p:nvPr/>
          </p:nvSpPr>
          <p:spPr bwMode="auto">
            <a:xfrm>
              <a:off x="7648388" y="6620774"/>
              <a:ext cx="43576"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25" name="Rectangle 154"/>
            <p:cNvSpPr>
              <a:spLocks noChangeArrowheads="1"/>
            </p:cNvSpPr>
            <p:nvPr/>
          </p:nvSpPr>
          <p:spPr bwMode="auto">
            <a:xfrm>
              <a:off x="7738653" y="6620774"/>
              <a:ext cx="40464"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26" name="Rectangle 155"/>
            <p:cNvSpPr>
              <a:spLocks noChangeArrowheads="1"/>
            </p:cNvSpPr>
            <p:nvPr/>
          </p:nvSpPr>
          <p:spPr bwMode="auto">
            <a:xfrm>
              <a:off x="7825805" y="6620774"/>
              <a:ext cx="40464"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27" name="Rectangle 156"/>
            <p:cNvSpPr>
              <a:spLocks noChangeArrowheads="1"/>
            </p:cNvSpPr>
            <p:nvPr/>
          </p:nvSpPr>
          <p:spPr bwMode="auto">
            <a:xfrm>
              <a:off x="7911402" y="6620774"/>
              <a:ext cx="42020" cy="9493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28" name="Rectangle 157"/>
            <p:cNvSpPr>
              <a:spLocks noChangeArrowheads="1"/>
            </p:cNvSpPr>
            <p:nvPr/>
          </p:nvSpPr>
          <p:spPr bwMode="auto">
            <a:xfrm>
              <a:off x="7648388" y="6759285"/>
              <a:ext cx="43576"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29" name="Rectangle 158"/>
            <p:cNvSpPr>
              <a:spLocks noChangeArrowheads="1"/>
            </p:cNvSpPr>
            <p:nvPr/>
          </p:nvSpPr>
          <p:spPr bwMode="auto">
            <a:xfrm>
              <a:off x="7738653" y="6759285"/>
              <a:ext cx="40464"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30" name="Rectangle 159"/>
            <p:cNvSpPr>
              <a:spLocks noChangeArrowheads="1"/>
            </p:cNvSpPr>
            <p:nvPr/>
          </p:nvSpPr>
          <p:spPr bwMode="auto">
            <a:xfrm>
              <a:off x="7825805" y="6759285"/>
              <a:ext cx="40464"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31" name="Rectangle 160"/>
            <p:cNvSpPr>
              <a:spLocks noChangeArrowheads="1"/>
            </p:cNvSpPr>
            <p:nvPr/>
          </p:nvSpPr>
          <p:spPr bwMode="auto">
            <a:xfrm>
              <a:off x="7911402" y="6759285"/>
              <a:ext cx="42020" cy="93378"/>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32" name="Rectangle 161"/>
            <p:cNvSpPr>
              <a:spLocks noChangeArrowheads="1"/>
            </p:cNvSpPr>
            <p:nvPr/>
          </p:nvSpPr>
          <p:spPr bwMode="auto">
            <a:xfrm>
              <a:off x="8641302" y="5956238"/>
              <a:ext cx="1564075" cy="988247"/>
            </a:xfrm>
            <a:prstGeom prst="rect">
              <a:avLst/>
            </a:prstGeom>
            <a:solidFill>
              <a:srgbClr val="F05A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34" name="Rectangle 163"/>
            <p:cNvSpPr>
              <a:spLocks noChangeArrowheads="1"/>
            </p:cNvSpPr>
            <p:nvPr/>
          </p:nvSpPr>
          <p:spPr bwMode="auto">
            <a:xfrm>
              <a:off x="7758885" y="5959350"/>
              <a:ext cx="619405" cy="498014"/>
            </a:xfrm>
            <a:prstGeom prst="rect">
              <a:avLst/>
            </a:prstGeom>
            <a:solidFill>
              <a:srgbClr val="2485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35" name="Freeform 164"/>
            <p:cNvSpPr>
              <a:spLocks/>
            </p:cNvSpPr>
            <p:nvPr/>
          </p:nvSpPr>
          <p:spPr bwMode="auto">
            <a:xfrm>
              <a:off x="8113720" y="5055144"/>
              <a:ext cx="527584" cy="1889340"/>
            </a:xfrm>
            <a:custGeom>
              <a:avLst/>
              <a:gdLst>
                <a:gd name="T0" fmla="*/ 0 w 339"/>
                <a:gd name="T1" fmla="*/ 0 h 1214"/>
                <a:gd name="T2" fmla="*/ 339 w 339"/>
                <a:gd name="T3" fmla="*/ 0 h 1214"/>
                <a:gd name="T4" fmla="*/ 339 w 339"/>
                <a:gd name="T5" fmla="*/ 1214 h 1214"/>
                <a:gd name="T6" fmla="*/ 0 w 339"/>
                <a:gd name="T7" fmla="*/ 1214 h 1214"/>
                <a:gd name="T8" fmla="*/ 0 w 339"/>
                <a:gd name="T9" fmla="*/ 791 h 1214"/>
                <a:gd name="T10" fmla="*/ 0 w 339"/>
                <a:gd name="T11" fmla="*/ 0 h 1214"/>
              </a:gdLst>
              <a:ahLst/>
              <a:cxnLst>
                <a:cxn ang="0">
                  <a:pos x="T0" y="T1"/>
                </a:cxn>
                <a:cxn ang="0">
                  <a:pos x="T2" y="T3"/>
                </a:cxn>
                <a:cxn ang="0">
                  <a:pos x="T4" y="T5"/>
                </a:cxn>
                <a:cxn ang="0">
                  <a:pos x="T6" y="T7"/>
                </a:cxn>
                <a:cxn ang="0">
                  <a:pos x="T8" y="T9"/>
                </a:cxn>
                <a:cxn ang="0">
                  <a:pos x="T10" y="T11"/>
                </a:cxn>
              </a:cxnLst>
              <a:rect l="0" t="0" r="r" b="b"/>
              <a:pathLst>
                <a:path w="339" h="1214">
                  <a:moveTo>
                    <a:pt x="0" y="0"/>
                  </a:moveTo>
                  <a:lnTo>
                    <a:pt x="339" y="0"/>
                  </a:lnTo>
                  <a:lnTo>
                    <a:pt x="339" y="1214"/>
                  </a:lnTo>
                  <a:lnTo>
                    <a:pt x="0" y="1214"/>
                  </a:lnTo>
                  <a:lnTo>
                    <a:pt x="0" y="791"/>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36" name="Freeform 165"/>
            <p:cNvSpPr>
              <a:spLocks/>
            </p:cNvSpPr>
            <p:nvPr/>
          </p:nvSpPr>
          <p:spPr bwMode="auto">
            <a:xfrm>
              <a:off x="7758885" y="5967131"/>
              <a:ext cx="354835" cy="977352"/>
            </a:xfrm>
            <a:custGeom>
              <a:avLst/>
              <a:gdLst>
                <a:gd name="T0" fmla="*/ 0 w 228"/>
                <a:gd name="T1" fmla="*/ 315 h 628"/>
                <a:gd name="T2" fmla="*/ 0 w 228"/>
                <a:gd name="T3" fmla="*/ 628 h 628"/>
                <a:gd name="T4" fmla="*/ 228 w 228"/>
                <a:gd name="T5" fmla="*/ 628 h 628"/>
                <a:gd name="T6" fmla="*/ 228 w 228"/>
                <a:gd name="T7" fmla="*/ 0 h 628"/>
                <a:gd name="T8" fmla="*/ 0 w 228"/>
                <a:gd name="T9" fmla="*/ 315 h 628"/>
              </a:gdLst>
              <a:ahLst/>
              <a:cxnLst>
                <a:cxn ang="0">
                  <a:pos x="T0" y="T1"/>
                </a:cxn>
                <a:cxn ang="0">
                  <a:pos x="T2" y="T3"/>
                </a:cxn>
                <a:cxn ang="0">
                  <a:pos x="T4" y="T5"/>
                </a:cxn>
                <a:cxn ang="0">
                  <a:pos x="T6" y="T7"/>
                </a:cxn>
                <a:cxn ang="0">
                  <a:pos x="T8" y="T9"/>
                </a:cxn>
              </a:cxnLst>
              <a:rect l="0" t="0" r="r" b="b"/>
              <a:pathLst>
                <a:path w="228" h="628">
                  <a:moveTo>
                    <a:pt x="0" y="315"/>
                  </a:moveTo>
                  <a:lnTo>
                    <a:pt x="0" y="628"/>
                  </a:lnTo>
                  <a:lnTo>
                    <a:pt x="228" y="628"/>
                  </a:lnTo>
                  <a:lnTo>
                    <a:pt x="228" y="0"/>
                  </a:lnTo>
                  <a:lnTo>
                    <a:pt x="0" y="315"/>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37" name="Rectangle 166"/>
            <p:cNvSpPr>
              <a:spLocks noChangeArrowheads="1"/>
            </p:cNvSpPr>
            <p:nvPr/>
          </p:nvSpPr>
          <p:spPr bwMode="auto">
            <a:xfrm>
              <a:off x="8182196" y="5157859"/>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38" name="Rectangle 167"/>
            <p:cNvSpPr>
              <a:spLocks noChangeArrowheads="1"/>
            </p:cNvSpPr>
            <p:nvPr/>
          </p:nvSpPr>
          <p:spPr bwMode="auto">
            <a:xfrm>
              <a:off x="8294250" y="5157859"/>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39" name="Rectangle 168"/>
            <p:cNvSpPr>
              <a:spLocks noChangeArrowheads="1"/>
            </p:cNvSpPr>
            <p:nvPr/>
          </p:nvSpPr>
          <p:spPr bwMode="auto">
            <a:xfrm>
              <a:off x="8409415" y="5157859"/>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40" name="Rectangle 169"/>
            <p:cNvSpPr>
              <a:spLocks noChangeArrowheads="1"/>
            </p:cNvSpPr>
            <p:nvPr/>
          </p:nvSpPr>
          <p:spPr bwMode="auto">
            <a:xfrm>
              <a:off x="8524581" y="5157859"/>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41" name="Rectangle 170"/>
            <p:cNvSpPr>
              <a:spLocks noChangeArrowheads="1"/>
            </p:cNvSpPr>
            <p:nvPr/>
          </p:nvSpPr>
          <p:spPr bwMode="auto">
            <a:xfrm>
              <a:off x="8182196" y="5305707"/>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42" name="Rectangle 171"/>
            <p:cNvSpPr>
              <a:spLocks noChangeArrowheads="1"/>
            </p:cNvSpPr>
            <p:nvPr/>
          </p:nvSpPr>
          <p:spPr bwMode="auto">
            <a:xfrm>
              <a:off x="8294250" y="5305707"/>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43" name="Rectangle 172"/>
            <p:cNvSpPr>
              <a:spLocks noChangeArrowheads="1"/>
            </p:cNvSpPr>
            <p:nvPr/>
          </p:nvSpPr>
          <p:spPr bwMode="auto">
            <a:xfrm>
              <a:off x="8409415" y="5305707"/>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44" name="Rectangle 173"/>
            <p:cNvSpPr>
              <a:spLocks noChangeArrowheads="1"/>
            </p:cNvSpPr>
            <p:nvPr/>
          </p:nvSpPr>
          <p:spPr bwMode="auto">
            <a:xfrm>
              <a:off x="8524581" y="5305707"/>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45" name="Rectangle 174"/>
            <p:cNvSpPr>
              <a:spLocks noChangeArrowheads="1"/>
            </p:cNvSpPr>
            <p:nvPr/>
          </p:nvSpPr>
          <p:spPr bwMode="auto">
            <a:xfrm>
              <a:off x="8182196" y="5456668"/>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46" name="Rectangle 175"/>
            <p:cNvSpPr>
              <a:spLocks noChangeArrowheads="1"/>
            </p:cNvSpPr>
            <p:nvPr/>
          </p:nvSpPr>
          <p:spPr bwMode="auto">
            <a:xfrm>
              <a:off x="8294250" y="5456668"/>
              <a:ext cx="5447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47" name="Rectangle 176"/>
            <p:cNvSpPr>
              <a:spLocks noChangeArrowheads="1"/>
            </p:cNvSpPr>
            <p:nvPr/>
          </p:nvSpPr>
          <p:spPr bwMode="auto">
            <a:xfrm>
              <a:off x="8409415" y="5456668"/>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48" name="Rectangle 177"/>
            <p:cNvSpPr>
              <a:spLocks noChangeArrowheads="1"/>
            </p:cNvSpPr>
            <p:nvPr/>
          </p:nvSpPr>
          <p:spPr bwMode="auto">
            <a:xfrm>
              <a:off x="8524581" y="5456668"/>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49" name="Rectangle 178"/>
            <p:cNvSpPr>
              <a:spLocks noChangeArrowheads="1"/>
            </p:cNvSpPr>
            <p:nvPr/>
          </p:nvSpPr>
          <p:spPr bwMode="auto">
            <a:xfrm>
              <a:off x="8182196" y="5604516"/>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50" name="Rectangle 179"/>
            <p:cNvSpPr>
              <a:spLocks noChangeArrowheads="1"/>
            </p:cNvSpPr>
            <p:nvPr/>
          </p:nvSpPr>
          <p:spPr bwMode="auto">
            <a:xfrm>
              <a:off x="8294250" y="5604516"/>
              <a:ext cx="5447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51" name="Rectangle 180"/>
            <p:cNvSpPr>
              <a:spLocks noChangeArrowheads="1"/>
            </p:cNvSpPr>
            <p:nvPr/>
          </p:nvSpPr>
          <p:spPr bwMode="auto">
            <a:xfrm>
              <a:off x="8409415" y="5604516"/>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52" name="Rectangle 181"/>
            <p:cNvSpPr>
              <a:spLocks noChangeArrowheads="1"/>
            </p:cNvSpPr>
            <p:nvPr/>
          </p:nvSpPr>
          <p:spPr bwMode="auto">
            <a:xfrm>
              <a:off x="8524581" y="5604516"/>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53" name="Rectangle 182"/>
            <p:cNvSpPr>
              <a:spLocks noChangeArrowheads="1"/>
            </p:cNvSpPr>
            <p:nvPr/>
          </p:nvSpPr>
          <p:spPr bwMode="auto">
            <a:xfrm>
              <a:off x="8182196" y="5752363"/>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54" name="Rectangle 183"/>
            <p:cNvSpPr>
              <a:spLocks noChangeArrowheads="1"/>
            </p:cNvSpPr>
            <p:nvPr/>
          </p:nvSpPr>
          <p:spPr bwMode="auto">
            <a:xfrm>
              <a:off x="8294250" y="5752363"/>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55" name="Rectangle 184"/>
            <p:cNvSpPr>
              <a:spLocks noChangeArrowheads="1"/>
            </p:cNvSpPr>
            <p:nvPr/>
          </p:nvSpPr>
          <p:spPr bwMode="auto">
            <a:xfrm>
              <a:off x="8409415" y="5752363"/>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56" name="Rectangle 185"/>
            <p:cNvSpPr>
              <a:spLocks noChangeArrowheads="1"/>
            </p:cNvSpPr>
            <p:nvPr/>
          </p:nvSpPr>
          <p:spPr bwMode="auto">
            <a:xfrm>
              <a:off x="8524581" y="5752363"/>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57" name="Rectangle 186"/>
            <p:cNvSpPr>
              <a:spLocks noChangeArrowheads="1"/>
            </p:cNvSpPr>
            <p:nvPr/>
          </p:nvSpPr>
          <p:spPr bwMode="auto">
            <a:xfrm>
              <a:off x="8182196" y="5900211"/>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58" name="Rectangle 187"/>
            <p:cNvSpPr>
              <a:spLocks noChangeArrowheads="1"/>
            </p:cNvSpPr>
            <p:nvPr/>
          </p:nvSpPr>
          <p:spPr bwMode="auto">
            <a:xfrm>
              <a:off x="8294250" y="5900211"/>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59" name="Rectangle 188"/>
            <p:cNvSpPr>
              <a:spLocks noChangeArrowheads="1"/>
            </p:cNvSpPr>
            <p:nvPr/>
          </p:nvSpPr>
          <p:spPr bwMode="auto">
            <a:xfrm>
              <a:off x="8409415" y="5900211"/>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60" name="Rectangle 189"/>
            <p:cNvSpPr>
              <a:spLocks noChangeArrowheads="1"/>
            </p:cNvSpPr>
            <p:nvPr/>
          </p:nvSpPr>
          <p:spPr bwMode="auto">
            <a:xfrm>
              <a:off x="8524581" y="5900211"/>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61" name="Rectangle 190"/>
            <p:cNvSpPr>
              <a:spLocks noChangeArrowheads="1"/>
            </p:cNvSpPr>
            <p:nvPr/>
          </p:nvSpPr>
          <p:spPr bwMode="auto">
            <a:xfrm>
              <a:off x="8182196" y="605117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62" name="Rectangle 191"/>
            <p:cNvSpPr>
              <a:spLocks noChangeArrowheads="1"/>
            </p:cNvSpPr>
            <p:nvPr/>
          </p:nvSpPr>
          <p:spPr bwMode="auto">
            <a:xfrm>
              <a:off x="8294250" y="6051172"/>
              <a:ext cx="5447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63" name="Rectangle 192"/>
            <p:cNvSpPr>
              <a:spLocks noChangeArrowheads="1"/>
            </p:cNvSpPr>
            <p:nvPr/>
          </p:nvSpPr>
          <p:spPr bwMode="auto">
            <a:xfrm>
              <a:off x="8409415" y="605117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64" name="Rectangle 193"/>
            <p:cNvSpPr>
              <a:spLocks noChangeArrowheads="1"/>
            </p:cNvSpPr>
            <p:nvPr/>
          </p:nvSpPr>
          <p:spPr bwMode="auto">
            <a:xfrm>
              <a:off x="8524581" y="605117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65" name="Rectangle 194"/>
            <p:cNvSpPr>
              <a:spLocks noChangeArrowheads="1"/>
            </p:cNvSpPr>
            <p:nvPr/>
          </p:nvSpPr>
          <p:spPr bwMode="auto">
            <a:xfrm>
              <a:off x="8182196" y="6339086"/>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66" name="Rectangle 195"/>
            <p:cNvSpPr>
              <a:spLocks noChangeArrowheads="1"/>
            </p:cNvSpPr>
            <p:nvPr/>
          </p:nvSpPr>
          <p:spPr bwMode="auto">
            <a:xfrm>
              <a:off x="8294250" y="6339086"/>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67" name="Rectangle 196"/>
            <p:cNvSpPr>
              <a:spLocks noChangeArrowheads="1"/>
            </p:cNvSpPr>
            <p:nvPr/>
          </p:nvSpPr>
          <p:spPr bwMode="auto">
            <a:xfrm>
              <a:off x="8409415" y="6339086"/>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68" name="Rectangle 197"/>
            <p:cNvSpPr>
              <a:spLocks noChangeArrowheads="1"/>
            </p:cNvSpPr>
            <p:nvPr/>
          </p:nvSpPr>
          <p:spPr bwMode="auto">
            <a:xfrm>
              <a:off x="8524581" y="6339086"/>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69" name="Rectangle 198"/>
            <p:cNvSpPr>
              <a:spLocks noChangeArrowheads="1"/>
            </p:cNvSpPr>
            <p:nvPr/>
          </p:nvSpPr>
          <p:spPr bwMode="auto">
            <a:xfrm>
              <a:off x="8182196" y="618968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70" name="Rectangle 199"/>
            <p:cNvSpPr>
              <a:spLocks noChangeArrowheads="1"/>
            </p:cNvSpPr>
            <p:nvPr/>
          </p:nvSpPr>
          <p:spPr bwMode="auto">
            <a:xfrm>
              <a:off x="8294250" y="6189682"/>
              <a:ext cx="5447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71" name="Rectangle 200"/>
            <p:cNvSpPr>
              <a:spLocks noChangeArrowheads="1"/>
            </p:cNvSpPr>
            <p:nvPr/>
          </p:nvSpPr>
          <p:spPr bwMode="auto">
            <a:xfrm>
              <a:off x="8409415" y="618968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72" name="Rectangle 201"/>
            <p:cNvSpPr>
              <a:spLocks noChangeArrowheads="1"/>
            </p:cNvSpPr>
            <p:nvPr/>
          </p:nvSpPr>
          <p:spPr bwMode="auto">
            <a:xfrm>
              <a:off x="8524581" y="6189682"/>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73" name="Rectangle 202"/>
            <p:cNvSpPr>
              <a:spLocks noChangeArrowheads="1"/>
            </p:cNvSpPr>
            <p:nvPr/>
          </p:nvSpPr>
          <p:spPr bwMode="auto">
            <a:xfrm>
              <a:off x="8182196" y="6490046"/>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74" name="Rectangle 203"/>
            <p:cNvSpPr>
              <a:spLocks noChangeArrowheads="1"/>
            </p:cNvSpPr>
            <p:nvPr/>
          </p:nvSpPr>
          <p:spPr bwMode="auto">
            <a:xfrm>
              <a:off x="8294250" y="6490046"/>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75" name="Rectangle 204"/>
            <p:cNvSpPr>
              <a:spLocks noChangeArrowheads="1"/>
            </p:cNvSpPr>
            <p:nvPr/>
          </p:nvSpPr>
          <p:spPr bwMode="auto">
            <a:xfrm>
              <a:off x="8409415" y="6490046"/>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76" name="Rectangle 206"/>
            <p:cNvSpPr>
              <a:spLocks noChangeArrowheads="1"/>
            </p:cNvSpPr>
            <p:nvPr/>
          </p:nvSpPr>
          <p:spPr bwMode="auto">
            <a:xfrm>
              <a:off x="8524580" y="6490047"/>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77" name="Rectangle 207"/>
            <p:cNvSpPr>
              <a:spLocks noChangeArrowheads="1"/>
            </p:cNvSpPr>
            <p:nvPr/>
          </p:nvSpPr>
          <p:spPr bwMode="auto">
            <a:xfrm>
              <a:off x="8182196" y="6644120"/>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78" name="Rectangle 208"/>
            <p:cNvSpPr>
              <a:spLocks noChangeArrowheads="1"/>
            </p:cNvSpPr>
            <p:nvPr/>
          </p:nvSpPr>
          <p:spPr bwMode="auto">
            <a:xfrm>
              <a:off x="8294249" y="6644120"/>
              <a:ext cx="5447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79" name="Rectangle 209"/>
            <p:cNvSpPr>
              <a:spLocks noChangeArrowheads="1"/>
            </p:cNvSpPr>
            <p:nvPr/>
          </p:nvSpPr>
          <p:spPr bwMode="auto">
            <a:xfrm>
              <a:off x="8409414" y="6644120"/>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80" name="Rectangle 210"/>
            <p:cNvSpPr>
              <a:spLocks noChangeArrowheads="1"/>
            </p:cNvSpPr>
            <p:nvPr/>
          </p:nvSpPr>
          <p:spPr bwMode="auto">
            <a:xfrm>
              <a:off x="8524580" y="6644120"/>
              <a:ext cx="51358"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81" name="Rectangle 211"/>
            <p:cNvSpPr>
              <a:spLocks noChangeArrowheads="1"/>
            </p:cNvSpPr>
            <p:nvPr/>
          </p:nvSpPr>
          <p:spPr bwMode="auto">
            <a:xfrm>
              <a:off x="8182196" y="6795080"/>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82" name="Rectangle 212"/>
            <p:cNvSpPr>
              <a:spLocks noChangeArrowheads="1"/>
            </p:cNvSpPr>
            <p:nvPr/>
          </p:nvSpPr>
          <p:spPr bwMode="auto">
            <a:xfrm>
              <a:off x="8294249" y="6795080"/>
              <a:ext cx="5447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83" name="Rectangle 213"/>
            <p:cNvSpPr>
              <a:spLocks noChangeArrowheads="1"/>
            </p:cNvSpPr>
            <p:nvPr/>
          </p:nvSpPr>
          <p:spPr bwMode="auto">
            <a:xfrm>
              <a:off x="8409414" y="6795080"/>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84" name="Rectangle 214"/>
            <p:cNvSpPr>
              <a:spLocks noChangeArrowheads="1"/>
            </p:cNvSpPr>
            <p:nvPr/>
          </p:nvSpPr>
          <p:spPr bwMode="auto">
            <a:xfrm>
              <a:off x="8524580" y="6795080"/>
              <a:ext cx="51358"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85" name="Rectangle 215"/>
            <p:cNvSpPr>
              <a:spLocks noChangeArrowheads="1"/>
            </p:cNvSpPr>
            <p:nvPr/>
          </p:nvSpPr>
          <p:spPr bwMode="auto">
            <a:xfrm>
              <a:off x="7794679" y="6051173"/>
              <a:ext cx="52914"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86" name="Rectangle 216"/>
            <p:cNvSpPr>
              <a:spLocks noChangeArrowheads="1"/>
            </p:cNvSpPr>
            <p:nvPr/>
          </p:nvSpPr>
          <p:spPr bwMode="auto">
            <a:xfrm>
              <a:off x="7909845" y="6051173"/>
              <a:ext cx="49801"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87" name="Rectangle 217"/>
            <p:cNvSpPr>
              <a:spLocks noChangeArrowheads="1"/>
            </p:cNvSpPr>
            <p:nvPr/>
          </p:nvSpPr>
          <p:spPr bwMode="auto">
            <a:xfrm>
              <a:off x="8021898" y="6051173"/>
              <a:ext cx="52914" cy="96490"/>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88" name="Rectangle 218"/>
            <p:cNvSpPr>
              <a:spLocks noChangeArrowheads="1"/>
            </p:cNvSpPr>
            <p:nvPr/>
          </p:nvSpPr>
          <p:spPr bwMode="auto">
            <a:xfrm>
              <a:off x="7794679" y="6199019"/>
              <a:ext cx="52914"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89" name="Rectangle 219"/>
            <p:cNvSpPr>
              <a:spLocks noChangeArrowheads="1"/>
            </p:cNvSpPr>
            <p:nvPr/>
          </p:nvSpPr>
          <p:spPr bwMode="auto">
            <a:xfrm>
              <a:off x="7909845" y="6199019"/>
              <a:ext cx="49801"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90" name="Rectangle 220"/>
            <p:cNvSpPr>
              <a:spLocks noChangeArrowheads="1"/>
            </p:cNvSpPr>
            <p:nvPr/>
          </p:nvSpPr>
          <p:spPr bwMode="auto">
            <a:xfrm>
              <a:off x="8021898" y="6199019"/>
              <a:ext cx="52914"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91" name="Rectangle 221"/>
            <p:cNvSpPr>
              <a:spLocks noChangeArrowheads="1"/>
            </p:cNvSpPr>
            <p:nvPr/>
          </p:nvSpPr>
          <p:spPr bwMode="auto">
            <a:xfrm>
              <a:off x="7794679" y="6337530"/>
              <a:ext cx="52914"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92" name="Rectangle 222"/>
            <p:cNvSpPr>
              <a:spLocks noChangeArrowheads="1"/>
            </p:cNvSpPr>
            <p:nvPr/>
          </p:nvSpPr>
          <p:spPr bwMode="auto">
            <a:xfrm>
              <a:off x="7909845" y="6337530"/>
              <a:ext cx="49801"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93" name="Rectangle 223"/>
            <p:cNvSpPr>
              <a:spLocks noChangeArrowheads="1"/>
            </p:cNvSpPr>
            <p:nvPr/>
          </p:nvSpPr>
          <p:spPr bwMode="auto">
            <a:xfrm>
              <a:off x="8021898" y="6337530"/>
              <a:ext cx="5291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94" name="Rectangle 224"/>
            <p:cNvSpPr>
              <a:spLocks noChangeArrowheads="1"/>
            </p:cNvSpPr>
            <p:nvPr/>
          </p:nvSpPr>
          <p:spPr bwMode="auto">
            <a:xfrm>
              <a:off x="7794679" y="6474484"/>
              <a:ext cx="5291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95" name="Rectangle 225"/>
            <p:cNvSpPr>
              <a:spLocks noChangeArrowheads="1"/>
            </p:cNvSpPr>
            <p:nvPr/>
          </p:nvSpPr>
          <p:spPr bwMode="auto">
            <a:xfrm>
              <a:off x="7909845" y="6474484"/>
              <a:ext cx="49801"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96" name="Rectangle 226"/>
            <p:cNvSpPr>
              <a:spLocks noChangeArrowheads="1"/>
            </p:cNvSpPr>
            <p:nvPr/>
          </p:nvSpPr>
          <p:spPr bwMode="auto">
            <a:xfrm>
              <a:off x="8021898" y="6474484"/>
              <a:ext cx="52914"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97" name="Rectangle 227"/>
            <p:cNvSpPr>
              <a:spLocks noChangeArrowheads="1"/>
            </p:cNvSpPr>
            <p:nvPr/>
          </p:nvSpPr>
          <p:spPr bwMode="auto">
            <a:xfrm>
              <a:off x="7794679" y="6612993"/>
              <a:ext cx="52914" cy="99603"/>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98" name="Rectangle 228"/>
            <p:cNvSpPr>
              <a:spLocks noChangeArrowheads="1"/>
            </p:cNvSpPr>
            <p:nvPr/>
          </p:nvSpPr>
          <p:spPr bwMode="auto">
            <a:xfrm>
              <a:off x="7909845" y="6612993"/>
              <a:ext cx="49801"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99" name="Rectangle 229"/>
            <p:cNvSpPr>
              <a:spLocks noChangeArrowheads="1"/>
            </p:cNvSpPr>
            <p:nvPr/>
          </p:nvSpPr>
          <p:spPr bwMode="auto">
            <a:xfrm>
              <a:off x="8021898" y="6612993"/>
              <a:ext cx="5291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00" name="Rectangle 230"/>
            <p:cNvSpPr>
              <a:spLocks noChangeArrowheads="1"/>
            </p:cNvSpPr>
            <p:nvPr/>
          </p:nvSpPr>
          <p:spPr bwMode="auto">
            <a:xfrm>
              <a:off x="7794679" y="6751504"/>
              <a:ext cx="5291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01" name="Rectangle 231"/>
            <p:cNvSpPr>
              <a:spLocks noChangeArrowheads="1"/>
            </p:cNvSpPr>
            <p:nvPr/>
          </p:nvSpPr>
          <p:spPr bwMode="auto">
            <a:xfrm>
              <a:off x="7909845" y="6751504"/>
              <a:ext cx="49801"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02" name="Rectangle 232"/>
            <p:cNvSpPr>
              <a:spLocks noChangeArrowheads="1"/>
            </p:cNvSpPr>
            <p:nvPr/>
          </p:nvSpPr>
          <p:spPr bwMode="auto">
            <a:xfrm>
              <a:off x="8021898" y="6751504"/>
              <a:ext cx="5291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03" name="Rectangle 233"/>
            <p:cNvSpPr>
              <a:spLocks noChangeArrowheads="1"/>
            </p:cNvSpPr>
            <p:nvPr/>
          </p:nvSpPr>
          <p:spPr bwMode="auto">
            <a:xfrm>
              <a:off x="8409415" y="4955542"/>
              <a:ext cx="166524" cy="9960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04" name="Rectangle 234"/>
            <p:cNvSpPr>
              <a:spLocks noChangeArrowheads="1"/>
            </p:cNvSpPr>
            <p:nvPr/>
          </p:nvSpPr>
          <p:spPr bwMode="auto">
            <a:xfrm>
              <a:off x="8233553" y="4894846"/>
              <a:ext cx="32683" cy="16029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05" name="Freeform 235"/>
            <p:cNvSpPr>
              <a:spLocks/>
            </p:cNvSpPr>
            <p:nvPr/>
          </p:nvSpPr>
          <p:spPr bwMode="auto">
            <a:xfrm>
              <a:off x="7105241" y="5456668"/>
              <a:ext cx="387517" cy="1487816"/>
            </a:xfrm>
            <a:custGeom>
              <a:avLst/>
              <a:gdLst>
                <a:gd name="T0" fmla="*/ 0 w 249"/>
                <a:gd name="T1" fmla="*/ 157 h 956"/>
                <a:gd name="T2" fmla="*/ 249 w 249"/>
                <a:gd name="T3" fmla="*/ 0 h 956"/>
                <a:gd name="T4" fmla="*/ 249 w 249"/>
                <a:gd name="T5" fmla="*/ 956 h 956"/>
                <a:gd name="T6" fmla="*/ 0 w 249"/>
                <a:gd name="T7" fmla="*/ 956 h 956"/>
                <a:gd name="T8" fmla="*/ 0 w 249"/>
                <a:gd name="T9" fmla="*/ 157 h 956"/>
              </a:gdLst>
              <a:ahLst/>
              <a:cxnLst>
                <a:cxn ang="0">
                  <a:pos x="T0" y="T1"/>
                </a:cxn>
                <a:cxn ang="0">
                  <a:pos x="T2" y="T3"/>
                </a:cxn>
                <a:cxn ang="0">
                  <a:pos x="T4" y="T5"/>
                </a:cxn>
                <a:cxn ang="0">
                  <a:pos x="T6" y="T7"/>
                </a:cxn>
                <a:cxn ang="0">
                  <a:pos x="T8" y="T9"/>
                </a:cxn>
              </a:cxnLst>
              <a:rect l="0" t="0" r="r" b="b"/>
              <a:pathLst>
                <a:path w="249" h="956">
                  <a:moveTo>
                    <a:pt x="0" y="157"/>
                  </a:moveTo>
                  <a:lnTo>
                    <a:pt x="249" y="0"/>
                  </a:lnTo>
                  <a:lnTo>
                    <a:pt x="249" y="956"/>
                  </a:lnTo>
                  <a:lnTo>
                    <a:pt x="0" y="956"/>
                  </a:lnTo>
                  <a:lnTo>
                    <a:pt x="0" y="15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06" name="Line 236"/>
            <p:cNvSpPr>
              <a:spLocks noChangeShapeType="1"/>
            </p:cNvSpPr>
            <p:nvPr/>
          </p:nvSpPr>
          <p:spPr bwMode="auto">
            <a:xfrm>
              <a:off x="7432062" y="5456668"/>
              <a:ext cx="0" cy="1487816"/>
            </a:xfrm>
            <a:prstGeom prst="line">
              <a:avLst/>
            </a:prstGeom>
            <a:noFill/>
            <a:ln w="2857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07" name="Line 237"/>
            <p:cNvSpPr>
              <a:spLocks noChangeShapeType="1"/>
            </p:cNvSpPr>
            <p:nvPr/>
          </p:nvSpPr>
          <p:spPr bwMode="auto">
            <a:xfrm>
              <a:off x="7363585" y="5456668"/>
              <a:ext cx="0" cy="1487816"/>
            </a:xfrm>
            <a:prstGeom prst="line">
              <a:avLst/>
            </a:prstGeom>
            <a:noFill/>
            <a:ln w="2857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08" name="Line 238"/>
            <p:cNvSpPr>
              <a:spLocks noChangeShapeType="1"/>
            </p:cNvSpPr>
            <p:nvPr/>
          </p:nvSpPr>
          <p:spPr bwMode="auto">
            <a:xfrm>
              <a:off x="7293553" y="5456668"/>
              <a:ext cx="0" cy="1487816"/>
            </a:xfrm>
            <a:prstGeom prst="line">
              <a:avLst/>
            </a:prstGeom>
            <a:noFill/>
            <a:ln w="2857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09" name="Line 239"/>
            <p:cNvSpPr>
              <a:spLocks noChangeShapeType="1"/>
            </p:cNvSpPr>
            <p:nvPr/>
          </p:nvSpPr>
          <p:spPr bwMode="auto">
            <a:xfrm>
              <a:off x="7228188" y="5456668"/>
              <a:ext cx="0" cy="1487816"/>
            </a:xfrm>
            <a:prstGeom prst="line">
              <a:avLst/>
            </a:prstGeom>
            <a:noFill/>
            <a:ln w="2857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10" name="Line 240"/>
            <p:cNvSpPr>
              <a:spLocks noChangeShapeType="1"/>
            </p:cNvSpPr>
            <p:nvPr/>
          </p:nvSpPr>
          <p:spPr bwMode="auto">
            <a:xfrm>
              <a:off x="7158155" y="5456668"/>
              <a:ext cx="0" cy="1487816"/>
            </a:xfrm>
            <a:prstGeom prst="line">
              <a:avLst/>
            </a:prstGeom>
            <a:noFill/>
            <a:ln w="28575"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12" name="Freeform 242"/>
            <p:cNvSpPr>
              <a:spLocks/>
            </p:cNvSpPr>
            <p:nvPr/>
          </p:nvSpPr>
          <p:spPr bwMode="auto">
            <a:xfrm>
              <a:off x="8700442" y="6007596"/>
              <a:ext cx="451325" cy="932220"/>
            </a:xfrm>
            <a:custGeom>
              <a:avLst/>
              <a:gdLst>
                <a:gd name="T0" fmla="*/ 0 w 177"/>
                <a:gd name="T1" fmla="*/ 365 h 365"/>
                <a:gd name="T2" fmla="*/ 0 w 177"/>
                <a:gd name="T3" fmla="*/ 2 h 365"/>
                <a:gd name="T4" fmla="*/ 2 w 177"/>
                <a:gd name="T5" fmla="*/ 0 h 365"/>
                <a:gd name="T6" fmla="*/ 175 w 177"/>
                <a:gd name="T7" fmla="*/ 0 h 365"/>
                <a:gd name="T8" fmla="*/ 177 w 177"/>
                <a:gd name="T9" fmla="*/ 2 h 365"/>
                <a:gd name="T10" fmla="*/ 177 w 177"/>
                <a:gd name="T11" fmla="*/ 365 h 365"/>
                <a:gd name="T12" fmla="*/ 0 w 177"/>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77" h="365">
                  <a:moveTo>
                    <a:pt x="0" y="365"/>
                  </a:moveTo>
                  <a:cubicBezTo>
                    <a:pt x="0" y="2"/>
                    <a:pt x="0" y="2"/>
                    <a:pt x="0" y="2"/>
                  </a:cubicBezTo>
                  <a:cubicBezTo>
                    <a:pt x="0" y="1"/>
                    <a:pt x="0" y="0"/>
                    <a:pt x="2" y="0"/>
                  </a:cubicBezTo>
                  <a:cubicBezTo>
                    <a:pt x="175" y="0"/>
                    <a:pt x="175" y="0"/>
                    <a:pt x="175" y="0"/>
                  </a:cubicBezTo>
                  <a:cubicBezTo>
                    <a:pt x="176" y="0"/>
                    <a:pt x="177" y="1"/>
                    <a:pt x="177" y="2"/>
                  </a:cubicBezTo>
                  <a:cubicBezTo>
                    <a:pt x="177" y="365"/>
                    <a:pt x="177" y="365"/>
                    <a:pt x="177" y="365"/>
                  </a:cubicBezTo>
                  <a:lnTo>
                    <a:pt x="0" y="3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13" name="Rectangle 243"/>
            <p:cNvSpPr>
              <a:spLocks noChangeArrowheads="1"/>
            </p:cNvSpPr>
            <p:nvPr/>
          </p:nvSpPr>
          <p:spPr bwMode="auto">
            <a:xfrm>
              <a:off x="8716005" y="6026272"/>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14" name="Rectangle 244"/>
            <p:cNvSpPr>
              <a:spLocks noChangeArrowheads="1"/>
            </p:cNvSpPr>
            <p:nvPr/>
          </p:nvSpPr>
          <p:spPr bwMode="auto">
            <a:xfrm>
              <a:off x="8726899"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15" name="Rectangle 245"/>
            <p:cNvSpPr>
              <a:spLocks noChangeArrowheads="1"/>
            </p:cNvSpPr>
            <p:nvPr/>
          </p:nvSpPr>
          <p:spPr bwMode="auto">
            <a:xfrm>
              <a:off x="8736236"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16" name="Rectangle 246"/>
            <p:cNvSpPr>
              <a:spLocks noChangeArrowheads="1"/>
            </p:cNvSpPr>
            <p:nvPr/>
          </p:nvSpPr>
          <p:spPr bwMode="auto">
            <a:xfrm>
              <a:off x="8747131"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17" name="Rectangle 247"/>
            <p:cNvSpPr>
              <a:spLocks noChangeArrowheads="1"/>
            </p:cNvSpPr>
            <p:nvPr/>
          </p:nvSpPr>
          <p:spPr bwMode="auto">
            <a:xfrm>
              <a:off x="8756468" y="603872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18" name="Rectangle 248"/>
            <p:cNvSpPr>
              <a:spLocks noChangeArrowheads="1"/>
            </p:cNvSpPr>
            <p:nvPr/>
          </p:nvSpPr>
          <p:spPr bwMode="auto">
            <a:xfrm>
              <a:off x="8767362"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19" name="Rectangle 249"/>
            <p:cNvSpPr>
              <a:spLocks noChangeArrowheads="1"/>
            </p:cNvSpPr>
            <p:nvPr/>
          </p:nvSpPr>
          <p:spPr bwMode="auto">
            <a:xfrm>
              <a:off x="8776699" y="603872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20" name="Oval 250"/>
            <p:cNvSpPr>
              <a:spLocks noChangeArrowheads="1"/>
            </p:cNvSpPr>
            <p:nvPr/>
          </p:nvSpPr>
          <p:spPr bwMode="auto">
            <a:xfrm>
              <a:off x="9095740" y="6051172"/>
              <a:ext cx="18676"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21" name="Rectangle 251"/>
            <p:cNvSpPr>
              <a:spLocks noChangeArrowheads="1"/>
            </p:cNvSpPr>
            <p:nvPr/>
          </p:nvSpPr>
          <p:spPr bwMode="auto">
            <a:xfrm>
              <a:off x="8716005" y="610719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22" name="Rectangle 252"/>
            <p:cNvSpPr>
              <a:spLocks noChangeArrowheads="1"/>
            </p:cNvSpPr>
            <p:nvPr/>
          </p:nvSpPr>
          <p:spPr bwMode="auto">
            <a:xfrm>
              <a:off x="8726899"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23" name="Rectangle 253"/>
            <p:cNvSpPr>
              <a:spLocks noChangeArrowheads="1"/>
            </p:cNvSpPr>
            <p:nvPr/>
          </p:nvSpPr>
          <p:spPr bwMode="auto">
            <a:xfrm>
              <a:off x="8736236"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24" name="Rectangle 254"/>
            <p:cNvSpPr>
              <a:spLocks noChangeArrowheads="1"/>
            </p:cNvSpPr>
            <p:nvPr/>
          </p:nvSpPr>
          <p:spPr bwMode="auto">
            <a:xfrm>
              <a:off x="8747131"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25" name="Rectangle 255"/>
            <p:cNvSpPr>
              <a:spLocks noChangeArrowheads="1"/>
            </p:cNvSpPr>
            <p:nvPr/>
          </p:nvSpPr>
          <p:spPr bwMode="auto">
            <a:xfrm>
              <a:off x="8756468" y="6119649"/>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26" name="Rectangle 256"/>
            <p:cNvSpPr>
              <a:spLocks noChangeArrowheads="1"/>
            </p:cNvSpPr>
            <p:nvPr/>
          </p:nvSpPr>
          <p:spPr bwMode="auto">
            <a:xfrm>
              <a:off x="8767362"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27" name="Rectangle 257"/>
            <p:cNvSpPr>
              <a:spLocks noChangeArrowheads="1"/>
            </p:cNvSpPr>
            <p:nvPr/>
          </p:nvSpPr>
          <p:spPr bwMode="auto">
            <a:xfrm>
              <a:off x="8776699" y="6119649"/>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28" name="Oval 258"/>
            <p:cNvSpPr>
              <a:spLocks noChangeArrowheads="1"/>
            </p:cNvSpPr>
            <p:nvPr/>
          </p:nvSpPr>
          <p:spPr bwMode="auto">
            <a:xfrm>
              <a:off x="9095740" y="6133655"/>
              <a:ext cx="18676" cy="17120"/>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29" name="Rectangle 259"/>
            <p:cNvSpPr>
              <a:spLocks noChangeArrowheads="1"/>
            </p:cNvSpPr>
            <p:nvPr/>
          </p:nvSpPr>
          <p:spPr bwMode="auto">
            <a:xfrm>
              <a:off x="8716005" y="6191238"/>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30" name="Rectangle 260"/>
            <p:cNvSpPr>
              <a:spLocks noChangeArrowheads="1"/>
            </p:cNvSpPr>
            <p:nvPr/>
          </p:nvSpPr>
          <p:spPr bwMode="auto">
            <a:xfrm>
              <a:off x="8726899"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31" name="Rectangle 261"/>
            <p:cNvSpPr>
              <a:spLocks noChangeArrowheads="1"/>
            </p:cNvSpPr>
            <p:nvPr/>
          </p:nvSpPr>
          <p:spPr bwMode="auto">
            <a:xfrm>
              <a:off x="8736236"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32" name="Rectangle 262"/>
            <p:cNvSpPr>
              <a:spLocks noChangeArrowheads="1"/>
            </p:cNvSpPr>
            <p:nvPr/>
          </p:nvSpPr>
          <p:spPr bwMode="auto">
            <a:xfrm>
              <a:off x="8747131"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33" name="Rectangle 263"/>
            <p:cNvSpPr>
              <a:spLocks noChangeArrowheads="1"/>
            </p:cNvSpPr>
            <p:nvPr/>
          </p:nvSpPr>
          <p:spPr bwMode="auto">
            <a:xfrm>
              <a:off x="8756468" y="620213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34" name="Rectangle 264"/>
            <p:cNvSpPr>
              <a:spLocks noChangeArrowheads="1"/>
            </p:cNvSpPr>
            <p:nvPr/>
          </p:nvSpPr>
          <p:spPr bwMode="auto">
            <a:xfrm>
              <a:off x="8767362"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35" name="Rectangle 265"/>
            <p:cNvSpPr>
              <a:spLocks noChangeArrowheads="1"/>
            </p:cNvSpPr>
            <p:nvPr/>
          </p:nvSpPr>
          <p:spPr bwMode="auto">
            <a:xfrm>
              <a:off x="8776699" y="620213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36" name="Oval 266"/>
            <p:cNvSpPr>
              <a:spLocks noChangeArrowheads="1"/>
            </p:cNvSpPr>
            <p:nvPr/>
          </p:nvSpPr>
          <p:spPr bwMode="auto">
            <a:xfrm>
              <a:off x="9095740" y="6214582"/>
              <a:ext cx="18676"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37" name="Rectangle 267"/>
            <p:cNvSpPr>
              <a:spLocks noChangeArrowheads="1"/>
            </p:cNvSpPr>
            <p:nvPr/>
          </p:nvSpPr>
          <p:spPr bwMode="auto">
            <a:xfrm>
              <a:off x="8716005" y="6273722"/>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38" name="Rectangle 268"/>
            <p:cNvSpPr>
              <a:spLocks noChangeArrowheads="1"/>
            </p:cNvSpPr>
            <p:nvPr/>
          </p:nvSpPr>
          <p:spPr bwMode="auto">
            <a:xfrm>
              <a:off x="8726899"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39" name="Rectangle 269"/>
            <p:cNvSpPr>
              <a:spLocks noChangeArrowheads="1"/>
            </p:cNvSpPr>
            <p:nvPr/>
          </p:nvSpPr>
          <p:spPr bwMode="auto">
            <a:xfrm>
              <a:off x="8736236"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40" name="Rectangle 270"/>
            <p:cNvSpPr>
              <a:spLocks noChangeArrowheads="1"/>
            </p:cNvSpPr>
            <p:nvPr/>
          </p:nvSpPr>
          <p:spPr bwMode="auto">
            <a:xfrm>
              <a:off x="8747131"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41" name="Rectangle 271"/>
            <p:cNvSpPr>
              <a:spLocks noChangeArrowheads="1"/>
            </p:cNvSpPr>
            <p:nvPr/>
          </p:nvSpPr>
          <p:spPr bwMode="auto">
            <a:xfrm>
              <a:off x="8756468" y="628617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42" name="Rectangle 272"/>
            <p:cNvSpPr>
              <a:spLocks noChangeArrowheads="1"/>
            </p:cNvSpPr>
            <p:nvPr/>
          </p:nvSpPr>
          <p:spPr bwMode="auto">
            <a:xfrm>
              <a:off x="8767362"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43" name="Rectangle 273"/>
            <p:cNvSpPr>
              <a:spLocks noChangeArrowheads="1"/>
            </p:cNvSpPr>
            <p:nvPr/>
          </p:nvSpPr>
          <p:spPr bwMode="auto">
            <a:xfrm>
              <a:off x="8776699" y="628617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44" name="Oval 274"/>
            <p:cNvSpPr>
              <a:spLocks noChangeArrowheads="1"/>
            </p:cNvSpPr>
            <p:nvPr/>
          </p:nvSpPr>
          <p:spPr bwMode="auto">
            <a:xfrm>
              <a:off x="9095740" y="6298623"/>
              <a:ext cx="18676"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45" name="Rectangle 275"/>
            <p:cNvSpPr>
              <a:spLocks noChangeArrowheads="1"/>
            </p:cNvSpPr>
            <p:nvPr/>
          </p:nvSpPr>
          <p:spPr bwMode="auto">
            <a:xfrm>
              <a:off x="8716005" y="635464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46" name="Rectangle 276"/>
            <p:cNvSpPr>
              <a:spLocks noChangeArrowheads="1"/>
            </p:cNvSpPr>
            <p:nvPr/>
          </p:nvSpPr>
          <p:spPr bwMode="auto">
            <a:xfrm>
              <a:off x="8726899" y="6368656"/>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47" name="Rectangle 277"/>
            <p:cNvSpPr>
              <a:spLocks noChangeArrowheads="1"/>
            </p:cNvSpPr>
            <p:nvPr/>
          </p:nvSpPr>
          <p:spPr bwMode="auto">
            <a:xfrm>
              <a:off x="8736236" y="6368656"/>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48" name="Rectangle 278"/>
            <p:cNvSpPr>
              <a:spLocks noChangeArrowheads="1"/>
            </p:cNvSpPr>
            <p:nvPr/>
          </p:nvSpPr>
          <p:spPr bwMode="auto">
            <a:xfrm>
              <a:off x="8747131" y="6368656"/>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49" name="Rectangle 279"/>
            <p:cNvSpPr>
              <a:spLocks noChangeArrowheads="1"/>
            </p:cNvSpPr>
            <p:nvPr/>
          </p:nvSpPr>
          <p:spPr bwMode="auto">
            <a:xfrm>
              <a:off x="8756468" y="6368656"/>
              <a:ext cx="6225"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50" name="Rectangle 280"/>
            <p:cNvSpPr>
              <a:spLocks noChangeArrowheads="1"/>
            </p:cNvSpPr>
            <p:nvPr/>
          </p:nvSpPr>
          <p:spPr bwMode="auto">
            <a:xfrm>
              <a:off x="8767362" y="6368656"/>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51" name="Rectangle 281"/>
            <p:cNvSpPr>
              <a:spLocks noChangeArrowheads="1"/>
            </p:cNvSpPr>
            <p:nvPr/>
          </p:nvSpPr>
          <p:spPr bwMode="auto">
            <a:xfrm>
              <a:off x="8776699" y="6368656"/>
              <a:ext cx="6225"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52" name="Oval 282"/>
            <p:cNvSpPr>
              <a:spLocks noChangeArrowheads="1"/>
            </p:cNvSpPr>
            <p:nvPr/>
          </p:nvSpPr>
          <p:spPr bwMode="auto">
            <a:xfrm>
              <a:off x="9095740" y="6381107"/>
              <a:ext cx="18676"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53" name="Rectangle 283"/>
            <p:cNvSpPr>
              <a:spLocks noChangeArrowheads="1"/>
            </p:cNvSpPr>
            <p:nvPr/>
          </p:nvSpPr>
          <p:spPr bwMode="auto">
            <a:xfrm>
              <a:off x="8716005" y="6438688"/>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54" name="Rectangle 284"/>
            <p:cNvSpPr>
              <a:spLocks noChangeArrowheads="1"/>
            </p:cNvSpPr>
            <p:nvPr/>
          </p:nvSpPr>
          <p:spPr bwMode="auto">
            <a:xfrm>
              <a:off x="8726899" y="644958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55" name="Rectangle 285"/>
            <p:cNvSpPr>
              <a:spLocks noChangeArrowheads="1"/>
            </p:cNvSpPr>
            <p:nvPr/>
          </p:nvSpPr>
          <p:spPr bwMode="auto">
            <a:xfrm>
              <a:off x="8736236" y="644958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56" name="Rectangle 286"/>
            <p:cNvSpPr>
              <a:spLocks noChangeArrowheads="1"/>
            </p:cNvSpPr>
            <p:nvPr/>
          </p:nvSpPr>
          <p:spPr bwMode="auto">
            <a:xfrm>
              <a:off x="8747131" y="644958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57" name="Rectangle 287"/>
            <p:cNvSpPr>
              <a:spLocks noChangeArrowheads="1"/>
            </p:cNvSpPr>
            <p:nvPr/>
          </p:nvSpPr>
          <p:spPr bwMode="auto">
            <a:xfrm>
              <a:off x="8756468" y="644958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58" name="Rectangle 288"/>
            <p:cNvSpPr>
              <a:spLocks noChangeArrowheads="1"/>
            </p:cNvSpPr>
            <p:nvPr/>
          </p:nvSpPr>
          <p:spPr bwMode="auto">
            <a:xfrm>
              <a:off x="8767362" y="644958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59" name="Rectangle 289"/>
            <p:cNvSpPr>
              <a:spLocks noChangeArrowheads="1"/>
            </p:cNvSpPr>
            <p:nvPr/>
          </p:nvSpPr>
          <p:spPr bwMode="auto">
            <a:xfrm>
              <a:off x="8776699" y="644958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60" name="Oval 290"/>
            <p:cNvSpPr>
              <a:spLocks noChangeArrowheads="1"/>
            </p:cNvSpPr>
            <p:nvPr/>
          </p:nvSpPr>
          <p:spPr bwMode="auto">
            <a:xfrm>
              <a:off x="9095740" y="6462033"/>
              <a:ext cx="18676"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61" name="Rectangle 291"/>
            <p:cNvSpPr>
              <a:spLocks noChangeArrowheads="1"/>
            </p:cNvSpPr>
            <p:nvPr/>
          </p:nvSpPr>
          <p:spPr bwMode="auto">
            <a:xfrm>
              <a:off x="8716005" y="6521173"/>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62" name="Rectangle 292"/>
            <p:cNvSpPr>
              <a:spLocks noChangeArrowheads="1"/>
            </p:cNvSpPr>
            <p:nvPr/>
          </p:nvSpPr>
          <p:spPr bwMode="auto">
            <a:xfrm>
              <a:off x="8726899" y="6533623"/>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63" name="Rectangle 293"/>
            <p:cNvSpPr>
              <a:spLocks noChangeArrowheads="1"/>
            </p:cNvSpPr>
            <p:nvPr/>
          </p:nvSpPr>
          <p:spPr bwMode="auto">
            <a:xfrm>
              <a:off x="8736236" y="6533623"/>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64" name="Rectangle 294"/>
            <p:cNvSpPr>
              <a:spLocks noChangeArrowheads="1"/>
            </p:cNvSpPr>
            <p:nvPr/>
          </p:nvSpPr>
          <p:spPr bwMode="auto">
            <a:xfrm>
              <a:off x="8747131" y="6533623"/>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65" name="Rectangle 295"/>
            <p:cNvSpPr>
              <a:spLocks noChangeArrowheads="1"/>
            </p:cNvSpPr>
            <p:nvPr/>
          </p:nvSpPr>
          <p:spPr bwMode="auto">
            <a:xfrm>
              <a:off x="8756468" y="6533623"/>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66" name="Rectangle 296"/>
            <p:cNvSpPr>
              <a:spLocks noChangeArrowheads="1"/>
            </p:cNvSpPr>
            <p:nvPr/>
          </p:nvSpPr>
          <p:spPr bwMode="auto">
            <a:xfrm>
              <a:off x="8767362" y="6533623"/>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67" name="Rectangle 297"/>
            <p:cNvSpPr>
              <a:spLocks noChangeArrowheads="1"/>
            </p:cNvSpPr>
            <p:nvPr/>
          </p:nvSpPr>
          <p:spPr bwMode="auto">
            <a:xfrm>
              <a:off x="8776699" y="6533623"/>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68" name="Oval 298"/>
            <p:cNvSpPr>
              <a:spLocks noChangeArrowheads="1"/>
            </p:cNvSpPr>
            <p:nvPr/>
          </p:nvSpPr>
          <p:spPr bwMode="auto">
            <a:xfrm>
              <a:off x="9095740" y="6546074"/>
              <a:ext cx="18676"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69" name="Rectangle 299"/>
            <p:cNvSpPr>
              <a:spLocks noChangeArrowheads="1"/>
            </p:cNvSpPr>
            <p:nvPr/>
          </p:nvSpPr>
          <p:spPr bwMode="auto">
            <a:xfrm>
              <a:off x="8716005" y="6602100"/>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70" name="Rectangle 300"/>
            <p:cNvSpPr>
              <a:spLocks noChangeArrowheads="1"/>
            </p:cNvSpPr>
            <p:nvPr/>
          </p:nvSpPr>
          <p:spPr bwMode="auto">
            <a:xfrm>
              <a:off x="8726899"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71" name="Rectangle 301"/>
            <p:cNvSpPr>
              <a:spLocks noChangeArrowheads="1"/>
            </p:cNvSpPr>
            <p:nvPr/>
          </p:nvSpPr>
          <p:spPr bwMode="auto">
            <a:xfrm>
              <a:off x="8736236"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72" name="Rectangle 302"/>
            <p:cNvSpPr>
              <a:spLocks noChangeArrowheads="1"/>
            </p:cNvSpPr>
            <p:nvPr/>
          </p:nvSpPr>
          <p:spPr bwMode="auto">
            <a:xfrm>
              <a:off x="8747131"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73" name="Rectangle 303"/>
            <p:cNvSpPr>
              <a:spLocks noChangeArrowheads="1"/>
            </p:cNvSpPr>
            <p:nvPr/>
          </p:nvSpPr>
          <p:spPr bwMode="auto">
            <a:xfrm>
              <a:off x="8756468" y="6616106"/>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74" name="Rectangle 304"/>
            <p:cNvSpPr>
              <a:spLocks noChangeArrowheads="1"/>
            </p:cNvSpPr>
            <p:nvPr/>
          </p:nvSpPr>
          <p:spPr bwMode="auto">
            <a:xfrm>
              <a:off x="8767362"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75" name="Rectangle 305"/>
            <p:cNvSpPr>
              <a:spLocks noChangeArrowheads="1"/>
            </p:cNvSpPr>
            <p:nvPr/>
          </p:nvSpPr>
          <p:spPr bwMode="auto">
            <a:xfrm>
              <a:off x="8776699" y="6616106"/>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76" name="Oval 306"/>
            <p:cNvSpPr>
              <a:spLocks noChangeArrowheads="1"/>
            </p:cNvSpPr>
            <p:nvPr/>
          </p:nvSpPr>
          <p:spPr bwMode="auto">
            <a:xfrm>
              <a:off x="9095740" y="6628557"/>
              <a:ext cx="18676"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77" name="Rectangle 307"/>
            <p:cNvSpPr>
              <a:spLocks noChangeArrowheads="1"/>
            </p:cNvSpPr>
            <p:nvPr/>
          </p:nvSpPr>
          <p:spPr bwMode="auto">
            <a:xfrm>
              <a:off x="8716005" y="6687695"/>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78" name="Rectangle 308"/>
            <p:cNvSpPr>
              <a:spLocks noChangeArrowheads="1"/>
            </p:cNvSpPr>
            <p:nvPr/>
          </p:nvSpPr>
          <p:spPr bwMode="auto">
            <a:xfrm>
              <a:off x="8726899"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79" name="Rectangle 309"/>
            <p:cNvSpPr>
              <a:spLocks noChangeArrowheads="1"/>
            </p:cNvSpPr>
            <p:nvPr/>
          </p:nvSpPr>
          <p:spPr bwMode="auto">
            <a:xfrm>
              <a:off x="8736236"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80" name="Rectangle 310"/>
            <p:cNvSpPr>
              <a:spLocks noChangeArrowheads="1"/>
            </p:cNvSpPr>
            <p:nvPr/>
          </p:nvSpPr>
          <p:spPr bwMode="auto">
            <a:xfrm>
              <a:off x="8747131"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81" name="Rectangle 311"/>
            <p:cNvSpPr>
              <a:spLocks noChangeArrowheads="1"/>
            </p:cNvSpPr>
            <p:nvPr/>
          </p:nvSpPr>
          <p:spPr bwMode="auto">
            <a:xfrm>
              <a:off x="8756468" y="669703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82" name="Rectangle 312"/>
            <p:cNvSpPr>
              <a:spLocks noChangeArrowheads="1"/>
            </p:cNvSpPr>
            <p:nvPr/>
          </p:nvSpPr>
          <p:spPr bwMode="auto">
            <a:xfrm>
              <a:off x="8767362"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83" name="Rectangle 313"/>
            <p:cNvSpPr>
              <a:spLocks noChangeArrowheads="1"/>
            </p:cNvSpPr>
            <p:nvPr/>
          </p:nvSpPr>
          <p:spPr bwMode="auto">
            <a:xfrm>
              <a:off x="8776699" y="669703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84" name="Oval 314"/>
            <p:cNvSpPr>
              <a:spLocks noChangeArrowheads="1"/>
            </p:cNvSpPr>
            <p:nvPr/>
          </p:nvSpPr>
          <p:spPr bwMode="auto">
            <a:xfrm>
              <a:off x="9095740" y="6709483"/>
              <a:ext cx="18676"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85" name="Oval 315"/>
            <p:cNvSpPr>
              <a:spLocks noChangeArrowheads="1"/>
            </p:cNvSpPr>
            <p:nvPr/>
          </p:nvSpPr>
          <p:spPr bwMode="auto">
            <a:xfrm>
              <a:off x="8733123" y="6804418"/>
              <a:ext cx="57583" cy="59139"/>
            </a:xfrm>
            <a:prstGeom prst="ellipse">
              <a:avLst/>
            </a:prstGeom>
            <a:solidFill>
              <a:srgbClr val="0061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86" name="Oval 316"/>
            <p:cNvSpPr>
              <a:spLocks noChangeArrowheads="1"/>
            </p:cNvSpPr>
            <p:nvPr/>
          </p:nvSpPr>
          <p:spPr bwMode="auto">
            <a:xfrm>
              <a:off x="8747131" y="6819981"/>
              <a:ext cx="29570" cy="2801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87" name="Oval 317"/>
            <p:cNvSpPr>
              <a:spLocks noChangeArrowheads="1"/>
            </p:cNvSpPr>
            <p:nvPr/>
          </p:nvSpPr>
          <p:spPr bwMode="auto">
            <a:xfrm>
              <a:off x="9019482" y="6796636"/>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88" name="Oval 318"/>
            <p:cNvSpPr>
              <a:spLocks noChangeArrowheads="1"/>
            </p:cNvSpPr>
            <p:nvPr/>
          </p:nvSpPr>
          <p:spPr bwMode="auto">
            <a:xfrm>
              <a:off x="9030376"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89" name="Oval 319"/>
            <p:cNvSpPr>
              <a:spLocks noChangeArrowheads="1"/>
            </p:cNvSpPr>
            <p:nvPr/>
          </p:nvSpPr>
          <p:spPr bwMode="auto">
            <a:xfrm>
              <a:off x="9042826"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90" name="Oval 320"/>
            <p:cNvSpPr>
              <a:spLocks noChangeArrowheads="1"/>
            </p:cNvSpPr>
            <p:nvPr/>
          </p:nvSpPr>
          <p:spPr bwMode="auto">
            <a:xfrm>
              <a:off x="9055277" y="6796636"/>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91" name="Oval 321"/>
            <p:cNvSpPr>
              <a:spLocks noChangeArrowheads="1"/>
            </p:cNvSpPr>
            <p:nvPr/>
          </p:nvSpPr>
          <p:spPr bwMode="auto">
            <a:xfrm>
              <a:off x="9066170"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92" name="Oval 322"/>
            <p:cNvSpPr>
              <a:spLocks noChangeArrowheads="1"/>
            </p:cNvSpPr>
            <p:nvPr/>
          </p:nvSpPr>
          <p:spPr bwMode="auto">
            <a:xfrm>
              <a:off x="9078621" y="6796636"/>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93" name="Oval 323"/>
            <p:cNvSpPr>
              <a:spLocks noChangeArrowheads="1"/>
            </p:cNvSpPr>
            <p:nvPr/>
          </p:nvSpPr>
          <p:spPr bwMode="auto">
            <a:xfrm>
              <a:off x="9087958"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94" name="Oval 324"/>
            <p:cNvSpPr>
              <a:spLocks noChangeArrowheads="1"/>
            </p:cNvSpPr>
            <p:nvPr/>
          </p:nvSpPr>
          <p:spPr bwMode="auto">
            <a:xfrm>
              <a:off x="9101965"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95" name="Oval 325"/>
            <p:cNvSpPr>
              <a:spLocks noChangeArrowheads="1"/>
            </p:cNvSpPr>
            <p:nvPr/>
          </p:nvSpPr>
          <p:spPr bwMode="auto">
            <a:xfrm>
              <a:off x="9019482" y="68075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96" name="Oval 326"/>
            <p:cNvSpPr>
              <a:spLocks noChangeArrowheads="1"/>
            </p:cNvSpPr>
            <p:nvPr/>
          </p:nvSpPr>
          <p:spPr bwMode="auto">
            <a:xfrm>
              <a:off x="9030376" y="68075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97" name="Oval 327"/>
            <p:cNvSpPr>
              <a:spLocks noChangeArrowheads="1"/>
            </p:cNvSpPr>
            <p:nvPr/>
          </p:nvSpPr>
          <p:spPr bwMode="auto">
            <a:xfrm>
              <a:off x="9042826" y="68075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98" name="Oval 328"/>
            <p:cNvSpPr>
              <a:spLocks noChangeArrowheads="1"/>
            </p:cNvSpPr>
            <p:nvPr/>
          </p:nvSpPr>
          <p:spPr bwMode="auto">
            <a:xfrm>
              <a:off x="9055277" y="68075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99" name="Oval 329"/>
            <p:cNvSpPr>
              <a:spLocks noChangeArrowheads="1"/>
            </p:cNvSpPr>
            <p:nvPr/>
          </p:nvSpPr>
          <p:spPr bwMode="auto">
            <a:xfrm>
              <a:off x="9066170" y="68075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0" name="Oval 330"/>
            <p:cNvSpPr>
              <a:spLocks noChangeArrowheads="1"/>
            </p:cNvSpPr>
            <p:nvPr/>
          </p:nvSpPr>
          <p:spPr bwMode="auto">
            <a:xfrm>
              <a:off x="9078621" y="68075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1" name="Oval 331"/>
            <p:cNvSpPr>
              <a:spLocks noChangeArrowheads="1"/>
            </p:cNvSpPr>
            <p:nvPr/>
          </p:nvSpPr>
          <p:spPr bwMode="auto">
            <a:xfrm>
              <a:off x="9087958" y="68075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2" name="Oval 332"/>
            <p:cNvSpPr>
              <a:spLocks noChangeArrowheads="1"/>
            </p:cNvSpPr>
            <p:nvPr/>
          </p:nvSpPr>
          <p:spPr bwMode="auto">
            <a:xfrm>
              <a:off x="9101965" y="68075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3" name="Oval 333"/>
            <p:cNvSpPr>
              <a:spLocks noChangeArrowheads="1"/>
            </p:cNvSpPr>
            <p:nvPr/>
          </p:nvSpPr>
          <p:spPr bwMode="auto">
            <a:xfrm>
              <a:off x="9019482" y="6816868"/>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4" name="Oval 334"/>
            <p:cNvSpPr>
              <a:spLocks noChangeArrowheads="1"/>
            </p:cNvSpPr>
            <p:nvPr/>
          </p:nvSpPr>
          <p:spPr bwMode="auto">
            <a:xfrm>
              <a:off x="9030376" y="6816868"/>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5" name="Oval 335"/>
            <p:cNvSpPr>
              <a:spLocks noChangeArrowheads="1"/>
            </p:cNvSpPr>
            <p:nvPr/>
          </p:nvSpPr>
          <p:spPr bwMode="auto">
            <a:xfrm>
              <a:off x="9042826" y="6816868"/>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6" name="Oval 336"/>
            <p:cNvSpPr>
              <a:spLocks noChangeArrowheads="1"/>
            </p:cNvSpPr>
            <p:nvPr/>
          </p:nvSpPr>
          <p:spPr bwMode="auto">
            <a:xfrm>
              <a:off x="9055277" y="6816868"/>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7" name="Oval 337"/>
            <p:cNvSpPr>
              <a:spLocks noChangeArrowheads="1"/>
            </p:cNvSpPr>
            <p:nvPr/>
          </p:nvSpPr>
          <p:spPr bwMode="auto">
            <a:xfrm>
              <a:off x="9066170" y="6816868"/>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8" name="Oval 338"/>
            <p:cNvSpPr>
              <a:spLocks noChangeArrowheads="1"/>
            </p:cNvSpPr>
            <p:nvPr/>
          </p:nvSpPr>
          <p:spPr bwMode="auto">
            <a:xfrm>
              <a:off x="9078621" y="6816868"/>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9" name="Oval 339"/>
            <p:cNvSpPr>
              <a:spLocks noChangeArrowheads="1"/>
            </p:cNvSpPr>
            <p:nvPr/>
          </p:nvSpPr>
          <p:spPr bwMode="auto">
            <a:xfrm>
              <a:off x="9087958" y="6816868"/>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10" name="Oval 340"/>
            <p:cNvSpPr>
              <a:spLocks noChangeArrowheads="1"/>
            </p:cNvSpPr>
            <p:nvPr/>
          </p:nvSpPr>
          <p:spPr bwMode="auto">
            <a:xfrm>
              <a:off x="9101965" y="6816868"/>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11" name="Oval 341"/>
            <p:cNvSpPr>
              <a:spLocks noChangeArrowheads="1"/>
            </p:cNvSpPr>
            <p:nvPr/>
          </p:nvSpPr>
          <p:spPr bwMode="auto">
            <a:xfrm>
              <a:off x="9019482" y="6827762"/>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12" name="Oval 342"/>
            <p:cNvSpPr>
              <a:spLocks noChangeArrowheads="1"/>
            </p:cNvSpPr>
            <p:nvPr/>
          </p:nvSpPr>
          <p:spPr bwMode="auto">
            <a:xfrm>
              <a:off x="9030376"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13" name="Oval 343"/>
            <p:cNvSpPr>
              <a:spLocks noChangeArrowheads="1"/>
            </p:cNvSpPr>
            <p:nvPr/>
          </p:nvSpPr>
          <p:spPr bwMode="auto">
            <a:xfrm>
              <a:off x="9042826"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14" name="Oval 344"/>
            <p:cNvSpPr>
              <a:spLocks noChangeArrowheads="1"/>
            </p:cNvSpPr>
            <p:nvPr/>
          </p:nvSpPr>
          <p:spPr bwMode="auto">
            <a:xfrm>
              <a:off x="9055277" y="6827762"/>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15" name="Oval 345"/>
            <p:cNvSpPr>
              <a:spLocks noChangeArrowheads="1"/>
            </p:cNvSpPr>
            <p:nvPr/>
          </p:nvSpPr>
          <p:spPr bwMode="auto">
            <a:xfrm>
              <a:off x="9066170"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16" name="Oval 346"/>
            <p:cNvSpPr>
              <a:spLocks noChangeArrowheads="1"/>
            </p:cNvSpPr>
            <p:nvPr/>
          </p:nvSpPr>
          <p:spPr bwMode="auto">
            <a:xfrm>
              <a:off x="9078621" y="6827762"/>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17" name="Oval 347"/>
            <p:cNvSpPr>
              <a:spLocks noChangeArrowheads="1"/>
            </p:cNvSpPr>
            <p:nvPr/>
          </p:nvSpPr>
          <p:spPr bwMode="auto">
            <a:xfrm>
              <a:off x="9087958"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18" name="Oval 348"/>
            <p:cNvSpPr>
              <a:spLocks noChangeArrowheads="1"/>
            </p:cNvSpPr>
            <p:nvPr/>
          </p:nvSpPr>
          <p:spPr bwMode="auto">
            <a:xfrm>
              <a:off x="9101965"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19" name="Oval 349"/>
            <p:cNvSpPr>
              <a:spLocks noChangeArrowheads="1"/>
            </p:cNvSpPr>
            <p:nvPr/>
          </p:nvSpPr>
          <p:spPr bwMode="auto">
            <a:xfrm>
              <a:off x="9019482" y="6840213"/>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20" name="Oval 350"/>
            <p:cNvSpPr>
              <a:spLocks noChangeArrowheads="1"/>
            </p:cNvSpPr>
            <p:nvPr/>
          </p:nvSpPr>
          <p:spPr bwMode="auto">
            <a:xfrm>
              <a:off x="9030376"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21" name="Oval 351"/>
            <p:cNvSpPr>
              <a:spLocks noChangeArrowheads="1"/>
            </p:cNvSpPr>
            <p:nvPr/>
          </p:nvSpPr>
          <p:spPr bwMode="auto">
            <a:xfrm>
              <a:off x="9042826"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22" name="Oval 352"/>
            <p:cNvSpPr>
              <a:spLocks noChangeArrowheads="1"/>
            </p:cNvSpPr>
            <p:nvPr/>
          </p:nvSpPr>
          <p:spPr bwMode="auto">
            <a:xfrm>
              <a:off x="9055277" y="6840213"/>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23" name="Oval 353"/>
            <p:cNvSpPr>
              <a:spLocks noChangeArrowheads="1"/>
            </p:cNvSpPr>
            <p:nvPr/>
          </p:nvSpPr>
          <p:spPr bwMode="auto">
            <a:xfrm>
              <a:off x="9066170"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24" name="Oval 354"/>
            <p:cNvSpPr>
              <a:spLocks noChangeArrowheads="1"/>
            </p:cNvSpPr>
            <p:nvPr/>
          </p:nvSpPr>
          <p:spPr bwMode="auto">
            <a:xfrm>
              <a:off x="9078621" y="6840213"/>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25" name="Oval 355"/>
            <p:cNvSpPr>
              <a:spLocks noChangeArrowheads="1"/>
            </p:cNvSpPr>
            <p:nvPr/>
          </p:nvSpPr>
          <p:spPr bwMode="auto">
            <a:xfrm>
              <a:off x="9087958"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26" name="Oval 356"/>
            <p:cNvSpPr>
              <a:spLocks noChangeArrowheads="1"/>
            </p:cNvSpPr>
            <p:nvPr/>
          </p:nvSpPr>
          <p:spPr bwMode="auto">
            <a:xfrm>
              <a:off x="9101965"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27" name="Oval 357"/>
            <p:cNvSpPr>
              <a:spLocks noChangeArrowheads="1"/>
            </p:cNvSpPr>
            <p:nvPr/>
          </p:nvSpPr>
          <p:spPr bwMode="auto">
            <a:xfrm>
              <a:off x="9019482" y="6851107"/>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28" name="Oval 358"/>
            <p:cNvSpPr>
              <a:spLocks noChangeArrowheads="1"/>
            </p:cNvSpPr>
            <p:nvPr/>
          </p:nvSpPr>
          <p:spPr bwMode="auto">
            <a:xfrm>
              <a:off x="9030376" y="6851107"/>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29" name="Oval 359"/>
            <p:cNvSpPr>
              <a:spLocks noChangeArrowheads="1"/>
            </p:cNvSpPr>
            <p:nvPr/>
          </p:nvSpPr>
          <p:spPr bwMode="auto">
            <a:xfrm>
              <a:off x="9042826" y="6851107"/>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30" name="Oval 360"/>
            <p:cNvSpPr>
              <a:spLocks noChangeArrowheads="1"/>
            </p:cNvSpPr>
            <p:nvPr/>
          </p:nvSpPr>
          <p:spPr bwMode="auto">
            <a:xfrm>
              <a:off x="9055277" y="6851107"/>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31" name="Oval 361"/>
            <p:cNvSpPr>
              <a:spLocks noChangeArrowheads="1"/>
            </p:cNvSpPr>
            <p:nvPr/>
          </p:nvSpPr>
          <p:spPr bwMode="auto">
            <a:xfrm>
              <a:off x="9066170" y="6851107"/>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32" name="Oval 362"/>
            <p:cNvSpPr>
              <a:spLocks noChangeArrowheads="1"/>
            </p:cNvSpPr>
            <p:nvPr/>
          </p:nvSpPr>
          <p:spPr bwMode="auto">
            <a:xfrm>
              <a:off x="9078621" y="6851107"/>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33" name="Oval 363"/>
            <p:cNvSpPr>
              <a:spLocks noChangeArrowheads="1"/>
            </p:cNvSpPr>
            <p:nvPr/>
          </p:nvSpPr>
          <p:spPr bwMode="auto">
            <a:xfrm>
              <a:off x="9087958" y="6851107"/>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34" name="Oval 364"/>
            <p:cNvSpPr>
              <a:spLocks noChangeArrowheads="1"/>
            </p:cNvSpPr>
            <p:nvPr/>
          </p:nvSpPr>
          <p:spPr bwMode="auto">
            <a:xfrm>
              <a:off x="9101965" y="6851107"/>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35" name="Oval 365"/>
            <p:cNvSpPr>
              <a:spLocks noChangeArrowheads="1"/>
            </p:cNvSpPr>
            <p:nvPr/>
          </p:nvSpPr>
          <p:spPr bwMode="auto">
            <a:xfrm>
              <a:off x="9019482" y="68609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36" name="Oval 366"/>
            <p:cNvSpPr>
              <a:spLocks noChangeArrowheads="1"/>
            </p:cNvSpPr>
            <p:nvPr/>
          </p:nvSpPr>
          <p:spPr bwMode="auto">
            <a:xfrm>
              <a:off x="9030376" y="68609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37" name="Oval 367"/>
            <p:cNvSpPr>
              <a:spLocks noChangeArrowheads="1"/>
            </p:cNvSpPr>
            <p:nvPr/>
          </p:nvSpPr>
          <p:spPr bwMode="auto">
            <a:xfrm>
              <a:off x="9042826" y="68609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38" name="Oval 368"/>
            <p:cNvSpPr>
              <a:spLocks noChangeArrowheads="1"/>
            </p:cNvSpPr>
            <p:nvPr/>
          </p:nvSpPr>
          <p:spPr bwMode="auto">
            <a:xfrm>
              <a:off x="9055277" y="68609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39" name="Oval 369"/>
            <p:cNvSpPr>
              <a:spLocks noChangeArrowheads="1"/>
            </p:cNvSpPr>
            <p:nvPr/>
          </p:nvSpPr>
          <p:spPr bwMode="auto">
            <a:xfrm>
              <a:off x="9066170" y="68609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40" name="Oval 370"/>
            <p:cNvSpPr>
              <a:spLocks noChangeArrowheads="1"/>
            </p:cNvSpPr>
            <p:nvPr/>
          </p:nvSpPr>
          <p:spPr bwMode="auto">
            <a:xfrm>
              <a:off x="9078621" y="6860930"/>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41" name="Oval 371"/>
            <p:cNvSpPr>
              <a:spLocks noChangeArrowheads="1"/>
            </p:cNvSpPr>
            <p:nvPr/>
          </p:nvSpPr>
          <p:spPr bwMode="auto">
            <a:xfrm>
              <a:off x="9087958" y="68609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42" name="Oval 372"/>
            <p:cNvSpPr>
              <a:spLocks noChangeArrowheads="1"/>
            </p:cNvSpPr>
            <p:nvPr/>
          </p:nvSpPr>
          <p:spPr bwMode="auto">
            <a:xfrm>
              <a:off x="9101965" y="6860930"/>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43" name="Oval 373"/>
            <p:cNvSpPr>
              <a:spLocks noChangeArrowheads="1"/>
            </p:cNvSpPr>
            <p:nvPr/>
          </p:nvSpPr>
          <p:spPr bwMode="auto">
            <a:xfrm>
              <a:off x="9019482" y="6871824"/>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44" name="Oval 374"/>
            <p:cNvSpPr>
              <a:spLocks noChangeArrowheads="1"/>
            </p:cNvSpPr>
            <p:nvPr/>
          </p:nvSpPr>
          <p:spPr bwMode="auto">
            <a:xfrm>
              <a:off x="9030376"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45" name="Oval 375"/>
            <p:cNvSpPr>
              <a:spLocks noChangeArrowheads="1"/>
            </p:cNvSpPr>
            <p:nvPr/>
          </p:nvSpPr>
          <p:spPr bwMode="auto">
            <a:xfrm>
              <a:off x="9042826"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46" name="Oval 376"/>
            <p:cNvSpPr>
              <a:spLocks noChangeArrowheads="1"/>
            </p:cNvSpPr>
            <p:nvPr/>
          </p:nvSpPr>
          <p:spPr bwMode="auto">
            <a:xfrm>
              <a:off x="9055277" y="6871824"/>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47" name="Oval 377"/>
            <p:cNvSpPr>
              <a:spLocks noChangeArrowheads="1"/>
            </p:cNvSpPr>
            <p:nvPr/>
          </p:nvSpPr>
          <p:spPr bwMode="auto">
            <a:xfrm>
              <a:off x="9066170"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48" name="Oval 378"/>
            <p:cNvSpPr>
              <a:spLocks noChangeArrowheads="1"/>
            </p:cNvSpPr>
            <p:nvPr/>
          </p:nvSpPr>
          <p:spPr bwMode="auto">
            <a:xfrm>
              <a:off x="9078621" y="6871824"/>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49" name="Oval 379"/>
            <p:cNvSpPr>
              <a:spLocks noChangeArrowheads="1"/>
            </p:cNvSpPr>
            <p:nvPr/>
          </p:nvSpPr>
          <p:spPr bwMode="auto">
            <a:xfrm>
              <a:off x="9087958"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50" name="Oval 380"/>
            <p:cNvSpPr>
              <a:spLocks noChangeArrowheads="1"/>
            </p:cNvSpPr>
            <p:nvPr/>
          </p:nvSpPr>
          <p:spPr bwMode="auto">
            <a:xfrm>
              <a:off x="9101965"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51" name="Freeform 381"/>
            <p:cNvSpPr>
              <a:spLocks/>
            </p:cNvSpPr>
            <p:nvPr/>
          </p:nvSpPr>
          <p:spPr bwMode="auto">
            <a:xfrm>
              <a:off x="9206236" y="6007596"/>
              <a:ext cx="454438" cy="932220"/>
            </a:xfrm>
            <a:custGeom>
              <a:avLst/>
              <a:gdLst>
                <a:gd name="T0" fmla="*/ 0 w 178"/>
                <a:gd name="T1" fmla="*/ 365 h 365"/>
                <a:gd name="T2" fmla="*/ 0 w 178"/>
                <a:gd name="T3" fmla="*/ 2 h 365"/>
                <a:gd name="T4" fmla="*/ 2 w 178"/>
                <a:gd name="T5" fmla="*/ 0 h 365"/>
                <a:gd name="T6" fmla="*/ 176 w 178"/>
                <a:gd name="T7" fmla="*/ 0 h 365"/>
                <a:gd name="T8" fmla="*/ 178 w 178"/>
                <a:gd name="T9" fmla="*/ 2 h 365"/>
                <a:gd name="T10" fmla="*/ 178 w 178"/>
                <a:gd name="T11" fmla="*/ 365 h 365"/>
                <a:gd name="T12" fmla="*/ 0 w 178"/>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78" h="365">
                  <a:moveTo>
                    <a:pt x="0" y="365"/>
                  </a:moveTo>
                  <a:cubicBezTo>
                    <a:pt x="0" y="2"/>
                    <a:pt x="0" y="2"/>
                    <a:pt x="0" y="2"/>
                  </a:cubicBezTo>
                  <a:cubicBezTo>
                    <a:pt x="0" y="1"/>
                    <a:pt x="1" y="0"/>
                    <a:pt x="2" y="0"/>
                  </a:cubicBezTo>
                  <a:cubicBezTo>
                    <a:pt x="176" y="0"/>
                    <a:pt x="176" y="0"/>
                    <a:pt x="176" y="0"/>
                  </a:cubicBezTo>
                  <a:cubicBezTo>
                    <a:pt x="177" y="0"/>
                    <a:pt x="178" y="1"/>
                    <a:pt x="178" y="2"/>
                  </a:cubicBezTo>
                  <a:cubicBezTo>
                    <a:pt x="178" y="365"/>
                    <a:pt x="178" y="365"/>
                    <a:pt x="178" y="365"/>
                  </a:cubicBezTo>
                  <a:lnTo>
                    <a:pt x="0" y="3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52" name="Rectangle 382"/>
            <p:cNvSpPr>
              <a:spLocks noChangeArrowheads="1"/>
            </p:cNvSpPr>
            <p:nvPr/>
          </p:nvSpPr>
          <p:spPr bwMode="auto">
            <a:xfrm>
              <a:off x="9223356" y="6026272"/>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53" name="Rectangle 383"/>
            <p:cNvSpPr>
              <a:spLocks noChangeArrowheads="1"/>
            </p:cNvSpPr>
            <p:nvPr/>
          </p:nvSpPr>
          <p:spPr bwMode="auto">
            <a:xfrm>
              <a:off x="9234250"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54" name="Rectangle 384"/>
            <p:cNvSpPr>
              <a:spLocks noChangeArrowheads="1"/>
            </p:cNvSpPr>
            <p:nvPr/>
          </p:nvSpPr>
          <p:spPr bwMode="auto">
            <a:xfrm>
              <a:off x="9245145"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55" name="Rectangle 385"/>
            <p:cNvSpPr>
              <a:spLocks noChangeArrowheads="1"/>
            </p:cNvSpPr>
            <p:nvPr/>
          </p:nvSpPr>
          <p:spPr bwMode="auto">
            <a:xfrm>
              <a:off x="9254483"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56" name="Rectangle 386"/>
            <p:cNvSpPr>
              <a:spLocks noChangeArrowheads="1"/>
            </p:cNvSpPr>
            <p:nvPr/>
          </p:nvSpPr>
          <p:spPr bwMode="auto">
            <a:xfrm>
              <a:off x="9265376"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57" name="Rectangle 387"/>
            <p:cNvSpPr>
              <a:spLocks noChangeArrowheads="1"/>
            </p:cNvSpPr>
            <p:nvPr/>
          </p:nvSpPr>
          <p:spPr bwMode="auto">
            <a:xfrm>
              <a:off x="9274714"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58" name="Rectangle 388"/>
            <p:cNvSpPr>
              <a:spLocks noChangeArrowheads="1"/>
            </p:cNvSpPr>
            <p:nvPr/>
          </p:nvSpPr>
          <p:spPr bwMode="auto">
            <a:xfrm>
              <a:off x="9285608" y="603872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59" name="Oval 389"/>
            <p:cNvSpPr>
              <a:spLocks noChangeArrowheads="1"/>
            </p:cNvSpPr>
            <p:nvPr/>
          </p:nvSpPr>
          <p:spPr bwMode="auto">
            <a:xfrm>
              <a:off x="9604648" y="6051172"/>
              <a:ext cx="15563"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60" name="Rectangle 390"/>
            <p:cNvSpPr>
              <a:spLocks noChangeArrowheads="1"/>
            </p:cNvSpPr>
            <p:nvPr/>
          </p:nvSpPr>
          <p:spPr bwMode="auto">
            <a:xfrm>
              <a:off x="9223356" y="610719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61" name="Rectangle 391"/>
            <p:cNvSpPr>
              <a:spLocks noChangeArrowheads="1"/>
            </p:cNvSpPr>
            <p:nvPr/>
          </p:nvSpPr>
          <p:spPr bwMode="auto">
            <a:xfrm>
              <a:off x="9234250"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62" name="Rectangle 392"/>
            <p:cNvSpPr>
              <a:spLocks noChangeArrowheads="1"/>
            </p:cNvSpPr>
            <p:nvPr/>
          </p:nvSpPr>
          <p:spPr bwMode="auto">
            <a:xfrm>
              <a:off x="9245145"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63" name="Rectangle 393"/>
            <p:cNvSpPr>
              <a:spLocks noChangeArrowheads="1"/>
            </p:cNvSpPr>
            <p:nvPr/>
          </p:nvSpPr>
          <p:spPr bwMode="auto">
            <a:xfrm>
              <a:off x="9254483"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64" name="Rectangle 394"/>
            <p:cNvSpPr>
              <a:spLocks noChangeArrowheads="1"/>
            </p:cNvSpPr>
            <p:nvPr/>
          </p:nvSpPr>
          <p:spPr bwMode="auto">
            <a:xfrm>
              <a:off x="9265376"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65" name="Rectangle 395"/>
            <p:cNvSpPr>
              <a:spLocks noChangeArrowheads="1"/>
            </p:cNvSpPr>
            <p:nvPr/>
          </p:nvSpPr>
          <p:spPr bwMode="auto">
            <a:xfrm>
              <a:off x="9274714"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66" name="Rectangle 396"/>
            <p:cNvSpPr>
              <a:spLocks noChangeArrowheads="1"/>
            </p:cNvSpPr>
            <p:nvPr/>
          </p:nvSpPr>
          <p:spPr bwMode="auto">
            <a:xfrm>
              <a:off x="9285608" y="6119649"/>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67" name="Oval 397"/>
            <p:cNvSpPr>
              <a:spLocks noChangeArrowheads="1"/>
            </p:cNvSpPr>
            <p:nvPr/>
          </p:nvSpPr>
          <p:spPr bwMode="auto">
            <a:xfrm>
              <a:off x="9604648" y="6133655"/>
              <a:ext cx="15563" cy="17120"/>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68" name="Rectangle 398"/>
            <p:cNvSpPr>
              <a:spLocks noChangeArrowheads="1"/>
            </p:cNvSpPr>
            <p:nvPr/>
          </p:nvSpPr>
          <p:spPr bwMode="auto">
            <a:xfrm>
              <a:off x="9223356" y="6191238"/>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69" name="Rectangle 399"/>
            <p:cNvSpPr>
              <a:spLocks noChangeArrowheads="1"/>
            </p:cNvSpPr>
            <p:nvPr/>
          </p:nvSpPr>
          <p:spPr bwMode="auto">
            <a:xfrm>
              <a:off x="9234250"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70" name="Rectangle 400"/>
            <p:cNvSpPr>
              <a:spLocks noChangeArrowheads="1"/>
            </p:cNvSpPr>
            <p:nvPr/>
          </p:nvSpPr>
          <p:spPr bwMode="auto">
            <a:xfrm>
              <a:off x="9245145"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71" name="Rectangle 401"/>
            <p:cNvSpPr>
              <a:spLocks noChangeArrowheads="1"/>
            </p:cNvSpPr>
            <p:nvPr/>
          </p:nvSpPr>
          <p:spPr bwMode="auto">
            <a:xfrm>
              <a:off x="9254483"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72" name="Rectangle 402"/>
            <p:cNvSpPr>
              <a:spLocks noChangeArrowheads="1"/>
            </p:cNvSpPr>
            <p:nvPr/>
          </p:nvSpPr>
          <p:spPr bwMode="auto">
            <a:xfrm>
              <a:off x="9265376"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73" name="Rectangle 403"/>
            <p:cNvSpPr>
              <a:spLocks noChangeArrowheads="1"/>
            </p:cNvSpPr>
            <p:nvPr/>
          </p:nvSpPr>
          <p:spPr bwMode="auto">
            <a:xfrm>
              <a:off x="9274714"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74" name="Rectangle 404"/>
            <p:cNvSpPr>
              <a:spLocks noChangeArrowheads="1"/>
            </p:cNvSpPr>
            <p:nvPr/>
          </p:nvSpPr>
          <p:spPr bwMode="auto">
            <a:xfrm>
              <a:off x="9285608"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75" name="Oval 405"/>
            <p:cNvSpPr>
              <a:spLocks noChangeArrowheads="1"/>
            </p:cNvSpPr>
            <p:nvPr/>
          </p:nvSpPr>
          <p:spPr bwMode="auto">
            <a:xfrm>
              <a:off x="9604648" y="6214582"/>
              <a:ext cx="15563"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76" name="Rectangle 407"/>
            <p:cNvSpPr>
              <a:spLocks noChangeArrowheads="1"/>
            </p:cNvSpPr>
            <p:nvPr/>
          </p:nvSpPr>
          <p:spPr bwMode="auto">
            <a:xfrm>
              <a:off x="9223356" y="6273722"/>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77" name="Rectangle 408"/>
            <p:cNvSpPr>
              <a:spLocks noChangeArrowheads="1"/>
            </p:cNvSpPr>
            <p:nvPr/>
          </p:nvSpPr>
          <p:spPr bwMode="auto">
            <a:xfrm>
              <a:off x="9234251"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78" name="Rectangle 409"/>
            <p:cNvSpPr>
              <a:spLocks noChangeArrowheads="1"/>
            </p:cNvSpPr>
            <p:nvPr/>
          </p:nvSpPr>
          <p:spPr bwMode="auto">
            <a:xfrm>
              <a:off x="9245145"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79" name="Rectangle 410"/>
            <p:cNvSpPr>
              <a:spLocks noChangeArrowheads="1"/>
            </p:cNvSpPr>
            <p:nvPr/>
          </p:nvSpPr>
          <p:spPr bwMode="auto">
            <a:xfrm>
              <a:off x="9254483"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80" name="Rectangle 411"/>
            <p:cNvSpPr>
              <a:spLocks noChangeArrowheads="1"/>
            </p:cNvSpPr>
            <p:nvPr/>
          </p:nvSpPr>
          <p:spPr bwMode="auto">
            <a:xfrm>
              <a:off x="9265377"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81" name="Rectangle 412"/>
            <p:cNvSpPr>
              <a:spLocks noChangeArrowheads="1"/>
            </p:cNvSpPr>
            <p:nvPr/>
          </p:nvSpPr>
          <p:spPr bwMode="auto">
            <a:xfrm>
              <a:off x="9274715"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82" name="Rectangle 413"/>
            <p:cNvSpPr>
              <a:spLocks noChangeArrowheads="1"/>
            </p:cNvSpPr>
            <p:nvPr/>
          </p:nvSpPr>
          <p:spPr bwMode="auto">
            <a:xfrm>
              <a:off x="9285608"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83" name="Oval 414"/>
            <p:cNvSpPr>
              <a:spLocks noChangeArrowheads="1"/>
            </p:cNvSpPr>
            <p:nvPr/>
          </p:nvSpPr>
          <p:spPr bwMode="auto">
            <a:xfrm>
              <a:off x="9604649" y="6298623"/>
              <a:ext cx="15563"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84" name="Rectangle 415"/>
            <p:cNvSpPr>
              <a:spLocks noChangeArrowheads="1"/>
            </p:cNvSpPr>
            <p:nvPr/>
          </p:nvSpPr>
          <p:spPr bwMode="auto">
            <a:xfrm>
              <a:off x="9223356" y="635464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85" name="Rectangle 416"/>
            <p:cNvSpPr>
              <a:spLocks noChangeArrowheads="1"/>
            </p:cNvSpPr>
            <p:nvPr/>
          </p:nvSpPr>
          <p:spPr bwMode="auto">
            <a:xfrm>
              <a:off x="9234251"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86" name="Rectangle 417"/>
            <p:cNvSpPr>
              <a:spLocks noChangeArrowheads="1"/>
            </p:cNvSpPr>
            <p:nvPr/>
          </p:nvSpPr>
          <p:spPr bwMode="auto">
            <a:xfrm>
              <a:off x="9245145"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87" name="Rectangle 418"/>
            <p:cNvSpPr>
              <a:spLocks noChangeArrowheads="1"/>
            </p:cNvSpPr>
            <p:nvPr/>
          </p:nvSpPr>
          <p:spPr bwMode="auto">
            <a:xfrm>
              <a:off x="9254483"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88" name="Rectangle 419"/>
            <p:cNvSpPr>
              <a:spLocks noChangeArrowheads="1"/>
            </p:cNvSpPr>
            <p:nvPr/>
          </p:nvSpPr>
          <p:spPr bwMode="auto">
            <a:xfrm>
              <a:off x="9265377"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89" name="Rectangle 420"/>
            <p:cNvSpPr>
              <a:spLocks noChangeArrowheads="1"/>
            </p:cNvSpPr>
            <p:nvPr/>
          </p:nvSpPr>
          <p:spPr bwMode="auto">
            <a:xfrm>
              <a:off x="9274715"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90" name="Rectangle 421"/>
            <p:cNvSpPr>
              <a:spLocks noChangeArrowheads="1"/>
            </p:cNvSpPr>
            <p:nvPr/>
          </p:nvSpPr>
          <p:spPr bwMode="auto">
            <a:xfrm>
              <a:off x="9285608"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91" name="Oval 422"/>
            <p:cNvSpPr>
              <a:spLocks noChangeArrowheads="1"/>
            </p:cNvSpPr>
            <p:nvPr/>
          </p:nvSpPr>
          <p:spPr bwMode="auto">
            <a:xfrm>
              <a:off x="9604649" y="6381106"/>
              <a:ext cx="15563"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92" name="Rectangle 423"/>
            <p:cNvSpPr>
              <a:spLocks noChangeArrowheads="1"/>
            </p:cNvSpPr>
            <p:nvPr/>
          </p:nvSpPr>
          <p:spPr bwMode="auto">
            <a:xfrm>
              <a:off x="9223356" y="6438688"/>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93" name="Rectangle 424"/>
            <p:cNvSpPr>
              <a:spLocks noChangeArrowheads="1"/>
            </p:cNvSpPr>
            <p:nvPr/>
          </p:nvSpPr>
          <p:spPr bwMode="auto">
            <a:xfrm>
              <a:off x="9234251"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94" name="Rectangle 425"/>
            <p:cNvSpPr>
              <a:spLocks noChangeArrowheads="1"/>
            </p:cNvSpPr>
            <p:nvPr/>
          </p:nvSpPr>
          <p:spPr bwMode="auto">
            <a:xfrm>
              <a:off x="9245145"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95" name="Rectangle 426"/>
            <p:cNvSpPr>
              <a:spLocks noChangeArrowheads="1"/>
            </p:cNvSpPr>
            <p:nvPr/>
          </p:nvSpPr>
          <p:spPr bwMode="auto">
            <a:xfrm>
              <a:off x="9254483"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96" name="Rectangle 427"/>
            <p:cNvSpPr>
              <a:spLocks noChangeArrowheads="1"/>
            </p:cNvSpPr>
            <p:nvPr/>
          </p:nvSpPr>
          <p:spPr bwMode="auto">
            <a:xfrm>
              <a:off x="9265377"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97" name="Rectangle 428"/>
            <p:cNvSpPr>
              <a:spLocks noChangeArrowheads="1"/>
            </p:cNvSpPr>
            <p:nvPr/>
          </p:nvSpPr>
          <p:spPr bwMode="auto">
            <a:xfrm>
              <a:off x="9274715"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98" name="Rectangle 429"/>
            <p:cNvSpPr>
              <a:spLocks noChangeArrowheads="1"/>
            </p:cNvSpPr>
            <p:nvPr/>
          </p:nvSpPr>
          <p:spPr bwMode="auto">
            <a:xfrm>
              <a:off x="9285608"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99" name="Oval 430"/>
            <p:cNvSpPr>
              <a:spLocks noChangeArrowheads="1"/>
            </p:cNvSpPr>
            <p:nvPr/>
          </p:nvSpPr>
          <p:spPr bwMode="auto">
            <a:xfrm>
              <a:off x="9604649" y="6462032"/>
              <a:ext cx="15563"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00" name="Rectangle 431"/>
            <p:cNvSpPr>
              <a:spLocks noChangeArrowheads="1"/>
            </p:cNvSpPr>
            <p:nvPr/>
          </p:nvSpPr>
          <p:spPr bwMode="auto">
            <a:xfrm>
              <a:off x="9223356" y="6521172"/>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01" name="Rectangle 432"/>
            <p:cNvSpPr>
              <a:spLocks noChangeArrowheads="1"/>
            </p:cNvSpPr>
            <p:nvPr/>
          </p:nvSpPr>
          <p:spPr bwMode="auto">
            <a:xfrm>
              <a:off x="9234251"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02" name="Rectangle 433"/>
            <p:cNvSpPr>
              <a:spLocks noChangeArrowheads="1"/>
            </p:cNvSpPr>
            <p:nvPr/>
          </p:nvSpPr>
          <p:spPr bwMode="auto">
            <a:xfrm>
              <a:off x="9245145"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03" name="Rectangle 434"/>
            <p:cNvSpPr>
              <a:spLocks noChangeArrowheads="1"/>
            </p:cNvSpPr>
            <p:nvPr/>
          </p:nvSpPr>
          <p:spPr bwMode="auto">
            <a:xfrm>
              <a:off x="9254483"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04" name="Rectangle 435"/>
            <p:cNvSpPr>
              <a:spLocks noChangeArrowheads="1"/>
            </p:cNvSpPr>
            <p:nvPr/>
          </p:nvSpPr>
          <p:spPr bwMode="auto">
            <a:xfrm>
              <a:off x="9265377"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05" name="Rectangle 436"/>
            <p:cNvSpPr>
              <a:spLocks noChangeArrowheads="1"/>
            </p:cNvSpPr>
            <p:nvPr/>
          </p:nvSpPr>
          <p:spPr bwMode="auto">
            <a:xfrm>
              <a:off x="9274715"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06" name="Rectangle 437"/>
            <p:cNvSpPr>
              <a:spLocks noChangeArrowheads="1"/>
            </p:cNvSpPr>
            <p:nvPr/>
          </p:nvSpPr>
          <p:spPr bwMode="auto">
            <a:xfrm>
              <a:off x="9285608"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07" name="Oval 438"/>
            <p:cNvSpPr>
              <a:spLocks noChangeArrowheads="1"/>
            </p:cNvSpPr>
            <p:nvPr/>
          </p:nvSpPr>
          <p:spPr bwMode="auto">
            <a:xfrm>
              <a:off x="9604649" y="6546073"/>
              <a:ext cx="15563"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08" name="Rectangle 439"/>
            <p:cNvSpPr>
              <a:spLocks noChangeArrowheads="1"/>
            </p:cNvSpPr>
            <p:nvPr/>
          </p:nvSpPr>
          <p:spPr bwMode="auto">
            <a:xfrm>
              <a:off x="9223356" y="660209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09" name="Rectangle 440"/>
            <p:cNvSpPr>
              <a:spLocks noChangeArrowheads="1"/>
            </p:cNvSpPr>
            <p:nvPr/>
          </p:nvSpPr>
          <p:spPr bwMode="auto">
            <a:xfrm>
              <a:off x="9234251"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10" name="Rectangle 441"/>
            <p:cNvSpPr>
              <a:spLocks noChangeArrowheads="1"/>
            </p:cNvSpPr>
            <p:nvPr/>
          </p:nvSpPr>
          <p:spPr bwMode="auto">
            <a:xfrm>
              <a:off x="9245145"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11" name="Rectangle 442"/>
            <p:cNvSpPr>
              <a:spLocks noChangeArrowheads="1"/>
            </p:cNvSpPr>
            <p:nvPr/>
          </p:nvSpPr>
          <p:spPr bwMode="auto">
            <a:xfrm>
              <a:off x="9254483"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12" name="Rectangle 443"/>
            <p:cNvSpPr>
              <a:spLocks noChangeArrowheads="1"/>
            </p:cNvSpPr>
            <p:nvPr/>
          </p:nvSpPr>
          <p:spPr bwMode="auto">
            <a:xfrm>
              <a:off x="9265377"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13" name="Rectangle 444"/>
            <p:cNvSpPr>
              <a:spLocks noChangeArrowheads="1"/>
            </p:cNvSpPr>
            <p:nvPr/>
          </p:nvSpPr>
          <p:spPr bwMode="auto">
            <a:xfrm>
              <a:off x="9274715"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14" name="Rectangle 445"/>
            <p:cNvSpPr>
              <a:spLocks noChangeArrowheads="1"/>
            </p:cNvSpPr>
            <p:nvPr/>
          </p:nvSpPr>
          <p:spPr bwMode="auto">
            <a:xfrm>
              <a:off x="9285608"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15" name="Oval 446"/>
            <p:cNvSpPr>
              <a:spLocks noChangeArrowheads="1"/>
            </p:cNvSpPr>
            <p:nvPr/>
          </p:nvSpPr>
          <p:spPr bwMode="auto">
            <a:xfrm>
              <a:off x="9604649" y="6628557"/>
              <a:ext cx="15563"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16" name="Rectangle 447"/>
            <p:cNvSpPr>
              <a:spLocks noChangeArrowheads="1"/>
            </p:cNvSpPr>
            <p:nvPr/>
          </p:nvSpPr>
          <p:spPr bwMode="auto">
            <a:xfrm>
              <a:off x="9223356" y="6687695"/>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17" name="Rectangle 448"/>
            <p:cNvSpPr>
              <a:spLocks noChangeArrowheads="1"/>
            </p:cNvSpPr>
            <p:nvPr/>
          </p:nvSpPr>
          <p:spPr bwMode="auto">
            <a:xfrm>
              <a:off x="9234251"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18" name="Rectangle 449"/>
            <p:cNvSpPr>
              <a:spLocks noChangeArrowheads="1"/>
            </p:cNvSpPr>
            <p:nvPr/>
          </p:nvSpPr>
          <p:spPr bwMode="auto">
            <a:xfrm>
              <a:off x="9245145"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19" name="Rectangle 450"/>
            <p:cNvSpPr>
              <a:spLocks noChangeArrowheads="1"/>
            </p:cNvSpPr>
            <p:nvPr/>
          </p:nvSpPr>
          <p:spPr bwMode="auto">
            <a:xfrm>
              <a:off x="9254483"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0" name="Rectangle 451"/>
            <p:cNvSpPr>
              <a:spLocks noChangeArrowheads="1"/>
            </p:cNvSpPr>
            <p:nvPr/>
          </p:nvSpPr>
          <p:spPr bwMode="auto">
            <a:xfrm>
              <a:off x="9265377"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1" name="Rectangle 452"/>
            <p:cNvSpPr>
              <a:spLocks noChangeArrowheads="1"/>
            </p:cNvSpPr>
            <p:nvPr/>
          </p:nvSpPr>
          <p:spPr bwMode="auto">
            <a:xfrm>
              <a:off x="9274715"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2" name="Rectangle 453"/>
            <p:cNvSpPr>
              <a:spLocks noChangeArrowheads="1"/>
            </p:cNvSpPr>
            <p:nvPr/>
          </p:nvSpPr>
          <p:spPr bwMode="auto">
            <a:xfrm>
              <a:off x="9285608"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3" name="Oval 454"/>
            <p:cNvSpPr>
              <a:spLocks noChangeArrowheads="1"/>
            </p:cNvSpPr>
            <p:nvPr/>
          </p:nvSpPr>
          <p:spPr bwMode="auto">
            <a:xfrm>
              <a:off x="9604649" y="6709483"/>
              <a:ext cx="15563"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4" name="Oval 455"/>
            <p:cNvSpPr>
              <a:spLocks noChangeArrowheads="1"/>
            </p:cNvSpPr>
            <p:nvPr/>
          </p:nvSpPr>
          <p:spPr bwMode="auto">
            <a:xfrm>
              <a:off x="9238919" y="6804417"/>
              <a:ext cx="59139" cy="59139"/>
            </a:xfrm>
            <a:prstGeom prst="ellipse">
              <a:avLst/>
            </a:prstGeom>
            <a:solidFill>
              <a:srgbClr val="0061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5" name="Oval 456"/>
            <p:cNvSpPr>
              <a:spLocks noChangeArrowheads="1"/>
            </p:cNvSpPr>
            <p:nvPr/>
          </p:nvSpPr>
          <p:spPr bwMode="auto">
            <a:xfrm>
              <a:off x="9254482" y="6819980"/>
              <a:ext cx="31126" cy="2801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6" name="Oval 457"/>
            <p:cNvSpPr>
              <a:spLocks noChangeArrowheads="1"/>
            </p:cNvSpPr>
            <p:nvPr/>
          </p:nvSpPr>
          <p:spPr bwMode="auto">
            <a:xfrm>
              <a:off x="9525277"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7" name="Oval 458"/>
            <p:cNvSpPr>
              <a:spLocks noChangeArrowheads="1"/>
            </p:cNvSpPr>
            <p:nvPr/>
          </p:nvSpPr>
          <p:spPr bwMode="auto">
            <a:xfrm>
              <a:off x="9537727"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8" name="Oval 459"/>
            <p:cNvSpPr>
              <a:spLocks noChangeArrowheads="1"/>
            </p:cNvSpPr>
            <p:nvPr/>
          </p:nvSpPr>
          <p:spPr bwMode="auto">
            <a:xfrm>
              <a:off x="9550178" y="6796636"/>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9" name="Oval 460"/>
            <p:cNvSpPr>
              <a:spLocks noChangeArrowheads="1"/>
            </p:cNvSpPr>
            <p:nvPr/>
          </p:nvSpPr>
          <p:spPr bwMode="auto">
            <a:xfrm>
              <a:off x="9561072"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30" name="Oval 461"/>
            <p:cNvSpPr>
              <a:spLocks noChangeArrowheads="1"/>
            </p:cNvSpPr>
            <p:nvPr/>
          </p:nvSpPr>
          <p:spPr bwMode="auto">
            <a:xfrm>
              <a:off x="9573523" y="6796636"/>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31" name="Oval 462"/>
            <p:cNvSpPr>
              <a:spLocks noChangeArrowheads="1"/>
            </p:cNvSpPr>
            <p:nvPr/>
          </p:nvSpPr>
          <p:spPr bwMode="auto">
            <a:xfrm>
              <a:off x="9584416"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32" name="Oval 463"/>
            <p:cNvSpPr>
              <a:spLocks noChangeArrowheads="1"/>
            </p:cNvSpPr>
            <p:nvPr/>
          </p:nvSpPr>
          <p:spPr bwMode="auto">
            <a:xfrm>
              <a:off x="9596866"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33" name="Oval 464"/>
            <p:cNvSpPr>
              <a:spLocks noChangeArrowheads="1"/>
            </p:cNvSpPr>
            <p:nvPr/>
          </p:nvSpPr>
          <p:spPr bwMode="auto">
            <a:xfrm>
              <a:off x="9609317" y="6796636"/>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34" name="Oval 465"/>
            <p:cNvSpPr>
              <a:spLocks noChangeArrowheads="1"/>
            </p:cNvSpPr>
            <p:nvPr/>
          </p:nvSpPr>
          <p:spPr bwMode="auto">
            <a:xfrm>
              <a:off x="9525277"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35" name="Oval 466"/>
            <p:cNvSpPr>
              <a:spLocks noChangeArrowheads="1"/>
            </p:cNvSpPr>
            <p:nvPr/>
          </p:nvSpPr>
          <p:spPr bwMode="auto">
            <a:xfrm>
              <a:off x="9537727"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36" name="Oval 467"/>
            <p:cNvSpPr>
              <a:spLocks noChangeArrowheads="1"/>
            </p:cNvSpPr>
            <p:nvPr/>
          </p:nvSpPr>
          <p:spPr bwMode="auto">
            <a:xfrm>
              <a:off x="9550178" y="6807529"/>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37" name="Oval 468"/>
            <p:cNvSpPr>
              <a:spLocks noChangeArrowheads="1"/>
            </p:cNvSpPr>
            <p:nvPr/>
          </p:nvSpPr>
          <p:spPr bwMode="auto">
            <a:xfrm>
              <a:off x="9561072"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38" name="Oval 469"/>
            <p:cNvSpPr>
              <a:spLocks noChangeArrowheads="1"/>
            </p:cNvSpPr>
            <p:nvPr/>
          </p:nvSpPr>
          <p:spPr bwMode="auto">
            <a:xfrm>
              <a:off x="9573523" y="6807529"/>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39" name="Oval 470"/>
            <p:cNvSpPr>
              <a:spLocks noChangeArrowheads="1"/>
            </p:cNvSpPr>
            <p:nvPr/>
          </p:nvSpPr>
          <p:spPr bwMode="auto">
            <a:xfrm>
              <a:off x="9584416"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40" name="Oval 471"/>
            <p:cNvSpPr>
              <a:spLocks noChangeArrowheads="1"/>
            </p:cNvSpPr>
            <p:nvPr/>
          </p:nvSpPr>
          <p:spPr bwMode="auto">
            <a:xfrm>
              <a:off x="9596866"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41" name="Oval 472"/>
            <p:cNvSpPr>
              <a:spLocks noChangeArrowheads="1"/>
            </p:cNvSpPr>
            <p:nvPr/>
          </p:nvSpPr>
          <p:spPr bwMode="auto">
            <a:xfrm>
              <a:off x="9609317" y="6807529"/>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42" name="Oval 473"/>
            <p:cNvSpPr>
              <a:spLocks noChangeArrowheads="1"/>
            </p:cNvSpPr>
            <p:nvPr/>
          </p:nvSpPr>
          <p:spPr bwMode="auto">
            <a:xfrm>
              <a:off x="9525277"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43" name="Oval 474"/>
            <p:cNvSpPr>
              <a:spLocks noChangeArrowheads="1"/>
            </p:cNvSpPr>
            <p:nvPr/>
          </p:nvSpPr>
          <p:spPr bwMode="auto">
            <a:xfrm>
              <a:off x="9537727"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44" name="Oval 475"/>
            <p:cNvSpPr>
              <a:spLocks noChangeArrowheads="1"/>
            </p:cNvSpPr>
            <p:nvPr/>
          </p:nvSpPr>
          <p:spPr bwMode="auto">
            <a:xfrm>
              <a:off x="9550178" y="6816867"/>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45" name="Oval 476"/>
            <p:cNvSpPr>
              <a:spLocks noChangeArrowheads="1"/>
            </p:cNvSpPr>
            <p:nvPr/>
          </p:nvSpPr>
          <p:spPr bwMode="auto">
            <a:xfrm>
              <a:off x="9561072"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46" name="Oval 477"/>
            <p:cNvSpPr>
              <a:spLocks noChangeArrowheads="1"/>
            </p:cNvSpPr>
            <p:nvPr/>
          </p:nvSpPr>
          <p:spPr bwMode="auto">
            <a:xfrm>
              <a:off x="9573523" y="6816867"/>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47" name="Oval 478"/>
            <p:cNvSpPr>
              <a:spLocks noChangeArrowheads="1"/>
            </p:cNvSpPr>
            <p:nvPr/>
          </p:nvSpPr>
          <p:spPr bwMode="auto">
            <a:xfrm>
              <a:off x="9584416"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48" name="Oval 479"/>
            <p:cNvSpPr>
              <a:spLocks noChangeArrowheads="1"/>
            </p:cNvSpPr>
            <p:nvPr/>
          </p:nvSpPr>
          <p:spPr bwMode="auto">
            <a:xfrm>
              <a:off x="9596866"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49" name="Oval 480"/>
            <p:cNvSpPr>
              <a:spLocks noChangeArrowheads="1"/>
            </p:cNvSpPr>
            <p:nvPr/>
          </p:nvSpPr>
          <p:spPr bwMode="auto">
            <a:xfrm>
              <a:off x="9609317" y="6816867"/>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50" name="Oval 481"/>
            <p:cNvSpPr>
              <a:spLocks noChangeArrowheads="1"/>
            </p:cNvSpPr>
            <p:nvPr/>
          </p:nvSpPr>
          <p:spPr bwMode="auto">
            <a:xfrm>
              <a:off x="9525277"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51" name="Oval 482"/>
            <p:cNvSpPr>
              <a:spLocks noChangeArrowheads="1"/>
            </p:cNvSpPr>
            <p:nvPr/>
          </p:nvSpPr>
          <p:spPr bwMode="auto">
            <a:xfrm>
              <a:off x="9537727"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52" name="Oval 483"/>
            <p:cNvSpPr>
              <a:spLocks noChangeArrowheads="1"/>
            </p:cNvSpPr>
            <p:nvPr/>
          </p:nvSpPr>
          <p:spPr bwMode="auto">
            <a:xfrm>
              <a:off x="9550178" y="6827762"/>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53" name="Oval 484"/>
            <p:cNvSpPr>
              <a:spLocks noChangeArrowheads="1"/>
            </p:cNvSpPr>
            <p:nvPr/>
          </p:nvSpPr>
          <p:spPr bwMode="auto">
            <a:xfrm>
              <a:off x="9561072"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54" name="Oval 485"/>
            <p:cNvSpPr>
              <a:spLocks noChangeArrowheads="1"/>
            </p:cNvSpPr>
            <p:nvPr/>
          </p:nvSpPr>
          <p:spPr bwMode="auto">
            <a:xfrm>
              <a:off x="9573523" y="6827762"/>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55" name="Oval 486"/>
            <p:cNvSpPr>
              <a:spLocks noChangeArrowheads="1"/>
            </p:cNvSpPr>
            <p:nvPr/>
          </p:nvSpPr>
          <p:spPr bwMode="auto">
            <a:xfrm>
              <a:off x="9584416"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56" name="Oval 487"/>
            <p:cNvSpPr>
              <a:spLocks noChangeArrowheads="1"/>
            </p:cNvSpPr>
            <p:nvPr/>
          </p:nvSpPr>
          <p:spPr bwMode="auto">
            <a:xfrm>
              <a:off x="9596866"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57" name="Oval 488"/>
            <p:cNvSpPr>
              <a:spLocks noChangeArrowheads="1"/>
            </p:cNvSpPr>
            <p:nvPr/>
          </p:nvSpPr>
          <p:spPr bwMode="auto">
            <a:xfrm>
              <a:off x="9609317" y="6827762"/>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58" name="Oval 489"/>
            <p:cNvSpPr>
              <a:spLocks noChangeArrowheads="1"/>
            </p:cNvSpPr>
            <p:nvPr/>
          </p:nvSpPr>
          <p:spPr bwMode="auto">
            <a:xfrm>
              <a:off x="9525277"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59" name="Oval 490"/>
            <p:cNvSpPr>
              <a:spLocks noChangeArrowheads="1"/>
            </p:cNvSpPr>
            <p:nvPr/>
          </p:nvSpPr>
          <p:spPr bwMode="auto">
            <a:xfrm>
              <a:off x="9537727"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60" name="Oval 491"/>
            <p:cNvSpPr>
              <a:spLocks noChangeArrowheads="1"/>
            </p:cNvSpPr>
            <p:nvPr/>
          </p:nvSpPr>
          <p:spPr bwMode="auto">
            <a:xfrm>
              <a:off x="9550178" y="6840213"/>
              <a:ext cx="6225"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61" name="Oval 492"/>
            <p:cNvSpPr>
              <a:spLocks noChangeArrowheads="1"/>
            </p:cNvSpPr>
            <p:nvPr/>
          </p:nvSpPr>
          <p:spPr bwMode="auto">
            <a:xfrm>
              <a:off x="9561072"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62" name="Oval 493"/>
            <p:cNvSpPr>
              <a:spLocks noChangeArrowheads="1"/>
            </p:cNvSpPr>
            <p:nvPr/>
          </p:nvSpPr>
          <p:spPr bwMode="auto">
            <a:xfrm>
              <a:off x="9573523" y="6840213"/>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63" name="Oval 494"/>
            <p:cNvSpPr>
              <a:spLocks noChangeArrowheads="1"/>
            </p:cNvSpPr>
            <p:nvPr/>
          </p:nvSpPr>
          <p:spPr bwMode="auto">
            <a:xfrm>
              <a:off x="9584416"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64" name="Oval 495"/>
            <p:cNvSpPr>
              <a:spLocks noChangeArrowheads="1"/>
            </p:cNvSpPr>
            <p:nvPr/>
          </p:nvSpPr>
          <p:spPr bwMode="auto">
            <a:xfrm>
              <a:off x="9596866"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65" name="Oval 496"/>
            <p:cNvSpPr>
              <a:spLocks noChangeArrowheads="1"/>
            </p:cNvSpPr>
            <p:nvPr/>
          </p:nvSpPr>
          <p:spPr bwMode="auto">
            <a:xfrm>
              <a:off x="9609317" y="6840213"/>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66" name="Oval 497"/>
            <p:cNvSpPr>
              <a:spLocks noChangeArrowheads="1"/>
            </p:cNvSpPr>
            <p:nvPr/>
          </p:nvSpPr>
          <p:spPr bwMode="auto">
            <a:xfrm>
              <a:off x="9525277"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67" name="Oval 498"/>
            <p:cNvSpPr>
              <a:spLocks noChangeArrowheads="1"/>
            </p:cNvSpPr>
            <p:nvPr/>
          </p:nvSpPr>
          <p:spPr bwMode="auto">
            <a:xfrm>
              <a:off x="9537727"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68" name="Oval 499"/>
            <p:cNvSpPr>
              <a:spLocks noChangeArrowheads="1"/>
            </p:cNvSpPr>
            <p:nvPr/>
          </p:nvSpPr>
          <p:spPr bwMode="auto">
            <a:xfrm>
              <a:off x="9550178" y="6851106"/>
              <a:ext cx="6225"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69" name="Oval 500"/>
            <p:cNvSpPr>
              <a:spLocks noChangeArrowheads="1"/>
            </p:cNvSpPr>
            <p:nvPr/>
          </p:nvSpPr>
          <p:spPr bwMode="auto">
            <a:xfrm>
              <a:off x="9561072"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70" name="Oval 501"/>
            <p:cNvSpPr>
              <a:spLocks noChangeArrowheads="1"/>
            </p:cNvSpPr>
            <p:nvPr/>
          </p:nvSpPr>
          <p:spPr bwMode="auto">
            <a:xfrm>
              <a:off x="9573523" y="6851106"/>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71" name="Oval 502"/>
            <p:cNvSpPr>
              <a:spLocks noChangeArrowheads="1"/>
            </p:cNvSpPr>
            <p:nvPr/>
          </p:nvSpPr>
          <p:spPr bwMode="auto">
            <a:xfrm>
              <a:off x="9584416"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72" name="Oval 503"/>
            <p:cNvSpPr>
              <a:spLocks noChangeArrowheads="1"/>
            </p:cNvSpPr>
            <p:nvPr/>
          </p:nvSpPr>
          <p:spPr bwMode="auto">
            <a:xfrm>
              <a:off x="9596866"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73" name="Oval 504"/>
            <p:cNvSpPr>
              <a:spLocks noChangeArrowheads="1"/>
            </p:cNvSpPr>
            <p:nvPr/>
          </p:nvSpPr>
          <p:spPr bwMode="auto">
            <a:xfrm>
              <a:off x="9609317" y="6851106"/>
              <a:ext cx="4669"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74" name="Oval 505"/>
            <p:cNvSpPr>
              <a:spLocks noChangeArrowheads="1"/>
            </p:cNvSpPr>
            <p:nvPr/>
          </p:nvSpPr>
          <p:spPr bwMode="auto">
            <a:xfrm>
              <a:off x="9525277"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75" name="Oval 506"/>
            <p:cNvSpPr>
              <a:spLocks noChangeArrowheads="1"/>
            </p:cNvSpPr>
            <p:nvPr/>
          </p:nvSpPr>
          <p:spPr bwMode="auto">
            <a:xfrm>
              <a:off x="9537727"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76" name="Oval 507"/>
            <p:cNvSpPr>
              <a:spLocks noChangeArrowheads="1"/>
            </p:cNvSpPr>
            <p:nvPr/>
          </p:nvSpPr>
          <p:spPr bwMode="auto">
            <a:xfrm>
              <a:off x="9550178" y="6860929"/>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77" name="Oval 508"/>
            <p:cNvSpPr>
              <a:spLocks noChangeArrowheads="1"/>
            </p:cNvSpPr>
            <p:nvPr/>
          </p:nvSpPr>
          <p:spPr bwMode="auto">
            <a:xfrm>
              <a:off x="9561072"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78" name="Oval 509"/>
            <p:cNvSpPr>
              <a:spLocks noChangeArrowheads="1"/>
            </p:cNvSpPr>
            <p:nvPr/>
          </p:nvSpPr>
          <p:spPr bwMode="auto">
            <a:xfrm>
              <a:off x="9573523" y="6860929"/>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79" name="Oval 510"/>
            <p:cNvSpPr>
              <a:spLocks noChangeArrowheads="1"/>
            </p:cNvSpPr>
            <p:nvPr/>
          </p:nvSpPr>
          <p:spPr bwMode="auto">
            <a:xfrm>
              <a:off x="9584416"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80" name="Oval 511"/>
            <p:cNvSpPr>
              <a:spLocks noChangeArrowheads="1"/>
            </p:cNvSpPr>
            <p:nvPr/>
          </p:nvSpPr>
          <p:spPr bwMode="auto">
            <a:xfrm>
              <a:off x="9596866"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81" name="Oval 512"/>
            <p:cNvSpPr>
              <a:spLocks noChangeArrowheads="1"/>
            </p:cNvSpPr>
            <p:nvPr/>
          </p:nvSpPr>
          <p:spPr bwMode="auto">
            <a:xfrm>
              <a:off x="9609317" y="6860929"/>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82" name="Oval 513"/>
            <p:cNvSpPr>
              <a:spLocks noChangeArrowheads="1"/>
            </p:cNvSpPr>
            <p:nvPr/>
          </p:nvSpPr>
          <p:spPr bwMode="auto">
            <a:xfrm>
              <a:off x="9525277"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83" name="Oval 514"/>
            <p:cNvSpPr>
              <a:spLocks noChangeArrowheads="1"/>
            </p:cNvSpPr>
            <p:nvPr/>
          </p:nvSpPr>
          <p:spPr bwMode="auto">
            <a:xfrm>
              <a:off x="9537727"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84" name="Oval 515"/>
            <p:cNvSpPr>
              <a:spLocks noChangeArrowheads="1"/>
            </p:cNvSpPr>
            <p:nvPr/>
          </p:nvSpPr>
          <p:spPr bwMode="auto">
            <a:xfrm>
              <a:off x="9550178" y="6871824"/>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85" name="Oval 516"/>
            <p:cNvSpPr>
              <a:spLocks noChangeArrowheads="1"/>
            </p:cNvSpPr>
            <p:nvPr/>
          </p:nvSpPr>
          <p:spPr bwMode="auto">
            <a:xfrm>
              <a:off x="9561072"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86" name="Oval 517"/>
            <p:cNvSpPr>
              <a:spLocks noChangeArrowheads="1"/>
            </p:cNvSpPr>
            <p:nvPr/>
          </p:nvSpPr>
          <p:spPr bwMode="auto">
            <a:xfrm>
              <a:off x="9573523" y="6871824"/>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87" name="Oval 518"/>
            <p:cNvSpPr>
              <a:spLocks noChangeArrowheads="1"/>
            </p:cNvSpPr>
            <p:nvPr/>
          </p:nvSpPr>
          <p:spPr bwMode="auto">
            <a:xfrm>
              <a:off x="9584416"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88" name="Oval 519"/>
            <p:cNvSpPr>
              <a:spLocks noChangeArrowheads="1"/>
            </p:cNvSpPr>
            <p:nvPr/>
          </p:nvSpPr>
          <p:spPr bwMode="auto">
            <a:xfrm>
              <a:off x="9596866"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89" name="Oval 520"/>
            <p:cNvSpPr>
              <a:spLocks noChangeArrowheads="1"/>
            </p:cNvSpPr>
            <p:nvPr/>
          </p:nvSpPr>
          <p:spPr bwMode="auto">
            <a:xfrm>
              <a:off x="9609317" y="6871824"/>
              <a:ext cx="4669"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0" name="Freeform 521"/>
            <p:cNvSpPr>
              <a:spLocks/>
            </p:cNvSpPr>
            <p:nvPr/>
          </p:nvSpPr>
          <p:spPr bwMode="auto">
            <a:xfrm>
              <a:off x="9713589" y="6007595"/>
              <a:ext cx="452882" cy="932220"/>
            </a:xfrm>
            <a:custGeom>
              <a:avLst/>
              <a:gdLst>
                <a:gd name="T0" fmla="*/ 0 w 177"/>
                <a:gd name="T1" fmla="*/ 365 h 365"/>
                <a:gd name="T2" fmla="*/ 0 w 177"/>
                <a:gd name="T3" fmla="*/ 2 h 365"/>
                <a:gd name="T4" fmla="*/ 2 w 177"/>
                <a:gd name="T5" fmla="*/ 0 h 365"/>
                <a:gd name="T6" fmla="*/ 175 w 177"/>
                <a:gd name="T7" fmla="*/ 0 h 365"/>
                <a:gd name="T8" fmla="*/ 177 w 177"/>
                <a:gd name="T9" fmla="*/ 2 h 365"/>
                <a:gd name="T10" fmla="*/ 177 w 177"/>
                <a:gd name="T11" fmla="*/ 365 h 365"/>
                <a:gd name="T12" fmla="*/ 0 w 177"/>
                <a:gd name="T13" fmla="*/ 365 h 365"/>
              </a:gdLst>
              <a:ahLst/>
              <a:cxnLst>
                <a:cxn ang="0">
                  <a:pos x="T0" y="T1"/>
                </a:cxn>
                <a:cxn ang="0">
                  <a:pos x="T2" y="T3"/>
                </a:cxn>
                <a:cxn ang="0">
                  <a:pos x="T4" y="T5"/>
                </a:cxn>
                <a:cxn ang="0">
                  <a:pos x="T6" y="T7"/>
                </a:cxn>
                <a:cxn ang="0">
                  <a:pos x="T8" y="T9"/>
                </a:cxn>
                <a:cxn ang="0">
                  <a:pos x="T10" y="T11"/>
                </a:cxn>
                <a:cxn ang="0">
                  <a:pos x="T12" y="T13"/>
                </a:cxn>
              </a:cxnLst>
              <a:rect l="0" t="0" r="r" b="b"/>
              <a:pathLst>
                <a:path w="177" h="365">
                  <a:moveTo>
                    <a:pt x="0" y="365"/>
                  </a:moveTo>
                  <a:cubicBezTo>
                    <a:pt x="0" y="2"/>
                    <a:pt x="0" y="2"/>
                    <a:pt x="0" y="2"/>
                  </a:cubicBezTo>
                  <a:cubicBezTo>
                    <a:pt x="0" y="1"/>
                    <a:pt x="1" y="0"/>
                    <a:pt x="2" y="0"/>
                  </a:cubicBezTo>
                  <a:cubicBezTo>
                    <a:pt x="175" y="0"/>
                    <a:pt x="175" y="0"/>
                    <a:pt x="175" y="0"/>
                  </a:cubicBezTo>
                  <a:cubicBezTo>
                    <a:pt x="177" y="0"/>
                    <a:pt x="177" y="1"/>
                    <a:pt x="177" y="2"/>
                  </a:cubicBezTo>
                  <a:cubicBezTo>
                    <a:pt x="177" y="365"/>
                    <a:pt x="177" y="365"/>
                    <a:pt x="177" y="365"/>
                  </a:cubicBezTo>
                  <a:lnTo>
                    <a:pt x="0" y="3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1" name="Rectangle 522"/>
            <p:cNvSpPr>
              <a:spLocks noChangeArrowheads="1"/>
            </p:cNvSpPr>
            <p:nvPr/>
          </p:nvSpPr>
          <p:spPr bwMode="auto">
            <a:xfrm>
              <a:off x="9729152" y="6026271"/>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2" name="Rectangle 523"/>
            <p:cNvSpPr>
              <a:spLocks noChangeArrowheads="1"/>
            </p:cNvSpPr>
            <p:nvPr/>
          </p:nvSpPr>
          <p:spPr bwMode="auto">
            <a:xfrm>
              <a:off x="9740046" y="6038721"/>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3" name="Rectangle 524"/>
            <p:cNvSpPr>
              <a:spLocks noChangeArrowheads="1"/>
            </p:cNvSpPr>
            <p:nvPr/>
          </p:nvSpPr>
          <p:spPr bwMode="auto">
            <a:xfrm>
              <a:off x="9749383" y="6038721"/>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4" name="Rectangle 525"/>
            <p:cNvSpPr>
              <a:spLocks noChangeArrowheads="1"/>
            </p:cNvSpPr>
            <p:nvPr/>
          </p:nvSpPr>
          <p:spPr bwMode="auto">
            <a:xfrm>
              <a:off x="9760278" y="6038721"/>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5" name="Rectangle 526"/>
            <p:cNvSpPr>
              <a:spLocks noChangeArrowheads="1"/>
            </p:cNvSpPr>
            <p:nvPr/>
          </p:nvSpPr>
          <p:spPr bwMode="auto">
            <a:xfrm>
              <a:off x="9769615" y="6038721"/>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6" name="Rectangle 527"/>
            <p:cNvSpPr>
              <a:spLocks noChangeArrowheads="1"/>
            </p:cNvSpPr>
            <p:nvPr/>
          </p:nvSpPr>
          <p:spPr bwMode="auto">
            <a:xfrm>
              <a:off x="9780510" y="6038721"/>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7" name="Rectangle 528"/>
            <p:cNvSpPr>
              <a:spLocks noChangeArrowheads="1"/>
            </p:cNvSpPr>
            <p:nvPr/>
          </p:nvSpPr>
          <p:spPr bwMode="auto">
            <a:xfrm>
              <a:off x="9791404" y="6038721"/>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8" name="Oval 529"/>
            <p:cNvSpPr>
              <a:spLocks noChangeArrowheads="1"/>
            </p:cNvSpPr>
            <p:nvPr/>
          </p:nvSpPr>
          <p:spPr bwMode="auto">
            <a:xfrm>
              <a:off x="10110443" y="6051171"/>
              <a:ext cx="17120"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9" name="Rectangle 530"/>
            <p:cNvSpPr>
              <a:spLocks noChangeArrowheads="1"/>
            </p:cNvSpPr>
            <p:nvPr/>
          </p:nvSpPr>
          <p:spPr bwMode="auto">
            <a:xfrm>
              <a:off x="9729152" y="6107198"/>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00" name="Rectangle 531"/>
            <p:cNvSpPr>
              <a:spLocks noChangeArrowheads="1"/>
            </p:cNvSpPr>
            <p:nvPr/>
          </p:nvSpPr>
          <p:spPr bwMode="auto">
            <a:xfrm>
              <a:off x="9740046" y="6119648"/>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01" name="Rectangle 532"/>
            <p:cNvSpPr>
              <a:spLocks noChangeArrowheads="1"/>
            </p:cNvSpPr>
            <p:nvPr/>
          </p:nvSpPr>
          <p:spPr bwMode="auto">
            <a:xfrm>
              <a:off x="9749383" y="6119648"/>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02" name="Rectangle 533"/>
            <p:cNvSpPr>
              <a:spLocks noChangeArrowheads="1"/>
            </p:cNvSpPr>
            <p:nvPr/>
          </p:nvSpPr>
          <p:spPr bwMode="auto">
            <a:xfrm>
              <a:off x="9760278" y="6119648"/>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03" name="Rectangle 534"/>
            <p:cNvSpPr>
              <a:spLocks noChangeArrowheads="1"/>
            </p:cNvSpPr>
            <p:nvPr/>
          </p:nvSpPr>
          <p:spPr bwMode="auto">
            <a:xfrm>
              <a:off x="9769615" y="6119648"/>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04" name="Rectangle 535"/>
            <p:cNvSpPr>
              <a:spLocks noChangeArrowheads="1"/>
            </p:cNvSpPr>
            <p:nvPr/>
          </p:nvSpPr>
          <p:spPr bwMode="auto">
            <a:xfrm>
              <a:off x="9780510" y="6119648"/>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05" name="Rectangle 536"/>
            <p:cNvSpPr>
              <a:spLocks noChangeArrowheads="1"/>
            </p:cNvSpPr>
            <p:nvPr/>
          </p:nvSpPr>
          <p:spPr bwMode="auto">
            <a:xfrm>
              <a:off x="9791404" y="6119648"/>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06" name="Oval 537"/>
            <p:cNvSpPr>
              <a:spLocks noChangeArrowheads="1"/>
            </p:cNvSpPr>
            <p:nvPr/>
          </p:nvSpPr>
          <p:spPr bwMode="auto">
            <a:xfrm>
              <a:off x="10110443" y="6133655"/>
              <a:ext cx="17120" cy="17120"/>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07" name="Rectangle 538"/>
            <p:cNvSpPr>
              <a:spLocks noChangeArrowheads="1"/>
            </p:cNvSpPr>
            <p:nvPr/>
          </p:nvSpPr>
          <p:spPr bwMode="auto">
            <a:xfrm>
              <a:off x="9729152" y="6191237"/>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08" name="Rectangle 539"/>
            <p:cNvSpPr>
              <a:spLocks noChangeArrowheads="1"/>
            </p:cNvSpPr>
            <p:nvPr/>
          </p:nvSpPr>
          <p:spPr bwMode="auto">
            <a:xfrm>
              <a:off x="9740046"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09" name="Rectangle 540"/>
            <p:cNvSpPr>
              <a:spLocks noChangeArrowheads="1"/>
            </p:cNvSpPr>
            <p:nvPr/>
          </p:nvSpPr>
          <p:spPr bwMode="auto">
            <a:xfrm>
              <a:off x="9749383" y="620213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10" name="Rectangle 541"/>
            <p:cNvSpPr>
              <a:spLocks noChangeArrowheads="1"/>
            </p:cNvSpPr>
            <p:nvPr/>
          </p:nvSpPr>
          <p:spPr bwMode="auto">
            <a:xfrm>
              <a:off x="9760278"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11" name="Rectangle 542"/>
            <p:cNvSpPr>
              <a:spLocks noChangeArrowheads="1"/>
            </p:cNvSpPr>
            <p:nvPr/>
          </p:nvSpPr>
          <p:spPr bwMode="auto">
            <a:xfrm>
              <a:off x="9769615" y="620213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12" name="Rectangle 543"/>
            <p:cNvSpPr>
              <a:spLocks noChangeArrowheads="1"/>
            </p:cNvSpPr>
            <p:nvPr/>
          </p:nvSpPr>
          <p:spPr bwMode="auto">
            <a:xfrm>
              <a:off x="9780510"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13" name="Rectangle 544"/>
            <p:cNvSpPr>
              <a:spLocks noChangeArrowheads="1"/>
            </p:cNvSpPr>
            <p:nvPr/>
          </p:nvSpPr>
          <p:spPr bwMode="auto">
            <a:xfrm>
              <a:off x="9791404" y="620213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14" name="Oval 545"/>
            <p:cNvSpPr>
              <a:spLocks noChangeArrowheads="1"/>
            </p:cNvSpPr>
            <p:nvPr/>
          </p:nvSpPr>
          <p:spPr bwMode="auto">
            <a:xfrm>
              <a:off x="10110443" y="6214582"/>
              <a:ext cx="17120"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15" name="Rectangle 546"/>
            <p:cNvSpPr>
              <a:spLocks noChangeArrowheads="1"/>
            </p:cNvSpPr>
            <p:nvPr/>
          </p:nvSpPr>
          <p:spPr bwMode="auto">
            <a:xfrm>
              <a:off x="9729152" y="6273722"/>
              <a:ext cx="418643" cy="65364"/>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16" name="Rectangle 547"/>
            <p:cNvSpPr>
              <a:spLocks noChangeArrowheads="1"/>
            </p:cNvSpPr>
            <p:nvPr/>
          </p:nvSpPr>
          <p:spPr bwMode="auto">
            <a:xfrm>
              <a:off x="9740046"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17" name="Rectangle 548"/>
            <p:cNvSpPr>
              <a:spLocks noChangeArrowheads="1"/>
            </p:cNvSpPr>
            <p:nvPr/>
          </p:nvSpPr>
          <p:spPr bwMode="auto">
            <a:xfrm>
              <a:off x="9749383" y="628617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18" name="Rectangle 549"/>
            <p:cNvSpPr>
              <a:spLocks noChangeArrowheads="1"/>
            </p:cNvSpPr>
            <p:nvPr/>
          </p:nvSpPr>
          <p:spPr bwMode="auto">
            <a:xfrm>
              <a:off x="9760278"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19" name="Rectangle 550"/>
            <p:cNvSpPr>
              <a:spLocks noChangeArrowheads="1"/>
            </p:cNvSpPr>
            <p:nvPr/>
          </p:nvSpPr>
          <p:spPr bwMode="auto">
            <a:xfrm>
              <a:off x="9769615" y="628617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20" name="Rectangle 551"/>
            <p:cNvSpPr>
              <a:spLocks noChangeArrowheads="1"/>
            </p:cNvSpPr>
            <p:nvPr/>
          </p:nvSpPr>
          <p:spPr bwMode="auto">
            <a:xfrm>
              <a:off x="9780510"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21" name="Rectangle 552"/>
            <p:cNvSpPr>
              <a:spLocks noChangeArrowheads="1"/>
            </p:cNvSpPr>
            <p:nvPr/>
          </p:nvSpPr>
          <p:spPr bwMode="auto">
            <a:xfrm>
              <a:off x="9791404" y="628617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22" name="Oval 553"/>
            <p:cNvSpPr>
              <a:spLocks noChangeArrowheads="1"/>
            </p:cNvSpPr>
            <p:nvPr/>
          </p:nvSpPr>
          <p:spPr bwMode="auto">
            <a:xfrm>
              <a:off x="10110443" y="6298623"/>
              <a:ext cx="17120"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23" name="Rectangle 554"/>
            <p:cNvSpPr>
              <a:spLocks noChangeArrowheads="1"/>
            </p:cNvSpPr>
            <p:nvPr/>
          </p:nvSpPr>
          <p:spPr bwMode="auto">
            <a:xfrm>
              <a:off x="9729152" y="635464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24" name="Rectangle 555"/>
            <p:cNvSpPr>
              <a:spLocks noChangeArrowheads="1"/>
            </p:cNvSpPr>
            <p:nvPr/>
          </p:nvSpPr>
          <p:spPr bwMode="auto">
            <a:xfrm>
              <a:off x="9740046"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25" name="Rectangle 556"/>
            <p:cNvSpPr>
              <a:spLocks noChangeArrowheads="1"/>
            </p:cNvSpPr>
            <p:nvPr/>
          </p:nvSpPr>
          <p:spPr bwMode="auto">
            <a:xfrm>
              <a:off x="9749383" y="6368655"/>
              <a:ext cx="6225"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26" name="Rectangle 557"/>
            <p:cNvSpPr>
              <a:spLocks noChangeArrowheads="1"/>
            </p:cNvSpPr>
            <p:nvPr/>
          </p:nvSpPr>
          <p:spPr bwMode="auto">
            <a:xfrm>
              <a:off x="9760278"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27" name="Rectangle 558"/>
            <p:cNvSpPr>
              <a:spLocks noChangeArrowheads="1"/>
            </p:cNvSpPr>
            <p:nvPr/>
          </p:nvSpPr>
          <p:spPr bwMode="auto">
            <a:xfrm>
              <a:off x="9769615" y="6368655"/>
              <a:ext cx="6225"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28" name="Rectangle 559"/>
            <p:cNvSpPr>
              <a:spLocks noChangeArrowheads="1"/>
            </p:cNvSpPr>
            <p:nvPr/>
          </p:nvSpPr>
          <p:spPr bwMode="auto">
            <a:xfrm>
              <a:off x="9780510"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29" name="Rectangle 560"/>
            <p:cNvSpPr>
              <a:spLocks noChangeArrowheads="1"/>
            </p:cNvSpPr>
            <p:nvPr/>
          </p:nvSpPr>
          <p:spPr bwMode="auto">
            <a:xfrm>
              <a:off x="9791404" y="6368655"/>
              <a:ext cx="4669" cy="42020"/>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30" name="Oval 561"/>
            <p:cNvSpPr>
              <a:spLocks noChangeArrowheads="1"/>
            </p:cNvSpPr>
            <p:nvPr/>
          </p:nvSpPr>
          <p:spPr bwMode="auto">
            <a:xfrm>
              <a:off x="10110443" y="6381106"/>
              <a:ext cx="17120"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31" name="Rectangle 562"/>
            <p:cNvSpPr>
              <a:spLocks noChangeArrowheads="1"/>
            </p:cNvSpPr>
            <p:nvPr/>
          </p:nvSpPr>
          <p:spPr bwMode="auto">
            <a:xfrm>
              <a:off x="9729152" y="6438688"/>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32" name="Rectangle 563"/>
            <p:cNvSpPr>
              <a:spLocks noChangeArrowheads="1"/>
            </p:cNvSpPr>
            <p:nvPr/>
          </p:nvSpPr>
          <p:spPr bwMode="auto">
            <a:xfrm>
              <a:off x="9740046"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33" name="Rectangle 564"/>
            <p:cNvSpPr>
              <a:spLocks noChangeArrowheads="1"/>
            </p:cNvSpPr>
            <p:nvPr/>
          </p:nvSpPr>
          <p:spPr bwMode="auto">
            <a:xfrm>
              <a:off x="9749383" y="644958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34" name="Rectangle 565"/>
            <p:cNvSpPr>
              <a:spLocks noChangeArrowheads="1"/>
            </p:cNvSpPr>
            <p:nvPr/>
          </p:nvSpPr>
          <p:spPr bwMode="auto">
            <a:xfrm>
              <a:off x="9760278"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35" name="Rectangle 566"/>
            <p:cNvSpPr>
              <a:spLocks noChangeArrowheads="1"/>
            </p:cNvSpPr>
            <p:nvPr/>
          </p:nvSpPr>
          <p:spPr bwMode="auto">
            <a:xfrm>
              <a:off x="9769615" y="6449582"/>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36" name="Rectangle 567"/>
            <p:cNvSpPr>
              <a:spLocks noChangeArrowheads="1"/>
            </p:cNvSpPr>
            <p:nvPr/>
          </p:nvSpPr>
          <p:spPr bwMode="auto">
            <a:xfrm>
              <a:off x="9780510"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37" name="Rectangle 568"/>
            <p:cNvSpPr>
              <a:spLocks noChangeArrowheads="1"/>
            </p:cNvSpPr>
            <p:nvPr/>
          </p:nvSpPr>
          <p:spPr bwMode="auto">
            <a:xfrm>
              <a:off x="9791404" y="6449582"/>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38" name="Oval 569"/>
            <p:cNvSpPr>
              <a:spLocks noChangeArrowheads="1"/>
            </p:cNvSpPr>
            <p:nvPr/>
          </p:nvSpPr>
          <p:spPr bwMode="auto">
            <a:xfrm>
              <a:off x="10110443" y="6462032"/>
              <a:ext cx="17120"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39" name="Rectangle 570"/>
            <p:cNvSpPr>
              <a:spLocks noChangeArrowheads="1"/>
            </p:cNvSpPr>
            <p:nvPr/>
          </p:nvSpPr>
          <p:spPr bwMode="auto">
            <a:xfrm>
              <a:off x="9729152" y="6521172"/>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40" name="Rectangle 571"/>
            <p:cNvSpPr>
              <a:spLocks noChangeArrowheads="1"/>
            </p:cNvSpPr>
            <p:nvPr/>
          </p:nvSpPr>
          <p:spPr bwMode="auto">
            <a:xfrm>
              <a:off x="9740046"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41" name="Rectangle 572"/>
            <p:cNvSpPr>
              <a:spLocks noChangeArrowheads="1"/>
            </p:cNvSpPr>
            <p:nvPr/>
          </p:nvSpPr>
          <p:spPr bwMode="auto">
            <a:xfrm>
              <a:off x="9749383" y="653362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42" name="Rectangle 573"/>
            <p:cNvSpPr>
              <a:spLocks noChangeArrowheads="1"/>
            </p:cNvSpPr>
            <p:nvPr/>
          </p:nvSpPr>
          <p:spPr bwMode="auto">
            <a:xfrm>
              <a:off x="9760278"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43" name="Rectangle 574"/>
            <p:cNvSpPr>
              <a:spLocks noChangeArrowheads="1"/>
            </p:cNvSpPr>
            <p:nvPr/>
          </p:nvSpPr>
          <p:spPr bwMode="auto">
            <a:xfrm>
              <a:off x="9769615" y="6533622"/>
              <a:ext cx="6225"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44" name="Rectangle 575"/>
            <p:cNvSpPr>
              <a:spLocks noChangeArrowheads="1"/>
            </p:cNvSpPr>
            <p:nvPr/>
          </p:nvSpPr>
          <p:spPr bwMode="auto">
            <a:xfrm>
              <a:off x="9780510"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45" name="Rectangle 576"/>
            <p:cNvSpPr>
              <a:spLocks noChangeArrowheads="1"/>
            </p:cNvSpPr>
            <p:nvPr/>
          </p:nvSpPr>
          <p:spPr bwMode="auto">
            <a:xfrm>
              <a:off x="9791404" y="6533622"/>
              <a:ext cx="4669" cy="40464"/>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46" name="Oval 577"/>
            <p:cNvSpPr>
              <a:spLocks noChangeArrowheads="1"/>
            </p:cNvSpPr>
            <p:nvPr/>
          </p:nvSpPr>
          <p:spPr bwMode="auto">
            <a:xfrm>
              <a:off x="10110443" y="6546073"/>
              <a:ext cx="17120"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47" name="Rectangle 578"/>
            <p:cNvSpPr>
              <a:spLocks noChangeArrowheads="1"/>
            </p:cNvSpPr>
            <p:nvPr/>
          </p:nvSpPr>
          <p:spPr bwMode="auto">
            <a:xfrm>
              <a:off x="9729152" y="6602099"/>
              <a:ext cx="418643" cy="66921"/>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48" name="Rectangle 579"/>
            <p:cNvSpPr>
              <a:spLocks noChangeArrowheads="1"/>
            </p:cNvSpPr>
            <p:nvPr/>
          </p:nvSpPr>
          <p:spPr bwMode="auto">
            <a:xfrm>
              <a:off x="9740046"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49" name="Rectangle 580"/>
            <p:cNvSpPr>
              <a:spLocks noChangeArrowheads="1"/>
            </p:cNvSpPr>
            <p:nvPr/>
          </p:nvSpPr>
          <p:spPr bwMode="auto">
            <a:xfrm>
              <a:off x="9749383" y="6616106"/>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50" name="Rectangle 581"/>
            <p:cNvSpPr>
              <a:spLocks noChangeArrowheads="1"/>
            </p:cNvSpPr>
            <p:nvPr/>
          </p:nvSpPr>
          <p:spPr bwMode="auto">
            <a:xfrm>
              <a:off x="9760278"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51" name="Rectangle 582"/>
            <p:cNvSpPr>
              <a:spLocks noChangeArrowheads="1"/>
            </p:cNvSpPr>
            <p:nvPr/>
          </p:nvSpPr>
          <p:spPr bwMode="auto">
            <a:xfrm>
              <a:off x="9769615" y="6616106"/>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52" name="Rectangle 583"/>
            <p:cNvSpPr>
              <a:spLocks noChangeArrowheads="1"/>
            </p:cNvSpPr>
            <p:nvPr/>
          </p:nvSpPr>
          <p:spPr bwMode="auto">
            <a:xfrm>
              <a:off x="9780510"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53" name="Rectangle 584"/>
            <p:cNvSpPr>
              <a:spLocks noChangeArrowheads="1"/>
            </p:cNvSpPr>
            <p:nvPr/>
          </p:nvSpPr>
          <p:spPr bwMode="auto">
            <a:xfrm>
              <a:off x="9791404" y="6616106"/>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54" name="Oval 585"/>
            <p:cNvSpPr>
              <a:spLocks noChangeArrowheads="1"/>
            </p:cNvSpPr>
            <p:nvPr/>
          </p:nvSpPr>
          <p:spPr bwMode="auto">
            <a:xfrm>
              <a:off x="10110443" y="6628557"/>
              <a:ext cx="17120" cy="15563"/>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55" name="Rectangle 586"/>
            <p:cNvSpPr>
              <a:spLocks noChangeArrowheads="1"/>
            </p:cNvSpPr>
            <p:nvPr/>
          </p:nvSpPr>
          <p:spPr bwMode="auto">
            <a:xfrm>
              <a:off x="9729152" y="6687695"/>
              <a:ext cx="418643" cy="63809"/>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56" name="Rectangle 587"/>
            <p:cNvSpPr>
              <a:spLocks noChangeArrowheads="1"/>
            </p:cNvSpPr>
            <p:nvPr/>
          </p:nvSpPr>
          <p:spPr bwMode="auto">
            <a:xfrm>
              <a:off x="9740046"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57" name="Rectangle 588"/>
            <p:cNvSpPr>
              <a:spLocks noChangeArrowheads="1"/>
            </p:cNvSpPr>
            <p:nvPr/>
          </p:nvSpPr>
          <p:spPr bwMode="auto">
            <a:xfrm>
              <a:off x="9749383" y="669703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58" name="Rectangle 589"/>
            <p:cNvSpPr>
              <a:spLocks noChangeArrowheads="1"/>
            </p:cNvSpPr>
            <p:nvPr/>
          </p:nvSpPr>
          <p:spPr bwMode="auto">
            <a:xfrm>
              <a:off x="9760278"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59" name="Rectangle 590"/>
            <p:cNvSpPr>
              <a:spLocks noChangeArrowheads="1"/>
            </p:cNvSpPr>
            <p:nvPr/>
          </p:nvSpPr>
          <p:spPr bwMode="auto">
            <a:xfrm>
              <a:off x="9769615" y="6697033"/>
              <a:ext cx="6225"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60" name="Rectangle 591"/>
            <p:cNvSpPr>
              <a:spLocks noChangeArrowheads="1"/>
            </p:cNvSpPr>
            <p:nvPr/>
          </p:nvSpPr>
          <p:spPr bwMode="auto">
            <a:xfrm>
              <a:off x="9780510"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61" name="Rectangle 592"/>
            <p:cNvSpPr>
              <a:spLocks noChangeArrowheads="1"/>
            </p:cNvSpPr>
            <p:nvPr/>
          </p:nvSpPr>
          <p:spPr bwMode="auto">
            <a:xfrm>
              <a:off x="9791404" y="6697033"/>
              <a:ext cx="4669" cy="43576"/>
            </a:xfrm>
            <a:prstGeom prst="rect">
              <a:avLst/>
            </a:prstGeom>
            <a:solidFill>
              <a:srgbClr val="92949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62" name="Oval 593"/>
            <p:cNvSpPr>
              <a:spLocks noChangeArrowheads="1"/>
            </p:cNvSpPr>
            <p:nvPr/>
          </p:nvSpPr>
          <p:spPr bwMode="auto">
            <a:xfrm>
              <a:off x="10110443" y="6709483"/>
              <a:ext cx="17120" cy="18676"/>
            </a:xfrm>
            <a:prstGeom prst="ellipse">
              <a:avLst/>
            </a:prstGeom>
            <a:solidFill>
              <a:srgbClr val="80B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63" name="Oval 594"/>
            <p:cNvSpPr>
              <a:spLocks noChangeArrowheads="1"/>
            </p:cNvSpPr>
            <p:nvPr/>
          </p:nvSpPr>
          <p:spPr bwMode="auto">
            <a:xfrm>
              <a:off x="9747827" y="6804417"/>
              <a:ext cx="57583" cy="59139"/>
            </a:xfrm>
            <a:prstGeom prst="ellipse">
              <a:avLst/>
            </a:prstGeom>
            <a:solidFill>
              <a:srgbClr val="0061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64" name="Oval 595"/>
            <p:cNvSpPr>
              <a:spLocks noChangeArrowheads="1"/>
            </p:cNvSpPr>
            <p:nvPr/>
          </p:nvSpPr>
          <p:spPr bwMode="auto">
            <a:xfrm>
              <a:off x="9760278" y="6819980"/>
              <a:ext cx="31126" cy="2801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65" name="Oval 596"/>
            <p:cNvSpPr>
              <a:spLocks noChangeArrowheads="1"/>
            </p:cNvSpPr>
            <p:nvPr/>
          </p:nvSpPr>
          <p:spPr bwMode="auto">
            <a:xfrm>
              <a:off x="10032628"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66" name="Oval 597"/>
            <p:cNvSpPr>
              <a:spLocks noChangeArrowheads="1"/>
            </p:cNvSpPr>
            <p:nvPr/>
          </p:nvSpPr>
          <p:spPr bwMode="auto">
            <a:xfrm>
              <a:off x="10043523"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67" name="Oval 598"/>
            <p:cNvSpPr>
              <a:spLocks noChangeArrowheads="1"/>
            </p:cNvSpPr>
            <p:nvPr/>
          </p:nvSpPr>
          <p:spPr bwMode="auto">
            <a:xfrm>
              <a:off x="10055973"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68" name="Oval 599"/>
            <p:cNvSpPr>
              <a:spLocks noChangeArrowheads="1"/>
            </p:cNvSpPr>
            <p:nvPr/>
          </p:nvSpPr>
          <p:spPr bwMode="auto">
            <a:xfrm>
              <a:off x="10068424" y="6796636"/>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69" name="Oval 600"/>
            <p:cNvSpPr>
              <a:spLocks noChangeArrowheads="1"/>
            </p:cNvSpPr>
            <p:nvPr/>
          </p:nvSpPr>
          <p:spPr bwMode="auto">
            <a:xfrm>
              <a:off x="10079317"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70" name="Oval 601"/>
            <p:cNvSpPr>
              <a:spLocks noChangeArrowheads="1"/>
            </p:cNvSpPr>
            <p:nvPr/>
          </p:nvSpPr>
          <p:spPr bwMode="auto">
            <a:xfrm>
              <a:off x="10091768"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71" name="Oval 602"/>
            <p:cNvSpPr>
              <a:spLocks noChangeArrowheads="1"/>
            </p:cNvSpPr>
            <p:nvPr/>
          </p:nvSpPr>
          <p:spPr bwMode="auto">
            <a:xfrm>
              <a:off x="10102662"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72" name="Oval 603"/>
            <p:cNvSpPr>
              <a:spLocks noChangeArrowheads="1"/>
            </p:cNvSpPr>
            <p:nvPr/>
          </p:nvSpPr>
          <p:spPr bwMode="auto">
            <a:xfrm>
              <a:off x="10115112" y="6796636"/>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73" name="Oval 604"/>
            <p:cNvSpPr>
              <a:spLocks noChangeArrowheads="1"/>
            </p:cNvSpPr>
            <p:nvPr/>
          </p:nvSpPr>
          <p:spPr bwMode="auto">
            <a:xfrm>
              <a:off x="10032628"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74" name="Oval 605"/>
            <p:cNvSpPr>
              <a:spLocks noChangeArrowheads="1"/>
            </p:cNvSpPr>
            <p:nvPr/>
          </p:nvSpPr>
          <p:spPr bwMode="auto">
            <a:xfrm>
              <a:off x="10043523"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75" name="Oval 606"/>
            <p:cNvSpPr>
              <a:spLocks noChangeArrowheads="1"/>
            </p:cNvSpPr>
            <p:nvPr/>
          </p:nvSpPr>
          <p:spPr bwMode="auto">
            <a:xfrm>
              <a:off x="10055973"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3" name="Oval 608"/>
            <p:cNvSpPr>
              <a:spLocks noChangeArrowheads="1"/>
            </p:cNvSpPr>
            <p:nvPr/>
          </p:nvSpPr>
          <p:spPr bwMode="auto">
            <a:xfrm>
              <a:off x="10068423" y="6807529"/>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4" name="Oval 609"/>
            <p:cNvSpPr>
              <a:spLocks noChangeArrowheads="1"/>
            </p:cNvSpPr>
            <p:nvPr/>
          </p:nvSpPr>
          <p:spPr bwMode="auto">
            <a:xfrm>
              <a:off x="10079317"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5" name="Oval 610"/>
            <p:cNvSpPr>
              <a:spLocks noChangeArrowheads="1"/>
            </p:cNvSpPr>
            <p:nvPr/>
          </p:nvSpPr>
          <p:spPr bwMode="auto">
            <a:xfrm>
              <a:off x="10091768"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6" name="Oval 611"/>
            <p:cNvSpPr>
              <a:spLocks noChangeArrowheads="1"/>
            </p:cNvSpPr>
            <p:nvPr/>
          </p:nvSpPr>
          <p:spPr bwMode="auto">
            <a:xfrm>
              <a:off x="10102661"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7" name="Oval 612"/>
            <p:cNvSpPr>
              <a:spLocks noChangeArrowheads="1"/>
            </p:cNvSpPr>
            <p:nvPr/>
          </p:nvSpPr>
          <p:spPr bwMode="auto">
            <a:xfrm>
              <a:off x="10115111" y="68075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8" name="Oval 613"/>
            <p:cNvSpPr>
              <a:spLocks noChangeArrowheads="1"/>
            </p:cNvSpPr>
            <p:nvPr/>
          </p:nvSpPr>
          <p:spPr bwMode="auto">
            <a:xfrm>
              <a:off x="10032628"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9" name="Oval 614"/>
            <p:cNvSpPr>
              <a:spLocks noChangeArrowheads="1"/>
            </p:cNvSpPr>
            <p:nvPr/>
          </p:nvSpPr>
          <p:spPr bwMode="auto">
            <a:xfrm>
              <a:off x="10043522"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0" name="Oval 615"/>
            <p:cNvSpPr>
              <a:spLocks noChangeArrowheads="1"/>
            </p:cNvSpPr>
            <p:nvPr/>
          </p:nvSpPr>
          <p:spPr bwMode="auto">
            <a:xfrm>
              <a:off x="10055972"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1" name="Oval 616"/>
            <p:cNvSpPr>
              <a:spLocks noChangeArrowheads="1"/>
            </p:cNvSpPr>
            <p:nvPr/>
          </p:nvSpPr>
          <p:spPr bwMode="auto">
            <a:xfrm>
              <a:off x="10068423" y="6816867"/>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2" name="Oval 617"/>
            <p:cNvSpPr>
              <a:spLocks noChangeArrowheads="1"/>
            </p:cNvSpPr>
            <p:nvPr/>
          </p:nvSpPr>
          <p:spPr bwMode="auto">
            <a:xfrm>
              <a:off x="10079317"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3" name="Oval 618"/>
            <p:cNvSpPr>
              <a:spLocks noChangeArrowheads="1"/>
            </p:cNvSpPr>
            <p:nvPr/>
          </p:nvSpPr>
          <p:spPr bwMode="auto">
            <a:xfrm>
              <a:off x="10091768"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4" name="Oval 619"/>
            <p:cNvSpPr>
              <a:spLocks noChangeArrowheads="1"/>
            </p:cNvSpPr>
            <p:nvPr/>
          </p:nvSpPr>
          <p:spPr bwMode="auto">
            <a:xfrm>
              <a:off x="10102661"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5" name="Oval 620"/>
            <p:cNvSpPr>
              <a:spLocks noChangeArrowheads="1"/>
            </p:cNvSpPr>
            <p:nvPr/>
          </p:nvSpPr>
          <p:spPr bwMode="auto">
            <a:xfrm>
              <a:off x="10115111" y="6816867"/>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6" name="Oval 621"/>
            <p:cNvSpPr>
              <a:spLocks noChangeArrowheads="1"/>
            </p:cNvSpPr>
            <p:nvPr/>
          </p:nvSpPr>
          <p:spPr bwMode="auto">
            <a:xfrm>
              <a:off x="10032628"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7" name="Oval 622"/>
            <p:cNvSpPr>
              <a:spLocks noChangeArrowheads="1"/>
            </p:cNvSpPr>
            <p:nvPr/>
          </p:nvSpPr>
          <p:spPr bwMode="auto">
            <a:xfrm>
              <a:off x="10043522"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8" name="Oval 623"/>
            <p:cNvSpPr>
              <a:spLocks noChangeArrowheads="1"/>
            </p:cNvSpPr>
            <p:nvPr/>
          </p:nvSpPr>
          <p:spPr bwMode="auto">
            <a:xfrm>
              <a:off x="10055972"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9" name="Oval 624"/>
            <p:cNvSpPr>
              <a:spLocks noChangeArrowheads="1"/>
            </p:cNvSpPr>
            <p:nvPr/>
          </p:nvSpPr>
          <p:spPr bwMode="auto">
            <a:xfrm>
              <a:off x="10068423" y="6827762"/>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 name="Oval 625"/>
            <p:cNvSpPr>
              <a:spLocks noChangeArrowheads="1"/>
            </p:cNvSpPr>
            <p:nvPr/>
          </p:nvSpPr>
          <p:spPr bwMode="auto">
            <a:xfrm>
              <a:off x="10079317"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1" name="Oval 626"/>
            <p:cNvSpPr>
              <a:spLocks noChangeArrowheads="1"/>
            </p:cNvSpPr>
            <p:nvPr/>
          </p:nvSpPr>
          <p:spPr bwMode="auto">
            <a:xfrm>
              <a:off x="10091768"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2" name="Oval 627"/>
            <p:cNvSpPr>
              <a:spLocks noChangeArrowheads="1"/>
            </p:cNvSpPr>
            <p:nvPr/>
          </p:nvSpPr>
          <p:spPr bwMode="auto">
            <a:xfrm>
              <a:off x="10102661"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3" name="Oval 628"/>
            <p:cNvSpPr>
              <a:spLocks noChangeArrowheads="1"/>
            </p:cNvSpPr>
            <p:nvPr/>
          </p:nvSpPr>
          <p:spPr bwMode="auto">
            <a:xfrm>
              <a:off x="10115111" y="6827762"/>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4" name="Oval 629"/>
            <p:cNvSpPr>
              <a:spLocks noChangeArrowheads="1"/>
            </p:cNvSpPr>
            <p:nvPr/>
          </p:nvSpPr>
          <p:spPr bwMode="auto">
            <a:xfrm>
              <a:off x="10032628"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5" name="Oval 630"/>
            <p:cNvSpPr>
              <a:spLocks noChangeArrowheads="1"/>
            </p:cNvSpPr>
            <p:nvPr/>
          </p:nvSpPr>
          <p:spPr bwMode="auto">
            <a:xfrm>
              <a:off x="10043522"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6" name="Oval 631"/>
            <p:cNvSpPr>
              <a:spLocks noChangeArrowheads="1"/>
            </p:cNvSpPr>
            <p:nvPr/>
          </p:nvSpPr>
          <p:spPr bwMode="auto">
            <a:xfrm>
              <a:off x="10055972"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7" name="Oval 632"/>
            <p:cNvSpPr>
              <a:spLocks noChangeArrowheads="1"/>
            </p:cNvSpPr>
            <p:nvPr/>
          </p:nvSpPr>
          <p:spPr bwMode="auto">
            <a:xfrm>
              <a:off x="10068423" y="6840213"/>
              <a:ext cx="6225"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8" name="Oval 633"/>
            <p:cNvSpPr>
              <a:spLocks noChangeArrowheads="1"/>
            </p:cNvSpPr>
            <p:nvPr/>
          </p:nvSpPr>
          <p:spPr bwMode="auto">
            <a:xfrm>
              <a:off x="10079317"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9" name="Oval 634"/>
            <p:cNvSpPr>
              <a:spLocks noChangeArrowheads="1"/>
            </p:cNvSpPr>
            <p:nvPr/>
          </p:nvSpPr>
          <p:spPr bwMode="auto">
            <a:xfrm>
              <a:off x="10091768"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0" name="Oval 635"/>
            <p:cNvSpPr>
              <a:spLocks noChangeArrowheads="1"/>
            </p:cNvSpPr>
            <p:nvPr/>
          </p:nvSpPr>
          <p:spPr bwMode="auto">
            <a:xfrm>
              <a:off x="10102661"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1" name="Oval 636"/>
            <p:cNvSpPr>
              <a:spLocks noChangeArrowheads="1"/>
            </p:cNvSpPr>
            <p:nvPr/>
          </p:nvSpPr>
          <p:spPr bwMode="auto">
            <a:xfrm>
              <a:off x="10115111" y="6840213"/>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2" name="Oval 637"/>
            <p:cNvSpPr>
              <a:spLocks noChangeArrowheads="1"/>
            </p:cNvSpPr>
            <p:nvPr/>
          </p:nvSpPr>
          <p:spPr bwMode="auto">
            <a:xfrm>
              <a:off x="10032628"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 name="Oval 638"/>
            <p:cNvSpPr>
              <a:spLocks noChangeArrowheads="1"/>
            </p:cNvSpPr>
            <p:nvPr/>
          </p:nvSpPr>
          <p:spPr bwMode="auto">
            <a:xfrm>
              <a:off x="10043522"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 name="Oval 639"/>
            <p:cNvSpPr>
              <a:spLocks noChangeArrowheads="1"/>
            </p:cNvSpPr>
            <p:nvPr/>
          </p:nvSpPr>
          <p:spPr bwMode="auto">
            <a:xfrm>
              <a:off x="10055972"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 name="Oval 640"/>
            <p:cNvSpPr>
              <a:spLocks noChangeArrowheads="1"/>
            </p:cNvSpPr>
            <p:nvPr/>
          </p:nvSpPr>
          <p:spPr bwMode="auto">
            <a:xfrm>
              <a:off x="10068423" y="6851106"/>
              <a:ext cx="6225"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 name="Oval 641"/>
            <p:cNvSpPr>
              <a:spLocks noChangeArrowheads="1"/>
            </p:cNvSpPr>
            <p:nvPr/>
          </p:nvSpPr>
          <p:spPr bwMode="auto">
            <a:xfrm>
              <a:off x="10079317"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7" name="Oval 642"/>
            <p:cNvSpPr>
              <a:spLocks noChangeArrowheads="1"/>
            </p:cNvSpPr>
            <p:nvPr/>
          </p:nvSpPr>
          <p:spPr bwMode="auto">
            <a:xfrm>
              <a:off x="10091768"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8" name="Oval 643"/>
            <p:cNvSpPr>
              <a:spLocks noChangeArrowheads="1"/>
            </p:cNvSpPr>
            <p:nvPr/>
          </p:nvSpPr>
          <p:spPr bwMode="auto">
            <a:xfrm>
              <a:off x="10102661"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9" name="Oval 644"/>
            <p:cNvSpPr>
              <a:spLocks noChangeArrowheads="1"/>
            </p:cNvSpPr>
            <p:nvPr/>
          </p:nvSpPr>
          <p:spPr bwMode="auto">
            <a:xfrm>
              <a:off x="10115111" y="6851106"/>
              <a:ext cx="7782" cy="4669"/>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0" name="Oval 645"/>
            <p:cNvSpPr>
              <a:spLocks noChangeArrowheads="1"/>
            </p:cNvSpPr>
            <p:nvPr/>
          </p:nvSpPr>
          <p:spPr bwMode="auto">
            <a:xfrm>
              <a:off x="10032628"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1" name="Oval 646"/>
            <p:cNvSpPr>
              <a:spLocks noChangeArrowheads="1"/>
            </p:cNvSpPr>
            <p:nvPr/>
          </p:nvSpPr>
          <p:spPr bwMode="auto">
            <a:xfrm>
              <a:off x="10043522"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2" name="Oval 647"/>
            <p:cNvSpPr>
              <a:spLocks noChangeArrowheads="1"/>
            </p:cNvSpPr>
            <p:nvPr/>
          </p:nvSpPr>
          <p:spPr bwMode="auto">
            <a:xfrm>
              <a:off x="10055972"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3" name="Oval 648"/>
            <p:cNvSpPr>
              <a:spLocks noChangeArrowheads="1"/>
            </p:cNvSpPr>
            <p:nvPr/>
          </p:nvSpPr>
          <p:spPr bwMode="auto">
            <a:xfrm>
              <a:off x="10068423" y="6860929"/>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4" name="Oval 649"/>
            <p:cNvSpPr>
              <a:spLocks noChangeArrowheads="1"/>
            </p:cNvSpPr>
            <p:nvPr/>
          </p:nvSpPr>
          <p:spPr bwMode="auto">
            <a:xfrm>
              <a:off x="10079317"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5" name="Oval 650"/>
            <p:cNvSpPr>
              <a:spLocks noChangeArrowheads="1"/>
            </p:cNvSpPr>
            <p:nvPr/>
          </p:nvSpPr>
          <p:spPr bwMode="auto">
            <a:xfrm>
              <a:off x="10091768"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6" name="Oval 651"/>
            <p:cNvSpPr>
              <a:spLocks noChangeArrowheads="1"/>
            </p:cNvSpPr>
            <p:nvPr/>
          </p:nvSpPr>
          <p:spPr bwMode="auto">
            <a:xfrm>
              <a:off x="10102661"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7" name="Oval 652"/>
            <p:cNvSpPr>
              <a:spLocks noChangeArrowheads="1"/>
            </p:cNvSpPr>
            <p:nvPr/>
          </p:nvSpPr>
          <p:spPr bwMode="auto">
            <a:xfrm>
              <a:off x="10115111" y="6860929"/>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8" name="Oval 653"/>
            <p:cNvSpPr>
              <a:spLocks noChangeArrowheads="1"/>
            </p:cNvSpPr>
            <p:nvPr/>
          </p:nvSpPr>
          <p:spPr bwMode="auto">
            <a:xfrm>
              <a:off x="10032628"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9" name="Oval 654"/>
            <p:cNvSpPr>
              <a:spLocks noChangeArrowheads="1"/>
            </p:cNvSpPr>
            <p:nvPr/>
          </p:nvSpPr>
          <p:spPr bwMode="auto">
            <a:xfrm>
              <a:off x="10043522"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70" name="Oval 655"/>
            <p:cNvSpPr>
              <a:spLocks noChangeArrowheads="1"/>
            </p:cNvSpPr>
            <p:nvPr/>
          </p:nvSpPr>
          <p:spPr bwMode="auto">
            <a:xfrm>
              <a:off x="10055972"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71" name="Oval 656"/>
            <p:cNvSpPr>
              <a:spLocks noChangeArrowheads="1"/>
            </p:cNvSpPr>
            <p:nvPr/>
          </p:nvSpPr>
          <p:spPr bwMode="auto">
            <a:xfrm>
              <a:off x="10068423" y="6871824"/>
              <a:ext cx="6225"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72" name="Oval 657"/>
            <p:cNvSpPr>
              <a:spLocks noChangeArrowheads="1"/>
            </p:cNvSpPr>
            <p:nvPr/>
          </p:nvSpPr>
          <p:spPr bwMode="auto">
            <a:xfrm>
              <a:off x="10079317"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73" name="Oval 658"/>
            <p:cNvSpPr>
              <a:spLocks noChangeArrowheads="1"/>
            </p:cNvSpPr>
            <p:nvPr/>
          </p:nvSpPr>
          <p:spPr bwMode="auto">
            <a:xfrm>
              <a:off x="10091768"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74" name="Oval 659"/>
            <p:cNvSpPr>
              <a:spLocks noChangeArrowheads="1"/>
            </p:cNvSpPr>
            <p:nvPr/>
          </p:nvSpPr>
          <p:spPr bwMode="auto">
            <a:xfrm>
              <a:off x="10102661"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75" name="Oval 660"/>
            <p:cNvSpPr>
              <a:spLocks noChangeArrowheads="1"/>
            </p:cNvSpPr>
            <p:nvPr/>
          </p:nvSpPr>
          <p:spPr bwMode="auto">
            <a:xfrm>
              <a:off x="10115111" y="6871824"/>
              <a:ext cx="7782" cy="7782"/>
            </a:xfrm>
            <a:prstGeom prst="ellipse">
              <a:avLst/>
            </a:pr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sp>
        <p:nvSpPr>
          <p:cNvPr id="676" name="Rectangle 675"/>
          <p:cNvSpPr/>
          <p:nvPr/>
        </p:nvSpPr>
        <p:spPr>
          <a:xfrm>
            <a:off x="445316" y="1507237"/>
            <a:ext cx="5970469" cy="4708981"/>
          </a:xfrm>
          <a:prstGeom prst="rect">
            <a:avLst/>
          </a:prstGeom>
        </p:spPr>
        <p:txBody>
          <a:bodyPr wrap="square">
            <a:spAutoFit/>
          </a:bodyPr>
          <a:lstStyle/>
          <a:p>
            <a:pPr>
              <a:defRPr/>
            </a:pPr>
            <a:r>
              <a:rPr lang="en-US" sz="2500" dirty="0">
                <a:latin typeface="+mj-lt"/>
              </a:rPr>
              <a:t>Extension of Azure business model</a:t>
            </a:r>
          </a:p>
          <a:p>
            <a:pPr>
              <a:defRPr/>
            </a:pPr>
            <a:endParaRPr lang="en-US" sz="2500" dirty="0">
              <a:latin typeface="+mj-lt"/>
            </a:endParaRPr>
          </a:p>
          <a:p>
            <a:pPr>
              <a:defRPr/>
            </a:pPr>
            <a:r>
              <a:rPr lang="en-US" sz="2500" dirty="0">
                <a:latin typeface="+mj-lt"/>
              </a:rPr>
              <a:t>Fee for consumption: only pay for services running on Azure Stack</a:t>
            </a:r>
          </a:p>
          <a:p>
            <a:pPr defTabSz="914367">
              <a:defRPr/>
            </a:pPr>
            <a:endParaRPr lang="en-US" sz="2500" dirty="0">
              <a:latin typeface="+mj-lt"/>
            </a:endParaRPr>
          </a:p>
          <a:p>
            <a:pPr defTabSz="914367">
              <a:defRPr/>
            </a:pPr>
            <a:r>
              <a:rPr lang="en-US" sz="2500" dirty="0">
                <a:latin typeface="+mj-lt"/>
              </a:rPr>
              <a:t>No upfront licensing fees: don’t pay until you use the service</a:t>
            </a:r>
          </a:p>
          <a:p>
            <a:pPr defTabSz="914367">
              <a:defRPr/>
            </a:pPr>
            <a:endParaRPr lang="en-US" sz="2500" dirty="0">
              <a:latin typeface="+mj-lt"/>
            </a:endParaRPr>
          </a:p>
          <a:p>
            <a:pPr defTabSz="914367">
              <a:defRPr/>
            </a:pPr>
            <a:r>
              <a:rPr lang="en-US" sz="2500" dirty="0">
                <a:latin typeface="+mj-lt"/>
              </a:rPr>
              <a:t>Compatible with Azure: same subscriptions, monetary commitment, invoice</a:t>
            </a:r>
          </a:p>
          <a:p>
            <a:pPr defTabSz="914367">
              <a:defRPr/>
            </a:pPr>
            <a:endParaRPr lang="en-US" sz="2500" dirty="0">
              <a:latin typeface="+mj-lt"/>
            </a:endParaRPr>
          </a:p>
          <a:p>
            <a:pPr defTabSz="914367">
              <a:defRPr/>
            </a:pPr>
            <a:r>
              <a:rPr lang="en-US" sz="2500" dirty="0">
                <a:latin typeface="+mj-lt"/>
              </a:rPr>
              <a:t>EA and CSP channels</a:t>
            </a:r>
          </a:p>
        </p:txBody>
      </p:sp>
      <p:sp>
        <p:nvSpPr>
          <p:cNvPr id="4" name="Title 3"/>
          <p:cNvSpPr>
            <a:spLocks noGrp="1"/>
          </p:cNvSpPr>
          <p:nvPr>
            <p:ph type="title"/>
          </p:nvPr>
        </p:nvSpPr>
        <p:spPr>
          <a:xfrm>
            <a:off x="519252" y="228604"/>
            <a:ext cx="11151917" cy="1107996"/>
          </a:xfrm>
        </p:spPr>
        <p:txBody>
          <a:bodyPr/>
          <a:lstStyle/>
          <a:p>
            <a:r>
              <a:rPr lang="en-US" dirty="0"/>
              <a:t>Pay-as-you-use model</a:t>
            </a:r>
            <a:br>
              <a:rPr lang="en-US" dirty="0"/>
            </a:br>
            <a:endParaRPr lang="en-US" dirty="0"/>
          </a:p>
        </p:txBody>
      </p:sp>
    </p:spTree>
    <p:extLst>
      <p:ext uri="{BB962C8B-B14F-4D97-AF65-F5344CB8AC3E}">
        <p14:creationId xmlns:p14="http://schemas.microsoft.com/office/powerpoint/2010/main" val="1511065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6" presetClass="entr" presetSubtype="42"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Horizontal)">
                                      <p:cBhvr>
                                        <p:cTn id="11"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517" y="153108"/>
            <a:ext cx="11967895" cy="6607827"/>
          </a:xfrm>
          <a:prstGeom prst="rect">
            <a:avLst/>
          </a:prstGeom>
        </p:spPr>
      </p:pic>
      <p:sp>
        <p:nvSpPr>
          <p:cNvPr id="4" name="Rectangle 3"/>
          <p:cNvSpPr/>
          <p:nvPr/>
        </p:nvSpPr>
        <p:spPr>
          <a:xfrm>
            <a:off x="-10880" y="2137637"/>
            <a:ext cx="7657014" cy="1813189"/>
          </a:xfrm>
          <a:prstGeom prst="rect">
            <a:avLst/>
          </a:prstGeom>
          <a:solidFill>
            <a:srgbClr val="00B0F0">
              <a:alpha val="9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Segoe UI"/>
              <a:ea typeface="+mn-ea"/>
              <a:cs typeface="+mn-cs"/>
            </a:endParaRPr>
          </a:p>
        </p:txBody>
      </p:sp>
      <p:sp>
        <p:nvSpPr>
          <p:cNvPr id="7" name="TextBox 6"/>
          <p:cNvSpPr txBox="1"/>
          <p:nvPr/>
        </p:nvSpPr>
        <p:spPr>
          <a:xfrm>
            <a:off x="408161" y="2496552"/>
            <a:ext cx="6818933" cy="782860"/>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44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THANK YOU</a:t>
            </a:r>
          </a:p>
        </p:txBody>
      </p:sp>
      <p:sp>
        <p:nvSpPr>
          <p:cNvPr id="6" name="Rectangle 9"/>
          <p:cNvSpPr/>
          <p:nvPr/>
        </p:nvSpPr>
        <p:spPr bwMode="auto">
          <a:xfrm>
            <a:off x="-8299" y="974"/>
            <a:ext cx="12199435" cy="6856055"/>
          </a:xfrm>
          <a:custGeom>
            <a:avLst/>
            <a:gdLst/>
            <a:ahLst/>
            <a:cxnLst/>
            <a:rect l="l" t="t" r="r" b="b"/>
            <a:pathLst>
              <a:path w="12192000" h="6858000">
                <a:moveTo>
                  <a:pt x="151796" y="142313"/>
                </a:moveTo>
                <a:lnTo>
                  <a:pt x="151796" y="6715694"/>
                </a:lnTo>
                <a:lnTo>
                  <a:pt x="12035481" y="6715694"/>
                </a:lnTo>
                <a:lnTo>
                  <a:pt x="12035481" y="142313"/>
                </a:lnTo>
                <a:close/>
                <a:moveTo>
                  <a:pt x="0" y="0"/>
                </a:moveTo>
                <a:lnTo>
                  <a:pt x="12192000" y="0"/>
                </a:lnTo>
                <a:lnTo>
                  <a:pt x="12192000" y="6858000"/>
                </a:lnTo>
                <a:lnTo>
                  <a:pt x="0" y="6858000"/>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p:nvPicPr>
        <p:blipFill>
          <a:blip r:embed="rId5"/>
          <a:stretch>
            <a:fillRect/>
          </a:stretch>
        </p:blipFill>
        <p:spPr bwMode="invGray">
          <a:xfrm>
            <a:off x="8392968" y="5771728"/>
            <a:ext cx="3224991" cy="691503"/>
          </a:xfrm>
          <a:prstGeom prst="rect">
            <a:avLst/>
          </a:prstGeom>
        </p:spPr>
      </p:pic>
    </p:spTree>
    <p:extLst>
      <p:ext uri="{BB962C8B-B14F-4D97-AF65-F5344CB8AC3E}">
        <p14:creationId xmlns:p14="http://schemas.microsoft.com/office/powerpoint/2010/main" val="178366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D3107E-1CD7-4DD9-9F1C-8E005A31179D}"/>
              </a:ext>
            </a:extLst>
          </p:cNvPr>
          <p:cNvSpPr>
            <a:spLocks noGrp="1"/>
          </p:cNvSpPr>
          <p:nvPr>
            <p:ph type="body" sz="quarter" idx="10"/>
          </p:nvPr>
        </p:nvSpPr>
        <p:spPr>
          <a:xfrm>
            <a:off x="269239" y="1189177"/>
            <a:ext cx="11653523" cy="5364610"/>
          </a:xfrm>
        </p:spPr>
        <p:txBody>
          <a:bodyPr/>
          <a:lstStyle/>
          <a:p>
            <a:r>
              <a:rPr lang="en-US" dirty="0"/>
              <a:t>Azure Interactive Guide</a:t>
            </a:r>
          </a:p>
          <a:p>
            <a:pPr lvl="1"/>
            <a:r>
              <a:rPr lang="en-US" sz="2800" dirty="0"/>
              <a:t>http://azureinteractives.azurewebsites.net/</a:t>
            </a:r>
          </a:p>
          <a:p>
            <a:r>
              <a:rPr lang="en-US" dirty="0"/>
              <a:t>Azure Free Account - $200 of Azure Credits</a:t>
            </a:r>
          </a:p>
          <a:p>
            <a:pPr lvl="1"/>
            <a:r>
              <a:rPr lang="en-US" sz="2800" dirty="0"/>
              <a:t>https://azure.microsoft.com/en-us/free/</a:t>
            </a:r>
          </a:p>
          <a:p>
            <a:r>
              <a:rPr lang="en-US" dirty="0"/>
              <a:t>Partner Technical / Pre-Sales training</a:t>
            </a:r>
          </a:p>
          <a:p>
            <a:pPr lvl="1"/>
            <a:r>
              <a:rPr lang="en-US" dirty="0"/>
              <a:t>https://aka.ms/BuildIntelligentCloud</a:t>
            </a:r>
          </a:p>
          <a:p>
            <a:r>
              <a:rPr lang="en-US" dirty="0"/>
              <a:t>Visual Studio / MSDN Azure Sub – up to $150/</a:t>
            </a:r>
            <a:r>
              <a:rPr lang="en-US" dirty="0" err="1"/>
              <a:t>mo</a:t>
            </a:r>
            <a:endParaRPr lang="en-US" dirty="0"/>
          </a:p>
          <a:p>
            <a:pPr lvl="1"/>
            <a:r>
              <a:rPr lang="en-US" dirty="0"/>
              <a:t>https://azure.microsoft.com/en-us/pricing/member-offers/msdn-benefits-details/</a:t>
            </a:r>
          </a:p>
          <a:p>
            <a:r>
              <a:rPr lang="en-US" dirty="0"/>
              <a:t>Azure Roadmap</a:t>
            </a:r>
          </a:p>
          <a:p>
            <a:pPr lvl="1"/>
            <a:r>
              <a:rPr lang="en-US" dirty="0"/>
              <a:t>https://azure.microsoft.com/en-us/roadmap/</a:t>
            </a:r>
          </a:p>
        </p:txBody>
      </p:sp>
      <p:sp>
        <p:nvSpPr>
          <p:cNvPr id="3" name="Title 2">
            <a:extLst>
              <a:ext uri="{FF2B5EF4-FFF2-40B4-BE49-F238E27FC236}">
                <a16:creationId xmlns:a16="http://schemas.microsoft.com/office/drawing/2014/main" id="{0A8DBC3B-C460-4FDE-9B73-A7423D37B87E}"/>
              </a:ext>
            </a:extLst>
          </p:cNvPr>
          <p:cNvSpPr>
            <a:spLocks noGrp="1"/>
          </p:cNvSpPr>
          <p:nvPr>
            <p:ph type="title"/>
          </p:nvPr>
        </p:nvSpPr>
        <p:spPr/>
        <p:txBody>
          <a:bodyPr>
            <a:normAutofit fontScale="90000"/>
          </a:bodyPr>
          <a:lstStyle/>
          <a:p>
            <a:r>
              <a:rPr lang="en-US" b="1" dirty="0"/>
              <a:t>Resources for you</a:t>
            </a:r>
            <a:br>
              <a:rPr lang="en-US" b="1" dirty="0"/>
            </a:br>
            <a:endParaRPr lang="en-US" b="1" dirty="0"/>
          </a:p>
        </p:txBody>
      </p:sp>
    </p:spTree>
    <p:extLst>
      <p:ext uri="{BB962C8B-B14F-4D97-AF65-F5344CB8AC3E}">
        <p14:creationId xmlns:p14="http://schemas.microsoft.com/office/powerpoint/2010/main" val="1591466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8DBC3B-C460-4FDE-9B73-A7423D37B87E}"/>
              </a:ext>
            </a:extLst>
          </p:cNvPr>
          <p:cNvSpPr>
            <a:spLocks noGrp="1"/>
          </p:cNvSpPr>
          <p:nvPr>
            <p:ph type="title"/>
          </p:nvPr>
        </p:nvSpPr>
        <p:spPr>
          <a:xfrm>
            <a:off x="300681" y="838158"/>
            <a:ext cx="11590638" cy="2387600"/>
          </a:xfrm>
        </p:spPr>
        <p:txBody>
          <a:bodyPr>
            <a:normAutofit/>
          </a:bodyPr>
          <a:lstStyle/>
          <a:p>
            <a:pPr algn="ctr"/>
            <a:r>
              <a:rPr lang="en-US" b="1" dirty="0"/>
              <a:t>In general, do we cool our Azure Data Centers?</a:t>
            </a:r>
          </a:p>
        </p:txBody>
      </p:sp>
      <p:sp>
        <p:nvSpPr>
          <p:cNvPr id="4" name="Text Placeholder 3">
            <a:extLst>
              <a:ext uri="{FF2B5EF4-FFF2-40B4-BE49-F238E27FC236}">
                <a16:creationId xmlns:a16="http://schemas.microsoft.com/office/drawing/2014/main" id="{364AA927-14E3-4326-803F-B88BFF005439}"/>
              </a:ext>
            </a:extLst>
          </p:cNvPr>
          <p:cNvSpPr>
            <a:spLocks noGrp="1"/>
          </p:cNvSpPr>
          <p:nvPr>
            <p:ph type="body" sz="quarter" idx="12"/>
          </p:nvPr>
        </p:nvSpPr>
        <p:spPr>
          <a:xfrm>
            <a:off x="741405" y="3602038"/>
            <a:ext cx="11022227" cy="2813752"/>
          </a:xfrm>
        </p:spPr>
        <p:txBody>
          <a:bodyPr>
            <a:normAutofit fontScale="40000" lnSpcReduction="20000"/>
          </a:bodyPr>
          <a:lstStyle/>
          <a:p>
            <a:pPr algn="ctr"/>
            <a:r>
              <a:rPr lang="en-US" sz="37800" b="1" dirty="0">
                <a:effectLst>
                  <a:outerShdw blurRad="38100" dist="38100" dir="2700000" algn="tl">
                    <a:srgbClr val="000000">
                      <a:alpha val="43137"/>
                    </a:srgbClr>
                  </a:outerShdw>
                </a:effectLst>
              </a:rPr>
              <a:t>No! </a:t>
            </a:r>
          </a:p>
          <a:p>
            <a:pPr algn="ctr"/>
            <a:r>
              <a:rPr lang="en-US" sz="7300" b="1" dirty="0">
                <a:effectLst>
                  <a:outerShdw blurRad="38100" dist="38100" dir="2700000" algn="tl">
                    <a:srgbClr val="000000">
                      <a:alpha val="43137"/>
                    </a:srgbClr>
                  </a:outerShdw>
                </a:effectLst>
              </a:rPr>
              <a:t>http://www.datacenterknowledge.com/archives/2016/09/27/latest-microsoft-data-center-design-gets-close-to-unity-pue</a:t>
            </a:r>
          </a:p>
        </p:txBody>
      </p:sp>
    </p:spTree>
    <p:extLst>
      <p:ext uri="{BB962C8B-B14F-4D97-AF65-F5344CB8AC3E}">
        <p14:creationId xmlns:p14="http://schemas.microsoft.com/office/powerpoint/2010/main" val="119290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915F26-449E-41C9-A110-DD1D6B2A37D8}"/>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6C60A838-CD01-4F1B-85B1-15DE14AA2B21}"/>
              </a:ext>
            </a:extLst>
          </p:cNvPr>
          <p:cNvPicPr>
            <a:picLocks noChangeAspect="1"/>
          </p:cNvPicPr>
          <p:nvPr/>
        </p:nvPicPr>
        <p:blipFill>
          <a:blip r:embed="rId3"/>
          <a:stretch>
            <a:fillRect/>
          </a:stretch>
        </p:blipFill>
        <p:spPr>
          <a:xfrm>
            <a:off x="23982" y="402771"/>
            <a:ext cx="12168017" cy="6064410"/>
          </a:xfrm>
          <a:prstGeom prst="rect">
            <a:avLst/>
          </a:prstGeom>
        </p:spPr>
      </p:pic>
      <p:pic>
        <p:nvPicPr>
          <p:cNvPr id="6" name="Picture 5">
            <a:extLst>
              <a:ext uri="{FF2B5EF4-FFF2-40B4-BE49-F238E27FC236}">
                <a16:creationId xmlns:a16="http://schemas.microsoft.com/office/drawing/2014/main" id="{C77863E4-2116-450A-95B5-F305BF0BDF31}"/>
              </a:ext>
            </a:extLst>
          </p:cNvPr>
          <p:cNvPicPr>
            <a:picLocks noChangeAspect="1"/>
          </p:cNvPicPr>
          <p:nvPr/>
        </p:nvPicPr>
        <p:blipFill>
          <a:blip r:embed="rId4"/>
          <a:stretch>
            <a:fillRect/>
          </a:stretch>
        </p:blipFill>
        <p:spPr>
          <a:xfrm>
            <a:off x="203427" y="3357562"/>
            <a:ext cx="11610975" cy="2886075"/>
          </a:xfrm>
          <a:prstGeom prst="rect">
            <a:avLst/>
          </a:prstGeom>
        </p:spPr>
      </p:pic>
    </p:spTree>
    <p:extLst>
      <p:ext uri="{BB962C8B-B14F-4D97-AF65-F5344CB8AC3E}">
        <p14:creationId xmlns:p14="http://schemas.microsoft.com/office/powerpoint/2010/main" val="12502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ct 29" hidden="1"/>
          <p:cNvGraphicFramePr>
            <a:graphicFrameLocks noChangeAspect="1"/>
          </p:cNvGraphicFramePr>
          <p:nvPr>
            <p:custDataLst>
              <p:tags r:id="rId2"/>
            </p:custDataLst>
            <p:extLst/>
          </p:nvPr>
        </p:nvGraphicFramePr>
        <p:xfrm>
          <a:off x="2423" y="2531"/>
          <a:ext cx="1556" cy="1556"/>
        </p:xfrm>
        <a:graphic>
          <a:graphicData uri="http://schemas.openxmlformats.org/presentationml/2006/ole">
            <mc:AlternateContent xmlns:mc="http://schemas.openxmlformats.org/markup-compatibility/2006">
              <mc:Choice xmlns:v="urn:schemas-microsoft-com:vml" Requires="v">
                <p:oleObj spid="_x0000_s2188" name="think-cell Slide" r:id="rId5" imgW="377" imgH="377" progId="TCLayout.ActiveDocument.1">
                  <p:embed/>
                </p:oleObj>
              </mc:Choice>
              <mc:Fallback>
                <p:oleObj name="think-cell Slide" r:id="rId5" imgW="377" imgH="377" progId="TCLayout.ActiveDocument.1">
                  <p:embed/>
                  <p:pic>
                    <p:nvPicPr>
                      <p:cNvPr id="30" name="Object 29" hidden="1"/>
                      <p:cNvPicPr/>
                      <p:nvPr/>
                    </p:nvPicPr>
                    <p:blipFill>
                      <a:blip r:embed="rId6"/>
                      <a:stretch>
                        <a:fillRect/>
                      </a:stretch>
                    </p:blipFill>
                    <p:spPr>
                      <a:xfrm>
                        <a:off x="2423" y="2531"/>
                        <a:ext cx="1556" cy="1556"/>
                      </a:xfrm>
                      <a:prstGeom prst="rect">
                        <a:avLst/>
                      </a:prstGeom>
                    </p:spPr>
                  </p:pic>
                </p:oleObj>
              </mc:Fallback>
            </mc:AlternateContent>
          </a:graphicData>
        </a:graphic>
      </p:graphicFrame>
      <p:sp>
        <p:nvSpPr>
          <p:cNvPr id="11" name="Title 10"/>
          <p:cNvSpPr>
            <a:spLocks noGrp="1"/>
          </p:cNvSpPr>
          <p:nvPr>
            <p:ph type="title"/>
          </p:nvPr>
        </p:nvSpPr>
        <p:spPr/>
        <p:txBody>
          <a:bodyPr/>
          <a:lstStyle/>
          <a:p>
            <a:pPr algn="r"/>
            <a:r>
              <a:rPr lang="en-US" dirty="0"/>
              <a:t>Microsoft infrastructure investments  </a:t>
            </a:r>
          </a:p>
        </p:txBody>
      </p:sp>
      <p:sp>
        <p:nvSpPr>
          <p:cNvPr id="179" name="Rectangle 178"/>
          <p:cNvSpPr/>
          <p:nvPr/>
        </p:nvSpPr>
        <p:spPr>
          <a:xfrm>
            <a:off x="-44960" y="969449"/>
            <a:ext cx="11052400" cy="362087"/>
          </a:xfrm>
          <a:prstGeom prst="rect">
            <a:avLst/>
          </a:prstGeom>
        </p:spPr>
        <p:txBody>
          <a:bodyPr wrap="square" lIns="0" tIns="0" rIns="0" bIns="0" anchor="ctr">
            <a:spAutoFit/>
          </a:bodyPr>
          <a:lstStyle/>
          <a:p>
            <a:pPr algn="r" defTabSz="914437">
              <a:defRPr/>
            </a:pPr>
            <a:r>
              <a:rPr lang="en-US" sz="2353" dirty="0">
                <a:solidFill>
                  <a:srgbClr val="505050"/>
                </a:solidFill>
                <a:latin typeface="Segoe UI Light"/>
              </a:rPr>
              <a:t>40 Cloud regions worldwide</a:t>
            </a:r>
            <a:endParaRPr lang="en-US" sz="2353" baseline="30000" dirty="0">
              <a:solidFill>
                <a:srgbClr val="505050"/>
              </a:solidFill>
              <a:latin typeface="Segoe UI Light"/>
            </a:endParaRPr>
          </a:p>
        </p:txBody>
      </p:sp>
      <p:sp>
        <p:nvSpPr>
          <p:cNvPr id="7" name="Slide Number Placeholder 6"/>
          <p:cNvSpPr>
            <a:spLocks noGrp="1"/>
          </p:cNvSpPr>
          <p:nvPr>
            <p:ph type="sldNum" sz="quarter" idx="4"/>
          </p:nvPr>
        </p:nvSpPr>
        <p:spPr/>
        <p:txBody>
          <a:bodyPr/>
          <a:lstStyle/>
          <a:p>
            <a:pPr defTabSz="914437">
              <a:defRPr/>
            </a:pPr>
            <a:fld id="{27258FFF-F925-446B-8502-81C933981705}" type="slidenum">
              <a:rPr lang="en-US">
                <a:solidFill>
                  <a:srgbClr val="505050"/>
                </a:solidFill>
                <a:latin typeface="Segoe UI"/>
                <a:ea typeface="+mn-ea"/>
              </a:rPr>
              <a:pPr defTabSz="914437">
                <a:defRPr/>
              </a:pPr>
              <a:t>9</a:t>
            </a:fld>
            <a:endParaRPr lang="en-US">
              <a:solidFill>
                <a:srgbClr val="505050"/>
              </a:solidFill>
              <a:latin typeface="Segoe UI"/>
              <a:ea typeface="+mn-ea"/>
            </a:endParaRPr>
          </a:p>
        </p:txBody>
      </p:sp>
      <p:grpSp>
        <p:nvGrpSpPr>
          <p:cNvPr id="6" name="Group 5"/>
          <p:cNvGrpSpPr/>
          <p:nvPr/>
        </p:nvGrpSpPr>
        <p:grpSpPr>
          <a:xfrm>
            <a:off x="972059" y="1604521"/>
            <a:ext cx="10756340" cy="5088695"/>
            <a:chOff x="816340" y="1487199"/>
            <a:chExt cx="10972027" cy="5190734"/>
          </a:xfrm>
        </p:grpSpPr>
        <p:grpSp>
          <p:nvGrpSpPr>
            <p:cNvPr id="5" name="Group 4"/>
            <p:cNvGrpSpPr/>
            <p:nvPr/>
          </p:nvGrpSpPr>
          <p:grpSpPr>
            <a:xfrm>
              <a:off x="816340" y="1487199"/>
              <a:ext cx="10972027" cy="5190734"/>
              <a:chOff x="816340" y="1487199"/>
              <a:chExt cx="10972027" cy="5190734"/>
            </a:xfrm>
          </p:grpSpPr>
          <p:pic>
            <p:nvPicPr>
              <p:cNvPr id="331" name="World map" descr="world-map.png"/>
              <p:cNvPicPr>
                <a:picLocks noChangeAspect="1"/>
              </p:cNvPicPr>
              <p:nvPr/>
            </p:nvPicPr>
            <p:blipFill rotWithShape="1">
              <a:blip r:embed="rId7" cstate="screen">
                <a:alphaModFix amt="15000"/>
                <a:grayscl/>
                <a:extLst>
                  <a:ext uri="{28A0092B-C50C-407E-A947-70E740481C1C}">
                    <a14:useLocalDpi xmlns:a14="http://schemas.microsoft.com/office/drawing/2010/main"/>
                  </a:ext>
                </a:extLst>
              </a:blip>
              <a:srcRect/>
              <a:stretch/>
            </p:blipFill>
            <p:spPr>
              <a:xfrm>
                <a:off x="816340" y="1487199"/>
                <a:ext cx="10972027" cy="5190734"/>
              </a:xfrm>
              <a:prstGeom prst="rect">
                <a:avLst/>
              </a:prstGeom>
              <a:blipFill dpi="0" rotWithShape="1">
                <a:blip r:embed="rId8">
                  <a:alphaModFix amt="15000"/>
                  <a:grayscl/>
                </a:blip>
                <a:srcRect/>
                <a:stretch>
                  <a:fillRect/>
                </a:stretch>
              </a:blipFill>
              <a:ln w="55000" cap="flat" cmpd="thickThin" algn="ctr">
                <a:noFill/>
                <a:prstDash val="solid"/>
                <a:headEnd type="none" w="med" len="med"/>
                <a:tailEnd type="none" w="med" len="med"/>
              </a:ln>
              <a:effectLst/>
            </p:spPr>
          </p:pic>
          <p:grpSp>
            <p:nvGrpSpPr>
              <p:cNvPr id="3" name="Group 2"/>
              <p:cNvGrpSpPr/>
              <p:nvPr/>
            </p:nvGrpSpPr>
            <p:grpSpPr>
              <a:xfrm>
                <a:off x="1977095" y="1994672"/>
                <a:ext cx="9714385" cy="3962645"/>
                <a:chOff x="1977095" y="1994672"/>
                <a:chExt cx="9714385" cy="3962645"/>
              </a:xfrm>
            </p:grpSpPr>
            <p:pic>
              <p:nvPicPr>
                <p:cNvPr id="332" name="Picture 3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159837" y="3804238"/>
                  <a:ext cx="494651" cy="475125"/>
                </a:xfrm>
                <a:prstGeom prst="rect">
                  <a:avLst/>
                </a:prstGeom>
                <a:effectLst>
                  <a:outerShdw blurRad="63500" sx="102000" sy="102000" algn="ctr" rotWithShape="0">
                    <a:prstClr val="black">
                      <a:alpha val="40000"/>
                    </a:prstClr>
                  </a:outerShdw>
                </a:effectLst>
              </p:spPr>
            </p:pic>
            <p:pic>
              <p:nvPicPr>
                <p:cNvPr id="333" name="Picture 33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305191" y="3956970"/>
                  <a:ext cx="494651" cy="475125"/>
                </a:xfrm>
                <a:prstGeom prst="rect">
                  <a:avLst/>
                </a:prstGeom>
                <a:effectLst>
                  <a:outerShdw blurRad="63500" sx="102000" sy="102000" algn="ctr" rotWithShape="0">
                    <a:prstClr val="black">
                      <a:alpha val="40000"/>
                    </a:prstClr>
                  </a:outerShdw>
                </a:effectLst>
              </p:spPr>
            </p:pic>
            <p:pic>
              <p:nvPicPr>
                <p:cNvPr id="334" name="Picture 3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99589" y="2720634"/>
                  <a:ext cx="494651" cy="475125"/>
                </a:xfrm>
                <a:prstGeom prst="rect">
                  <a:avLst/>
                </a:prstGeom>
                <a:effectLst>
                  <a:outerShdw blurRad="63500" sx="102000" sy="102000" algn="ctr" rotWithShape="0">
                    <a:prstClr val="black">
                      <a:alpha val="40000"/>
                    </a:prstClr>
                  </a:outerShdw>
                </a:effectLst>
              </p:spPr>
            </p:pic>
            <p:pic>
              <p:nvPicPr>
                <p:cNvPr id="335" name="Picture 33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350196" y="2736047"/>
                  <a:ext cx="494651" cy="475125"/>
                </a:xfrm>
                <a:prstGeom prst="rect">
                  <a:avLst/>
                </a:prstGeom>
                <a:effectLst>
                  <a:outerShdw blurRad="63500" sx="102000" sy="102000" algn="ctr" rotWithShape="0">
                    <a:prstClr val="black">
                      <a:alpha val="40000"/>
                    </a:prstClr>
                  </a:outerShdw>
                </a:effectLst>
              </p:spPr>
            </p:pic>
            <p:pic>
              <p:nvPicPr>
                <p:cNvPr id="336" name="Picture 33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214036" y="2816422"/>
                  <a:ext cx="494651" cy="475125"/>
                </a:xfrm>
                <a:prstGeom prst="rect">
                  <a:avLst/>
                </a:prstGeom>
                <a:effectLst>
                  <a:outerShdw blurRad="63500" sx="102000" sy="102000" algn="ctr" rotWithShape="0">
                    <a:prstClr val="black">
                      <a:alpha val="40000"/>
                    </a:prstClr>
                  </a:outerShdw>
                </a:effectLst>
              </p:spPr>
            </p:pic>
            <p:sp>
              <p:nvSpPr>
                <p:cNvPr id="338" name="Rectangle 337"/>
                <p:cNvSpPr/>
                <p:nvPr/>
              </p:nvSpPr>
              <p:spPr bwMode="auto">
                <a:xfrm>
                  <a:off x="2799760" y="2719733"/>
                  <a:ext cx="570588"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Central US</a:t>
                  </a:r>
                </a:p>
              </p:txBody>
            </p:sp>
            <p:sp>
              <p:nvSpPr>
                <p:cNvPr id="340" name="Rectangle 339"/>
                <p:cNvSpPr/>
                <p:nvPr/>
              </p:nvSpPr>
              <p:spPr bwMode="auto">
                <a:xfrm>
                  <a:off x="4602454" y="3205382"/>
                  <a:ext cx="614071"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East US</a:t>
                  </a:r>
                </a:p>
              </p:txBody>
            </p:sp>
            <p:sp>
              <p:nvSpPr>
                <p:cNvPr id="341" name="Rectangle 340"/>
                <p:cNvSpPr/>
                <p:nvPr/>
              </p:nvSpPr>
              <p:spPr bwMode="auto">
                <a:xfrm>
                  <a:off x="2973068" y="2225250"/>
                  <a:ext cx="924802"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North Central US</a:t>
                  </a:r>
                </a:p>
              </p:txBody>
            </p:sp>
            <p:sp>
              <p:nvSpPr>
                <p:cNvPr id="342" name="Rectangle 341"/>
                <p:cNvSpPr/>
                <p:nvPr/>
              </p:nvSpPr>
              <p:spPr bwMode="auto">
                <a:xfrm>
                  <a:off x="4919065" y="5244978"/>
                  <a:ext cx="782154"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none" lIns="0" tIns="0" rIns="0" bIns="0" numCol="1" rtlCol="0" anchor="ctr" anchorCtr="0" compatLnSpc="1">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Brazil South</a:t>
                  </a:r>
                </a:p>
              </p:txBody>
            </p:sp>
            <p:sp>
              <p:nvSpPr>
                <p:cNvPr id="343" name="Rectangle 342"/>
                <p:cNvSpPr/>
                <p:nvPr/>
              </p:nvSpPr>
              <p:spPr bwMode="auto">
                <a:xfrm>
                  <a:off x="6214036" y="2566361"/>
                  <a:ext cx="689193"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West Europe</a:t>
                  </a:r>
                </a:p>
              </p:txBody>
            </p:sp>
            <p:sp>
              <p:nvSpPr>
                <p:cNvPr id="344" name="Rectangle 343"/>
                <p:cNvSpPr/>
                <p:nvPr/>
              </p:nvSpPr>
              <p:spPr bwMode="auto">
                <a:xfrm>
                  <a:off x="10354005" y="3235516"/>
                  <a:ext cx="833444"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Japan East</a:t>
                  </a:r>
                </a:p>
              </p:txBody>
            </p:sp>
            <p:sp>
              <p:nvSpPr>
                <p:cNvPr id="345" name="Rectangle 344"/>
                <p:cNvSpPr/>
                <p:nvPr/>
              </p:nvSpPr>
              <p:spPr bwMode="auto">
                <a:xfrm>
                  <a:off x="8654487" y="4104873"/>
                  <a:ext cx="666631" cy="1385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sp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South India</a:t>
                  </a:r>
                </a:p>
              </p:txBody>
            </p:sp>
            <p:sp>
              <p:nvSpPr>
                <p:cNvPr id="346" name="Rectangle 345"/>
                <p:cNvSpPr/>
                <p:nvPr/>
              </p:nvSpPr>
              <p:spPr bwMode="auto">
                <a:xfrm>
                  <a:off x="8669725" y="4634747"/>
                  <a:ext cx="552958"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Southeast Asia</a:t>
                  </a:r>
                </a:p>
              </p:txBody>
            </p:sp>
            <p:sp>
              <p:nvSpPr>
                <p:cNvPr id="347" name="Rectangle 346"/>
                <p:cNvSpPr/>
                <p:nvPr/>
              </p:nvSpPr>
              <p:spPr bwMode="auto">
                <a:xfrm>
                  <a:off x="9275399" y="5680357"/>
                  <a:ext cx="1096224"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Australia Southeast</a:t>
                  </a:r>
                </a:p>
              </p:txBody>
            </p:sp>
            <p:sp>
              <p:nvSpPr>
                <p:cNvPr id="348" name="Rectangle 347"/>
                <p:cNvSpPr/>
                <p:nvPr/>
              </p:nvSpPr>
              <p:spPr bwMode="auto">
                <a:xfrm>
                  <a:off x="10814761" y="5336030"/>
                  <a:ext cx="876719"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non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Australia East</a:t>
                  </a:r>
                </a:p>
              </p:txBody>
            </p:sp>
            <p:sp>
              <p:nvSpPr>
                <p:cNvPr id="349" name="Rectangle 348"/>
                <p:cNvSpPr/>
                <p:nvPr/>
              </p:nvSpPr>
              <p:spPr bwMode="auto">
                <a:xfrm>
                  <a:off x="7608203" y="4210532"/>
                  <a:ext cx="795956" cy="138595"/>
                </a:xfrm>
                <a:prstGeom prst="rect">
                  <a:avLst/>
                </a:prstGeom>
              </p:spPr>
              <p:txBody>
                <a:bodyPr vert="horz" wrap="square" lIns="0" tIns="0" rIns="0" bIns="0" numCol="1" rtlCol="0" anchor="ctr" anchorCtr="0" compatLnSpc="1">
                  <a:sp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Central India</a:t>
                  </a:r>
                </a:p>
              </p:txBody>
            </p:sp>
            <p:pic>
              <p:nvPicPr>
                <p:cNvPr id="350" name="Picture 34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994535" y="4262656"/>
                  <a:ext cx="494651" cy="475125"/>
                </a:xfrm>
                <a:prstGeom prst="rect">
                  <a:avLst/>
                </a:prstGeom>
                <a:effectLst>
                  <a:outerShdw blurRad="63500" sx="102000" sy="102000" algn="ctr" rotWithShape="0">
                    <a:prstClr val="black">
                      <a:alpha val="40000"/>
                    </a:prstClr>
                  </a:outerShdw>
                </a:effectLst>
              </p:spPr>
            </p:pic>
            <p:pic>
              <p:nvPicPr>
                <p:cNvPr id="351" name="Picture 35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267089" y="3686005"/>
                  <a:ext cx="494651" cy="475125"/>
                </a:xfrm>
                <a:prstGeom prst="rect">
                  <a:avLst/>
                </a:prstGeom>
                <a:effectLst>
                  <a:outerShdw blurRad="63500" sx="102000" sy="102000" algn="ctr" rotWithShape="0">
                    <a:prstClr val="black">
                      <a:alpha val="40000"/>
                    </a:prstClr>
                  </a:outerShdw>
                </a:effectLst>
              </p:spPr>
            </p:pic>
            <p:pic>
              <p:nvPicPr>
                <p:cNvPr id="352" name="Picture 35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231219" y="5450447"/>
                  <a:ext cx="494651" cy="475125"/>
                </a:xfrm>
                <a:prstGeom prst="rect">
                  <a:avLst/>
                </a:prstGeom>
                <a:effectLst>
                  <a:outerShdw blurRad="63500" sx="102000" sy="102000" algn="ctr" rotWithShape="0">
                    <a:prstClr val="black">
                      <a:alpha val="40000"/>
                    </a:prstClr>
                  </a:outerShdw>
                </a:effectLst>
              </p:spPr>
            </p:pic>
            <p:pic>
              <p:nvPicPr>
                <p:cNvPr id="353" name="Picture 35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425057" y="5337070"/>
                  <a:ext cx="494651" cy="475125"/>
                </a:xfrm>
                <a:prstGeom prst="rect">
                  <a:avLst/>
                </a:prstGeom>
                <a:effectLst>
                  <a:outerShdw blurRad="63500" sx="102000" sy="102000" algn="ctr" rotWithShape="0">
                    <a:prstClr val="black">
                      <a:alpha val="40000"/>
                    </a:prstClr>
                  </a:outerShdw>
                </a:effectLst>
              </p:spPr>
            </p:pic>
            <p:pic>
              <p:nvPicPr>
                <p:cNvPr id="354" name="Picture 35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451140" y="3435580"/>
                  <a:ext cx="494651" cy="475125"/>
                </a:xfrm>
                <a:prstGeom prst="rect">
                  <a:avLst/>
                </a:prstGeom>
                <a:effectLst>
                  <a:outerShdw blurRad="63500" sx="102000" sy="102000" algn="ctr" rotWithShape="0">
                    <a:prstClr val="black">
                      <a:alpha val="40000"/>
                    </a:prstClr>
                  </a:outerShdw>
                </a:effectLst>
              </p:spPr>
            </p:pic>
            <p:pic>
              <p:nvPicPr>
                <p:cNvPr id="355" name="Picture 35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321119" y="3170023"/>
                  <a:ext cx="494651" cy="475125"/>
                </a:xfrm>
                <a:prstGeom prst="rect">
                  <a:avLst/>
                </a:prstGeom>
                <a:effectLst>
                  <a:outerShdw blurRad="63500" sx="102000" sy="102000" algn="ctr" rotWithShape="0">
                    <a:prstClr val="black">
                      <a:alpha val="40000"/>
                    </a:prstClr>
                  </a:outerShdw>
                </a:effectLst>
              </p:spPr>
            </p:pic>
            <p:pic>
              <p:nvPicPr>
                <p:cNvPr id="356" name="Picture 35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068722" y="3152593"/>
                  <a:ext cx="494651" cy="475125"/>
                </a:xfrm>
                <a:prstGeom prst="rect">
                  <a:avLst/>
                </a:prstGeom>
                <a:effectLst>
                  <a:outerShdw blurRad="63500" sx="102000" sy="102000" algn="ctr" rotWithShape="0">
                    <a:prstClr val="black">
                      <a:alpha val="40000"/>
                    </a:prstClr>
                  </a:outerShdw>
                </a:effectLst>
              </p:spPr>
            </p:pic>
            <p:pic>
              <p:nvPicPr>
                <p:cNvPr id="357" name="Picture 35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998511" y="3280514"/>
                  <a:ext cx="494651" cy="475125"/>
                </a:xfrm>
                <a:prstGeom prst="rect">
                  <a:avLst/>
                </a:prstGeom>
                <a:effectLst>
                  <a:outerShdw blurRad="63500" sx="102000" sy="102000" algn="ctr" rotWithShape="0">
                    <a:prstClr val="black">
                      <a:alpha val="40000"/>
                    </a:prstClr>
                  </a:outerShdw>
                </a:effectLst>
              </p:spPr>
            </p:pic>
            <p:pic>
              <p:nvPicPr>
                <p:cNvPr id="358" name="Picture 35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714837" y="2697238"/>
                  <a:ext cx="494651" cy="475125"/>
                </a:xfrm>
                <a:prstGeom prst="rect">
                  <a:avLst/>
                </a:prstGeom>
                <a:effectLst>
                  <a:outerShdw blurRad="63500" sx="102000" sy="102000" algn="ctr" rotWithShape="0">
                    <a:prstClr val="black">
                      <a:alpha val="40000"/>
                    </a:prstClr>
                  </a:outerShdw>
                </a:effectLst>
              </p:spPr>
            </p:pic>
            <p:pic>
              <p:nvPicPr>
                <p:cNvPr id="359" name="Picture 35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69117" y="3471095"/>
                  <a:ext cx="494651" cy="475125"/>
                </a:xfrm>
                <a:prstGeom prst="rect">
                  <a:avLst/>
                </a:prstGeom>
                <a:effectLst>
                  <a:outerShdw blurRad="63500" sx="102000" sy="102000" algn="ctr" rotWithShape="0">
                    <a:prstClr val="black">
                      <a:alpha val="40000"/>
                    </a:prstClr>
                  </a:outerShdw>
                </a:effectLst>
              </p:spPr>
            </p:pic>
            <p:pic>
              <p:nvPicPr>
                <p:cNvPr id="360" name="Picture 35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196022" y="3062963"/>
                  <a:ext cx="494651" cy="475125"/>
                </a:xfrm>
                <a:prstGeom prst="rect">
                  <a:avLst/>
                </a:prstGeom>
                <a:effectLst>
                  <a:outerShdw blurRad="63500" sx="102000" sy="102000" algn="ctr" rotWithShape="0">
                    <a:prstClr val="black">
                      <a:alpha val="40000"/>
                    </a:prstClr>
                  </a:outerShdw>
                </a:effectLst>
              </p:spPr>
            </p:pic>
            <p:pic>
              <p:nvPicPr>
                <p:cNvPr id="361" name="Picture 36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312513" y="3135173"/>
                  <a:ext cx="494651" cy="475125"/>
                </a:xfrm>
                <a:prstGeom prst="rect">
                  <a:avLst/>
                </a:prstGeom>
                <a:effectLst>
                  <a:outerShdw blurRad="63500" sx="102000" sy="102000" algn="ctr" rotWithShape="0">
                    <a:prstClr val="black">
                      <a:alpha val="40000"/>
                    </a:prstClr>
                  </a:outerShdw>
                </a:effectLst>
              </p:spPr>
            </p:pic>
            <p:pic>
              <p:nvPicPr>
                <p:cNvPr id="362" name="Picture 36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582741" y="3238130"/>
                  <a:ext cx="494651" cy="475125"/>
                </a:xfrm>
                <a:prstGeom prst="rect">
                  <a:avLst/>
                </a:prstGeom>
                <a:effectLst>
                  <a:outerShdw blurRad="63500" sx="102000" sy="102000" algn="ctr" rotWithShape="0">
                    <a:prstClr val="black">
                      <a:alpha val="40000"/>
                    </a:prstClr>
                  </a:outerShdw>
                </a:effectLst>
              </p:spPr>
            </p:pic>
            <p:pic>
              <p:nvPicPr>
                <p:cNvPr id="363" name="Picture 36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622692" y="5004242"/>
                  <a:ext cx="494651" cy="475125"/>
                </a:xfrm>
                <a:prstGeom prst="rect">
                  <a:avLst/>
                </a:prstGeom>
                <a:effectLst>
                  <a:outerShdw blurRad="63500" sx="102000" sy="102000" algn="ctr" rotWithShape="0">
                    <a:prstClr val="black">
                      <a:alpha val="40000"/>
                    </a:prstClr>
                  </a:outerShdw>
                </a:effectLst>
              </p:spPr>
            </p:pic>
            <p:pic>
              <p:nvPicPr>
                <p:cNvPr id="364" name="Picture 36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888058" y="2852315"/>
                  <a:ext cx="494651" cy="475125"/>
                </a:xfrm>
                <a:prstGeom prst="rect">
                  <a:avLst/>
                </a:prstGeom>
                <a:effectLst>
                  <a:outerShdw blurRad="63500" sx="102000" sy="102000" algn="ctr" rotWithShape="0">
                    <a:prstClr val="black">
                      <a:alpha val="40000"/>
                    </a:prstClr>
                  </a:outerShdw>
                </a:effectLst>
              </p:spPr>
            </p:pic>
            <p:pic>
              <p:nvPicPr>
                <p:cNvPr id="365" name="Picture 36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623644" y="2974214"/>
                  <a:ext cx="494651" cy="475125"/>
                </a:xfrm>
                <a:prstGeom prst="rect">
                  <a:avLst/>
                </a:prstGeom>
                <a:effectLst>
                  <a:outerShdw blurRad="63500" sx="102000" sy="102000" algn="ctr" rotWithShape="0">
                    <a:prstClr val="black">
                      <a:alpha val="40000"/>
                    </a:prstClr>
                  </a:outerShdw>
                </a:effectLst>
              </p:spPr>
            </p:pic>
            <p:sp>
              <p:nvSpPr>
                <p:cNvPr id="366" name="Rectangle 365"/>
                <p:cNvSpPr/>
                <p:nvPr/>
              </p:nvSpPr>
              <p:spPr bwMode="auto">
                <a:xfrm>
                  <a:off x="7704375" y="3762167"/>
                  <a:ext cx="580205"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non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West India</a:t>
                  </a:r>
                </a:p>
              </p:txBody>
            </p:sp>
            <p:pic>
              <p:nvPicPr>
                <p:cNvPr id="367" name="Picture 36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893649" y="2684311"/>
                  <a:ext cx="494651" cy="475125"/>
                </a:xfrm>
                <a:prstGeom prst="rect">
                  <a:avLst/>
                </a:prstGeom>
                <a:effectLst>
                  <a:outerShdw blurRad="63500" sx="102000" sy="102000" algn="ctr" rotWithShape="0">
                    <a:prstClr val="black">
                      <a:alpha val="40000"/>
                    </a:prstClr>
                  </a:outerShdw>
                </a:effectLst>
              </p:spPr>
            </p:pic>
            <p:sp>
              <p:nvSpPr>
                <p:cNvPr id="368" name="Oval 367"/>
                <p:cNvSpPr/>
                <p:nvPr/>
              </p:nvSpPr>
              <p:spPr bwMode="auto">
                <a:xfrm>
                  <a:off x="4833446" y="5205233"/>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370" name="Oval 369"/>
                <p:cNvSpPr/>
                <p:nvPr/>
              </p:nvSpPr>
              <p:spPr bwMode="auto">
                <a:xfrm>
                  <a:off x="10441973" y="5651438"/>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371" name="Oval 370"/>
                <p:cNvSpPr/>
                <p:nvPr/>
              </p:nvSpPr>
              <p:spPr bwMode="auto">
                <a:xfrm>
                  <a:off x="10635811" y="5538061"/>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372" name="Oval 371"/>
                <p:cNvSpPr/>
                <p:nvPr/>
              </p:nvSpPr>
              <p:spPr bwMode="auto">
                <a:xfrm>
                  <a:off x="9482606" y="3891759"/>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373" name="Oval 372"/>
                <p:cNvSpPr/>
                <p:nvPr/>
              </p:nvSpPr>
              <p:spPr bwMode="auto">
                <a:xfrm>
                  <a:off x="10209265" y="3481505"/>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374" name="Rectangle 373"/>
                <p:cNvSpPr/>
                <p:nvPr/>
              </p:nvSpPr>
              <p:spPr bwMode="auto">
                <a:xfrm>
                  <a:off x="10429246" y="3439606"/>
                  <a:ext cx="673120"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Japan West</a:t>
                  </a:r>
                </a:p>
              </p:txBody>
            </p:sp>
            <p:sp>
              <p:nvSpPr>
                <p:cNvPr id="375" name="Oval 374"/>
                <p:cNvSpPr/>
                <p:nvPr/>
              </p:nvSpPr>
              <p:spPr bwMode="auto">
                <a:xfrm>
                  <a:off x="10279476" y="3353584"/>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376" name="Oval 375"/>
                <p:cNvSpPr/>
                <p:nvPr/>
              </p:nvSpPr>
              <p:spPr bwMode="auto">
                <a:xfrm>
                  <a:off x="8515945" y="4157961"/>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377" name="Rectangle 376"/>
                <p:cNvSpPr/>
                <p:nvPr/>
              </p:nvSpPr>
              <p:spPr bwMode="auto">
                <a:xfrm>
                  <a:off x="9577174" y="3900647"/>
                  <a:ext cx="621876"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East Asia</a:t>
                  </a:r>
                </a:p>
              </p:txBody>
            </p:sp>
            <p:sp>
              <p:nvSpPr>
                <p:cNvPr id="378" name="Oval 377"/>
                <p:cNvSpPr/>
                <p:nvPr/>
              </p:nvSpPr>
              <p:spPr bwMode="auto">
                <a:xfrm>
                  <a:off x="9661894" y="3636571"/>
                  <a:ext cx="73142" cy="73142"/>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379" name="Oval 378"/>
                <p:cNvSpPr/>
                <p:nvPr/>
              </p:nvSpPr>
              <p:spPr bwMode="auto">
                <a:xfrm>
                  <a:off x="9536636" y="3375777"/>
                  <a:ext cx="73142" cy="73142"/>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380" name="Rectangle 379"/>
                <p:cNvSpPr/>
                <p:nvPr/>
              </p:nvSpPr>
              <p:spPr bwMode="auto">
                <a:xfrm>
                  <a:off x="8811880" y="3237712"/>
                  <a:ext cx="670208" cy="1385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spAutoFit/>
                </a:bodyPr>
                <a:lstStyle/>
                <a:p>
                  <a:pPr algn="ctr" defTabSz="1194187">
                    <a:defRPr/>
                  </a:pPr>
                  <a:r>
                    <a:rPr lang="en-US" sz="883" b="1" kern="0">
                      <a:solidFill>
                        <a:srgbClr val="00BCF2"/>
                      </a:solidFill>
                      <a:latin typeface="Segoe UI"/>
                      <a:ea typeface="Segoe UI" panose="020B0502040204020203" pitchFamily="34" charset="0"/>
                      <a:cs typeface="Segoe UI" panose="020B0502040204020203" pitchFamily="34" charset="0"/>
                    </a:rPr>
                    <a:t>China West</a:t>
                  </a:r>
                  <a:r>
                    <a:rPr lang="en-US" sz="883" b="1" kern="0" baseline="30000">
                      <a:solidFill>
                        <a:srgbClr val="00BCF2"/>
                      </a:solidFill>
                      <a:latin typeface="Segoe UI"/>
                      <a:ea typeface="Segoe UI" panose="020B0502040204020203" pitchFamily="34" charset="0"/>
                      <a:cs typeface="Segoe UI" panose="020B0502040204020203" pitchFamily="34" charset="0"/>
                    </a:rPr>
                    <a:t>1</a:t>
                  </a:r>
                </a:p>
              </p:txBody>
            </p:sp>
            <p:sp>
              <p:nvSpPr>
                <p:cNvPr id="381" name="Rectangle 380"/>
                <p:cNvSpPr/>
                <p:nvPr/>
              </p:nvSpPr>
              <p:spPr bwMode="auto">
                <a:xfrm>
                  <a:off x="5139475" y="2843321"/>
                  <a:ext cx="816431"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North Europe</a:t>
                  </a:r>
                </a:p>
              </p:txBody>
            </p:sp>
            <p:cxnSp>
              <p:nvCxnSpPr>
                <p:cNvPr id="382" name="Straight Connector 381"/>
                <p:cNvCxnSpPr/>
                <p:nvPr/>
              </p:nvCxnSpPr>
              <p:spPr>
                <a:xfrm>
                  <a:off x="3212231" y="2974214"/>
                  <a:ext cx="230381" cy="321009"/>
                </a:xfrm>
                <a:prstGeom prst="line">
                  <a:avLst/>
                </a:prstGeom>
                <a:noFill/>
                <a:ln w="9525" cap="flat" cmpd="sng" algn="ctr">
                  <a:solidFill>
                    <a:schemeClr val="accent1"/>
                  </a:solidFill>
                  <a:prstDash val="solid"/>
                  <a:headEnd type="none" w="med" len="med"/>
                  <a:tailEnd type="none" w="med" len="med"/>
                </a:ln>
                <a:effectLst/>
              </p:spPr>
            </p:cxnSp>
            <p:sp>
              <p:nvSpPr>
                <p:cNvPr id="383" name="Rectangle 382"/>
                <p:cNvSpPr/>
                <p:nvPr/>
              </p:nvSpPr>
              <p:spPr bwMode="auto">
                <a:xfrm>
                  <a:off x="6608959" y="2684311"/>
                  <a:ext cx="763764" cy="47199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BCF2"/>
                      </a:solidFill>
                      <a:latin typeface="Segoe UI"/>
                      <a:ea typeface="Segoe UI" panose="020B0502040204020203" pitchFamily="34" charset="0"/>
                      <a:cs typeface="Segoe UI" panose="020B0502040204020203" pitchFamily="34" charset="0"/>
                    </a:rPr>
                    <a:t>Germany Northeast</a:t>
                  </a:r>
                  <a:r>
                    <a:rPr lang="en-US" sz="883" b="1" kern="0" baseline="30000">
                      <a:solidFill>
                        <a:srgbClr val="00BCF2"/>
                      </a:solidFill>
                      <a:latin typeface="Segoe UI"/>
                      <a:ea typeface="Segoe UI" panose="020B0502040204020203" pitchFamily="34" charset="0"/>
                      <a:cs typeface="Segoe UI" panose="020B0502040204020203" pitchFamily="34" charset="0"/>
                    </a:rPr>
                    <a:t>2</a:t>
                  </a:r>
                </a:p>
              </p:txBody>
            </p:sp>
            <p:sp>
              <p:nvSpPr>
                <p:cNvPr id="384" name="Oval 383"/>
                <p:cNvSpPr/>
                <p:nvPr/>
              </p:nvSpPr>
              <p:spPr bwMode="auto">
                <a:xfrm>
                  <a:off x="4098812" y="3053306"/>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cxnSp>
              <p:nvCxnSpPr>
                <p:cNvPr id="385" name="Straight Connector 384"/>
                <p:cNvCxnSpPr/>
                <p:nvPr/>
              </p:nvCxnSpPr>
              <p:spPr>
                <a:xfrm flipH="1">
                  <a:off x="3830066" y="3338733"/>
                  <a:ext cx="770250" cy="130960"/>
                </a:xfrm>
                <a:prstGeom prst="line">
                  <a:avLst/>
                </a:prstGeom>
                <a:noFill/>
                <a:ln w="9525" cap="flat" cmpd="sng" algn="ctr">
                  <a:solidFill>
                    <a:schemeClr val="accent1"/>
                  </a:solidFill>
                  <a:prstDash val="solid"/>
                  <a:headEnd type="none" w="med" len="med"/>
                  <a:tailEnd type="none" w="med" len="med"/>
                </a:ln>
                <a:effectLst/>
              </p:spPr>
            </p:cxnSp>
            <p:sp>
              <p:nvSpPr>
                <p:cNvPr id="386" name="Rectangle 385"/>
                <p:cNvSpPr/>
                <p:nvPr/>
              </p:nvSpPr>
              <p:spPr bwMode="auto">
                <a:xfrm>
                  <a:off x="4251615" y="2882862"/>
                  <a:ext cx="653932"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Canada East</a:t>
                  </a:r>
                </a:p>
              </p:txBody>
            </p:sp>
            <p:sp>
              <p:nvSpPr>
                <p:cNvPr id="387" name="Rectangle 386"/>
                <p:cNvSpPr/>
                <p:nvPr/>
              </p:nvSpPr>
              <p:spPr bwMode="auto">
                <a:xfrm>
                  <a:off x="3512142" y="2682610"/>
                  <a:ext cx="825428"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Canada Central</a:t>
                  </a:r>
                </a:p>
              </p:txBody>
            </p:sp>
            <p:sp>
              <p:nvSpPr>
                <p:cNvPr id="388" name="Rectangle 387"/>
                <p:cNvSpPr>
                  <a:spLocks/>
                </p:cNvSpPr>
                <p:nvPr/>
              </p:nvSpPr>
              <p:spPr bwMode="auto">
                <a:xfrm>
                  <a:off x="2533768" y="3923088"/>
                  <a:ext cx="921596"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South Central US</a:t>
                  </a:r>
                </a:p>
              </p:txBody>
            </p:sp>
            <p:cxnSp>
              <p:nvCxnSpPr>
                <p:cNvPr id="389" name="Straight Connector 388"/>
                <p:cNvCxnSpPr>
                  <a:stCxn id="341" idx="2"/>
                </p:cNvCxnSpPr>
                <p:nvPr/>
              </p:nvCxnSpPr>
              <p:spPr>
                <a:xfrm>
                  <a:off x="3435469" y="2502210"/>
                  <a:ext cx="127443" cy="869463"/>
                </a:xfrm>
                <a:prstGeom prst="line">
                  <a:avLst/>
                </a:prstGeom>
                <a:noFill/>
                <a:ln w="9525" cap="flat" cmpd="sng" algn="ctr">
                  <a:solidFill>
                    <a:schemeClr val="accent1"/>
                  </a:solidFill>
                  <a:prstDash val="solid"/>
                  <a:headEnd type="none" w="med" len="med"/>
                  <a:tailEnd type="none" w="med" len="med"/>
                </a:ln>
                <a:effectLst/>
              </p:spPr>
            </p:cxnSp>
            <p:sp>
              <p:nvSpPr>
                <p:cNvPr id="390" name="Rectangle 389"/>
                <p:cNvSpPr/>
                <p:nvPr/>
              </p:nvSpPr>
              <p:spPr bwMode="auto">
                <a:xfrm>
                  <a:off x="8953336" y="3592597"/>
                  <a:ext cx="659960" cy="13859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spAutoFit/>
                </a:bodyPr>
                <a:lstStyle/>
                <a:p>
                  <a:pPr algn="ctr" defTabSz="1194187">
                    <a:defRPr/>
                  </a:pPr>
                  <a:r>
                    <a:rPr lang="en-US" sz="883" b="1" kern="0">
                      <a:solidFill>
                        <a:srgbClr val="00BCF2"/>
                      </a:solidFill>
                      <a:latin typeface="Segoe UI"/>
                      <a:ea typeface="Segoe UI" panose="020B0502040204020203" pitchFamily="34" charset="0"/>
                      <a:cs typeface="Segoe UI" panose="020B0502040204020203" pitchFamily="34" charset="0"/>
                    </a:rPr>
                    <a:t>China East</a:t>
                  </a:r>
                  <a:r>
                    <a:rPr lang="en-US" sz="883" b="1" kern="0" baseline="30000">
                      <a:solidFill>
                        <a:srgbClr val="00BCF2"/>
                      </a:solidFill>
                      <a:latin typeface="Segoe UI"/>
                      <a:ea typeface="Segoe UI" panose="020B0502040204020203" pitchFamily="34" charset="0"/>
                      <a:cs typeface="Segoe UI" panose="020B0502040204020203" pitchFamily="34" charset="0"/>
                    </a:rPr>
                    <a:t>1</a:t>
                  </a:r>
                </a:p>
              </p:txBody>
            </p:sp>
            <p:sp>
              <p:nvSpPr>
                <p:cNvPr id="391" name="Rectangle 390"/>
                <p:cNvSpPr/>
                <p:nvPr/>
              </p:nvSpPr>
              <p:spPr bwMode="auto">
                <a:xfrm>
                  <a:off x="6350196" y="3103898"/>
                  <a:ext cx="860671"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BCF2"/>
                      </a:solidFill>
                      <a:latin typeface="Segoe UI"/>
                      <a:ea typeface="Segoe UI" panose="020B0502040204020203" pitchFamily="34" charset="0"/>
                      <a:cs typeface="Segoe UI" panose="020B0502040204020203" pitchFamily="34" charset="0"/>
                    </a:rPr>
                    <a:t>Germany Central</a:t>
                  </a:r>
                  <a:r>
                    <a:rPr lang="en-US" sz="883" b="1" kern="0" baseline="30000">
                      <a:solidFill>
                        <a:srgbClr val="00BCF2"/>
                      </a:solidFill>
                      <a:latin typeface="Segoe UI"/>
                      <a:ea typeface="Segoe UI" panose="020B0502040204020203" pitchFamily="34" charset="0"/>
                      <a:cs typeface="Segoe UI" panose="020B0502040204020203" pitchFamily="34" charset="0"/>
                    </a:rPr>
                    <a:t>2</a:t>
                  </a:r>
                </a:p>
              </p:txBody>
            </p:sp>
            <p:sp>
              <p:nvSpPr>
                <p:cNvPr id="395" name="Rectangle 394"/>
                <p:cNvSpPr/>
                <p:nvPr/>
              </p:nvSpPr>
              <p:spPr bwMode="auto">
                <a:xfrm>
                  <a:off x="9818542" y="2996693"/>
                  <a:ext cx="693477"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959">
                    <a:defRPr/>
                  </a:pPr>
                  <a:r>
                    <a:rPr lang="en-US" sz="883" b="1" kern="0">
                      <a:solidFill>
                        <a:srgbClr val="0078D7"/>
                      </a:solidFill>
                      <a:latin typeface="Segoe UI"/>
                      <a:ea typeface="Segoe UI" panose="020B0502040204020203" pitchFamily="34" charset="0"/>
                      <a:cs typeface="Segoe UI" panose="020B0502040204020203" pitchFamily="34" charset="0"/>
                    </a:rPr>
                    <a:t>Korea South</a:t>
                  </a:r>
                  <a:r>
                    <a:rPr lang="en-US" sz="883" b="1" kern="0" baseline="30000">
                      <a:solidFill>
                        <a:srgbClr val="0078D7"/>
                      </a:solidFill>
                      <a:latin typeface="Segoe UI"/>
                      <a:ea typeface="Segoe UI" panose="020B0502040204020203" pitchFamily="34" charset="0"/>
                      <a:cs typeface="Segoe UI" panose="020B0502040204020203" pitchFamily="34" charset="0"/>
                    </a:rPr>
                    <a:t>3</a:t>
                  </a:r>
                </a:p>
              </p:txBody>
            </p:sp>
            <p:pic>
              <p:nvPicPr>
                <p:cNvPr id="396" name="Picture 39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721486" y="3227324"/>
                  <a:ext cx="494651" cy="475125"/>
                </a:xfrm>
                <a:prstGeom prst="rect">
                  <a:avLst/>
                </a:prstGeom>
                <a:effectLst>
                  <a:outerShdw blurRad="63500" sx="102000" sy="102000" algn="ctr" rotWithShape="0">
                    <a:prstClr val="black">
                      <a:alpha val="40000"/>
                    </a:prstClr>
                  </a:outerShdw>
                </a:effectLst>
              </p:spPr>
            </p:pic>
            <p:cxnSp>
              <p:nvCxnSpPr>
                <p:cNvPr id="397" name="Straight Connector 396"/>
                <p:cNvCxnSpPr>
                  <a:stCxn id="395" idx="2"/>
                </p:cNvCxnSpPr>
                <p:nvPr/>
              </p:nvCxnSpPr>
              <p:spPr>
                <a:xfrm flipH="1">
                  <a:off x="9964528" y="3273653"/>
                  <a:ext cx="200753" cy="196040"/>
                </a:xfrm>
                <a:prstGeom prst="line">
                  <a:avLst/>
                </a:prstGeom>
                <a:noFill/>
                <a:ln w="9525" cap="flat" cmpd="sng" algn="ctr">
                  <a:solidFill>
                    <a:schemeClr val="accent1"/>
                  </a:solidFill>
                  <a:prstDash val="solid"/>
                  <a:headEnd type="none" w="med" len="med"/>
                  <a:tailEnd type="none" w="med" len="med"/>
                </a:ln>
                <a:effectLst/>
              </p:spPr>
            </p:cxnSp>
            <p:cxnSp>
              <p:nvCxnSpPr>
                <p:cNvPr id="398" name="Straight Connector 397"/>
                <p:cNvCxnSpPr>
                  <a:stCxn id="336" idx="0"/>
                </p:cNvCxnSpPr>
                <p:nvPr/>
              </p:nvCxnSpPr>
              <p:spPr>
                <a:xfrm flipH="1">
                  <a:off x="6345814" y="2816422"/>
                  <a:ext cx="115548" cy="146670"/>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0" name="Rectangle 399"/>
                <p:cNvSpPr/>
                <p:nvPr/>
              </p:nvSpPr>
              <p:spPr bwMode="auto">
                <a:xfrm>
                  <a:off x="4702311" y="3526454"/>
                  <a:ext cx="496860"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East US 2</a:t>
                  </a:r>
                </a:p>
              </p:txBody>
            </p:sp>
            <p:cxnSp>
              <p:nvCxnSpPr>
                <p:cNvPr id="401" name="Straight Connector 400"/>
                <p:cNvCxnSpPr/>
                <p:nvPr/>
              </p:nvCxnSpPr>
              <p:spPr>
                <a:xfrm flipH="1" flipV="1">
                  <a:off x="3858911" y="3469695"/>
                  <a:ext cx="747663" cy="198518"/>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02" name="Picture 40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103682" y="3733420"/>
                  <a:ext cx="494651" cy="475125"/>
                </a:xfrm>
                <a:prstGeom prst="rect">
                  <a:avLst/>
                </a:prstGeom>
                <a:effectLst>
                  <a:outerShdw blurRad="63500" sx="102000" sy="102000" algn="ctr" rotWithShape="0">
                    <a:prstClr val="black">
                      <a:alpha val="40000"/>
                    </a:prstClr>
                  </a:outerShdw>
                </a:effectLst>
              </p:spPr>
            </p:pic>
            <p:sp>
              <p:nvSpPr>
                <p:cNvPr id="403" name="Oval 402"/>
                <p:cNvSpPr/>
                <p:nvPr/>
              </p:nvSpPr>
              <p:spPr bwMode="auto">
                <a:xfrm>
                  <a:off x="8319199" y="3943937"/>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cxnSp>
              <p:nvCxnSpPr>
                <p:cNvPr id="404" name="Straight Connector 403"/>
                <p:cNvCxnSpPr/>
                <p:nvPr/>
              </p:nvCxnSpPr>
              <p:spPr>
                <a:xfrm>
                  <a:off x="9580892" y="3153619"/>
                  <a:ext cx="383636" cy="309718"/>
                </a:xfrm>
                <a:prstGeom prst="line">
                  <a:avLst/>
                </a:prstGeom>
                <a:noFill/>
                <a:ln w="9525" cap="flat" cmpd="sng" algn="ctr">
                  <a:solidFill>
                    <a:schemeClr val="accent1"/>
                  </a:solidFill>
                  <a:prstDash val="solid"/>
                  <a:headEnd type="none" w="med" len="med"/>
                  <a:tailEnd type="none" w="med" len="med"/>
                </a:ln>
                <a:effectLst/>
              </p:spPr>
            </p:cxnSp>
            <p:sp>
              <p:nvSpPr>
                <p:cNvPr id="405" name="Rectangle 404"/>
                <p:cNvSpPr/>
                <p:nvPr/>
              </p:nvSpPr>
              <p:spPr bwMode="auto">
                <a:xfrm>
                  <a:off x="9152054" y="2838861"/>
                  <a:ext cx="776616"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959">
                    <a:defRPr/>
                  </a:pPr>
                  <a:r>
                    <a:rPr lang="en-US" sz="883" b="1" kern="0">
                      <a:solidFill>
                        <a:srgbClr val="0078D7"/>
                      </a:solidFill>
                      <a:latin typeface="Segoe UI"/>
                      <a:ea typeface="Segoe UI" panose="020B0502040204020203" pitchFamily="34" charset="0"/>
                      <a:cs typeface="Segoe UI" panose="020B0502040204020203" pitchFamily="34" charset="0"/>
                    </a:rPr>
                    <a:t>Korea Central</a:t>
                  </a:r>
                  <a:r>
                    <a:rPr lang="en-US" sz="883" b="1" kern="0" baseline="30000">
                      <a:solidFill>
                        <a:srgbClr val="0078D7"/>
                      </a:solidFill>
                      <a:latin typeface="Segoe UI"/>
                      <a:ea typeface="Segoe UI" panose="020B0502040204020203" pitchFamily="34" charset="0"/>
                      <a:cs typeface="Segoe UI" panose="020B0502040204020203" pitchFamily="34" charset="0"/>
                    </a:rPr>
                    <a:t>3</a:t>
                  </a:r>
                </a:p>
              </p:txBody>
            </p:sp>
            <p:cxnSp>
              <p:nvCxnSpPr>
                <p:cNvPr id="406" name="Straight Connector 405"/>
                <p:cNvCxnSpPr/>
                <p:nvPr/>
              </p:nvCxnSpPr>
              <p:spPr>
                <a:xfrm flipV="1">
                  <a:off x="8253216" y="4046329"/>
                  <a:ext cx="160014" cy="91033"/>
                </a:xfrm>
                <a:prstGeom prst="line">
                  <a:avLst/>
                </a:prstGeom>
                <a:noFill/>
                <a:ln w="9525" cap="flat" cmpd="sng" algn="ctr">
                  <a:solidFill>
                    <a:schemeClr val="accent1"/>
                  </a:solidFill>
                  <a:prstDash val="solid"/>
                  <a:headEnd type="none" w="med" len="med"/>
                  <a:tailEnd type="none" w="med" len="med"/>
                </a:ln>
                <a:effectLst/>
              </p:spPr>
            </p:cxnSp>
            <p:sp>
              <p:nvSpPr>
                <p:cNvPr id="407" name="Oval 406"/>
                <p:cNvSpPr/>
                <p:nvPr/>
              </p:nvSpPr>
              <p:spPr bwMode="auto">
                <a:xfrm>
                  <a:off x="5925586" y="2898224"/>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408" name="Rectangle 407"/>
                <p:cNvSpPr/>
                <p:nvPr/>
              </p:nvSpPr>
              <p:spPr bwMode="auto">
                <a:xfrm>
                  <a:off x="4877099" y="2474461"/>
                  <a:ext cx="1201982" cy="276999"/>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United Kingdom West</a:t>
                  </a:r>
                </a:p>
              </p:txBody>
            </p:sp>
            <p:cxnSp>
              <p:nvCxnSpPr>
                <p:cNvPr id="409" name="Straight Connector 408"/>
                <p:cNvCxnSpPr/>
                <p:nvPr/>
              </p:nvCxnSpPr>
              <p:spPr>
                <a:xfrm>
                  <a:off x="5788255" y="2747902"/>
                  <a:ext cx="349297" cy="170479"/>
                </a:xfrm>
                <a:prstGeom prst="line">
                  <a:avLst/>
                </a:prstGeom>
                <a:noFill/>
                <a:ln w="9525" cap="flat" cmpd="sng" algn="ctr">
                  <a:solidFill>
                    <a:schemeClr val="accent1"/>
                  </a:solidFill>
                  <a:prstDash val="solid"/>
                  <a:headEnd type="none" w="med" len="med"/>
                  <a:tailEnd type="none" w="med" len="med"/>
                </a:ln>
                <a:effectLst/>
              </p:spPr>
            </p:cxnSp>
            <p:cxnSp>
              <p:nvCxnSpPr>
                <p:cNvPr id="410" name="Straight Connector 409"/>
                <p:cNvCxnSpPr/>
                <p:nvPr/>
              </p:nvCxnSpPr>
              <p:spPr>
                <a:xfrm flipH="1">
                  <a:off x="6137552" y="2387404"/>
                  <a:ext cx="65731" cy="530977"/>
                </a:xfrm>
                <a:prstGeom prst="line">
                  <a:avLst/>
                </a:prstGeom>
                <a:noFill/>
                <a:ln w="9525" cap="flat" cmpd="sng" algn="ctr">
                  <a:solidFill>
                    <a:schemeClr val="accent1"/>
                  </a:solidFill>
                  <a:prstDash val="solid"/>
                  <a:headEnd type="none" w="med" len="med"/>
                  <a:tailEnd type="none" w="med" len="med"/>
                </a:ln>
                <a:effectLst/>
              </p:spPr>
            </p:cxnSp>
            <p:sp>
              <p:nvSpPr>
                <p:cNvPr id="411" name="Rectangle 410"/>
                <p:cNvSpPr/>
                <p:nvPr/>
              </p:nvSpPr>
              <p:spPr bwMode="auto">
                <a:xfrm>
                  <a:off x="5570586" y="1994672"/>
                  <a:ext cx="1265384" cy="276999"/>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United Kingdom </a:t>
                  </a:r>
                  <a:br>
                    <a:rPr lang="en-US" sz="883" b="1" kern="0">
                      <a:solidFill>
                        <a:srgbClr val="0078D7"/>
                      </a:solidFill>
                      <a:latin typeface="Segoe UI"/>
                      <a:ea typeface="Segoe UI" panose="020B0502040204020203" pitchFamily="34" charset="0"/>
                      <a:cs typeface="Segoe UI" panose="020B0502040204020203" pitchFamily="34" charset="0"/>
                    </a:rPr>
                  </a:br>
                  <a:r>
                    <a:rPr lang="en-US" sz="883" b="1" kern="0">
                      <a:solidFill>
                        <a:srgbClr val="0078D7"/>
                      </a:solidFill>
                      <a:latin typeface="Segoe UI"/>
                      <a:ea typeface="Segoe UI" panose="020B0502040204020203" pitchFamily="34" charset="0"/>
                      <a:cs typeface="Segoe UI" panose="020B0502040204020203" pitchFamily="34" charset="0"/>
                    </a:rPr>
                    <a:t>South</a:t>
                  </a:r>
                </a:p>
              </p:txBody>
            </p:sp>
            <p:sp>
              <p:nvSpPr>
                <p:cNvPr id="412" name="Rectangle 411"/>
                <p:cNvSpPr/>
                <p:nvPr/>
              </p:nvSpPr>
              <p:spPr bwMode="auto">
                <a:xfrm>
                  <a:off x="1977095" y="3637411"/>
                  <a:ext cx="915185"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3959">
                    <a:defRPr/>
                  </a:pPr>
                  <a:r>
                    <a:rPr lang="en-US" sz="883" b="1" kern="0">
                      <a:solidFill>
                        <a:srgbClr val="0078D7"/>
                      </a:solidFill>
                      <a:latin typeface="Segoe UI"/>
                      <a:ea typeface="Segoe UI" panose="020B0502040204020203" pitchFamily="34" charset="0"/>
                      <a:cs typeface="Segoe UI" panose="020B0502040204020203" pitchFamily="34" charset="0"/>
                    </a:rPr>
                    <a:t>West Central US</a:t>
                  </a:r>
                  <a:br>
                    <a:rPr lang="en-US" sz="883" b="1" kern="0">
                      <a:solidFill>
                        <a:srgbClr val="0078D7"/>
                      </a:solidFill>
                      <a:latin typeface="Segoe UI"/>
                      <a:ea typeface="Segoe UI" panose="020B0502040204020203" pitchFamily="34" charset="0"/>
                      <a:cs typeface="Segoe UI" panose="020B0502040204020203" pitchFamily="34" charset="0"/>
                    </a:rPr>
                  </a:br>
                  <a:endParaRPr lang="en-US" sz="883" i="1" kern="0">
                    <a:solidFill>
                      <a:srgbClr val="0078D7"/>
                    </a:solidFill>
                    <a:latin typeface="Segoe UI"/>
                    <a:ea typeface="Segoe UI" panose="020B0502040204020203" pitchFamily="34" charset="0"/>
                    <a:cs typeface="Segoe UI" panose="020B0502040204020203" pitchFamily="34" charset="0"/>
                  </a:endParaRPr>
                </a:p>
              </p:txBody>
            </p:sp>
            <p:pic>
              <p:nvPicPr>
                <p:cNvPr id="413" name="Picture 41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546385" y="3014922"/>
                  <a:ext cx="494651" cy="475125"/>
                </a:xfrm>
                <a:prstGeom prst="rect">
                  <a:avLst/>
                </a:prstGeom>
                <a:effectLst>
                  <a:outerShdw blurRad="63500" sx="102000" sy="102000" algn="ctr" rotWithShape="0">
                    <a:prstClr val="black">
                      <a:alpha val="40000"/>
                    </a:prstClr>
                  </a:outerShdw>
                </a:effectLst>
              </p:spPr>
            </p:pic>
            <p:cxnSp>
              <p:nvCxnSpPr>
                <p:cNvPr id="414" name="Straight Connector 413"/>
                <p:cNvCxnSpPr/>
                <p:nvPr/>
              </p:nvCxnSpPr>
              <p:spPr>
                <a:xfrm flipH="1">
                  <a:off x="2587441" y="3257550"/>
                  <a:ext cx="193860" cy="371193"/>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endCxn id="388" idx="0"/>
                </p:cNvCxnSpPr>
                <p:nvPr/>
              </p:nvCxnSpPr>
              <p:spPr>
                <a:xfrm flipH="1">
                  <a:off x="2994566" y="3708323"/>
                  <a:ext cx="223923" cy="214765"/>
                </a:xfrm>
                <a:prstGeom prst="line">
                  <a:avLst/>
                </a:prstGeom>
                <a:ln>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p:nvPr/>
              </p:nvCxnSpPr>
              <p:spPr>
                <a:xfrm flipH="1">
                  <a:off x="3870638" y="2959570"/>
                  <a:ext cx="54218" cy="251875"/>
                </a:xfrm>
                <a:prstGeom prst="line">
                  <a:avLst/>
                </a:prstGeom>
                <a:noFill/>
                <a:ln w="9525" cap="flat" cmpd="sng" algn="ctr">
                  <a:solidFill>
                    <a:schemeClr val="accent1"/>
                  </a:solidFill>
                  <a:prstDash val="solid"/>
                  <a:headEnd type="none" w="med" len="med"/>
                  <a:tailEnd type="none" w="med" len="med"/>
                </a:ln>
                <a:effectLst/>
              </p:spPr>
            </p:cxnSp>
            <p:sp>
              <p:nvSpPr>
                <p:cNvPr id="417" name="Oval 416"/>
                <p:cNvSpPr/>
                <p:nvPr/>
              </p:nvSpPr>
              <p:spPr bwMode="auto">
                <a:xfrm>
                  <a:off x="6560945" y="2937033"/>
                  <a:ext cx="73152" cy="73152"/>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cxnSp>
              <p:nvCxnSpPr>
                <p:cNvPr id="418" name="Straight Connector 417"/>
                <p:cNvCxnSpPr/>
                <p:nvPr/>
              </p:nvCxnSpPr>
              <p:spPr>
                <a:xfrm flipV="1">
                  <a:off x="9117742" y="4507720"/>
                  <a:ext cx="127961" cy="142222"/>
                </a:xfrm>
                <a:prstGeom prst="line">
                  <a:avLst/>
                </a:prstGeom>
                <a:noFill/>
                <a:ln w="9525" cap="flat" cmpd="sng" algn="ctr">
                  <a:solidFill>
                    <a:schemeClr val="accent1"/>
                  </a:solidFill>
                  <a:prstDash val="solid"/>
                  <a:tailEnd type="oval" w="med" len="med"/>
                </a:ln>
                <a:effectLst/>
              </p:spPr>
            </p:cxnSp>
            <p:sp>
              <p:nvSpPr>
                <p:cNvPr id="419" name="Rectangle 418"/>
                <p:cNvSpPr/>
                <p:nvPr/>
              </p:nvSpPr>
              <p:spPr bwMode="auto">
                <a:xfrm>
                  <a:off x="3454651" y="3724548"/>
                  <a:ext cx="637812" cy="252454"/>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BCF2"/>
                      </a:solidFill>
                      <a:latin typeface="Segoe UI"/>
                      <a:ea typeface="Segoe UI" panose="020B0502040204020203" pitchFamily="34" charset="0"/>
                      <a:cs typeface="Segoe UI" panose="020B0502040204020203" pitchFamily="34" charset="0"/>
                    </a:rPr>
                    <a:t>US Gov</a:t>
                  </a:r>
                </a:p>
              </p:txBody>
            </p:sp>
            <p:sp>
              <p:nvSpPr>
                <p:cNvPr id="420" name="Rectangle 419"/>
                <p:cNvSpPr/>
                <p:nvPr/>
              </p:nvSpPr>
              <p:spPr bwMode="auto">
                <a:xfrm>
                  <a:off x="2494828" y="2935520"/>
                  <a:ext cx="797234"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BCF2"/>
                      </a:solidFill>
                      <a:latin typeface="Segoe UI"/>
                      <a:ea typeface="Segoe UI" panose="020B0502040204020203" pitchFamily="34" charset="0"/>
                      <a:cs typeface="Segoe UI" panose="020B0502040204020203" pitchFamily="34" charset="0"/>
                    </a:rPr>
                    <a:t>US Gov</a:t>
                  </a:r>
                </a:p>
              </p:txBody>
            </p:sp>
            <p:sp>
              <p:nvSpPr>
                <p:cNvPr id="421" name="Rectangle 420"/>
                <p:cNvSpPr/>
                <p:nvPr/>
              </p:nvSpPr>
              <p:spPr bwMode="auto">
                <a:xfrm>
                  <a:off x="3981524" y="3931585"/>
                  <a:ext cx="671563" cy="259415"/>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BCF2"/>
                      </a:solidFill>
                      <a:latin typeface="Segoe UI"/>
                      <a:ea typeface="Segoe UI" panose="020B0502040204020203" pitchFamily="34" charset="0"/>
                      <a:cs typeface="Segoe UI" panose="020B0502040204020203" pitchFamily="34" charset="0"/>
                    </a:rPr>
                    <a:t>US DoD East</a:t>
                  </a:r>
                  <a:r>
                    <a:rPr lang="en-US" sz="883" b="1" kern="0" baseline="30000">
                      <a:solidFill>
                        <a:srgbClr val="00BCF2"/>
                      </a:solidFill>
                      <a:latin typeface="Segoe UI"/>
                      <a:ea typeface="Segoe UI" panose="020B0502040204020203" pitchFamily="34" charset="0"/>
                      <a:cs typeface="Segoe UI" panose="020B0502040204020203" pitchFamily="34" charset="0"/>
                    </a:rPr>
                    <a:t>3</a:t>
                  </a:r>
                  <a:endParaRPr lang="en-US" sz="883" b="1" kern="0">
                    <a:solidFill>
                      <a:srgbClr val="00BCF2"/>
                    </a:solidFill>
                    <a:latin typeface="Segoe UI"/>
                    <a:ea typeface="Segoe UI" panose="020B0502040204020203" pitchFamily="34" charset="0"/>
                    <a:cs typeface="Segoe UI" panose="020B0502040204020203" pitchFamily="34" charset="0"/>
                  </a:endParaRPr>
                </a:p>
              </p:txBody>
            </p:sp>
            <p:cxnSp>
              <p:nvCxnSpPr>
                <p:cNvPr id="422" name="Straight Connector 421"/>
                <p:cNvCxnSpPr>
                  <a:stCxn id="421" idx="0"/>
                </p:cNvCxnSpPr>
                <p:nvPr/>
              </p:nvCxnSpPr>
              <p:spPr>
                <a:xfrm flipH="1" flipV="1">
                  <a:off x="3836324" y="3469695"/>
                  <a:ext cx="480982" cy="461890"/>
                </a:xfrm>
                <a:prstGeom prst="line">
                  <a:avLst/>
                </a:prstGeom>
                <a:noFill/>
                <a:ln w="9525" cap="flat" cmpd="sng" algn="ctr">
                  <a:solidFill>
                    <a:schemeClr val="accent6"/>
                  </a:solidFill>
                  <a:prstDash val="solid"/>
                  <a:headEnd type="none" w="med" len="med"/>
                  <a:tailEnd type="none" w="med" len="med"/>
                </a:ln>
                <a:effectLst/>
              </p:spPr>
            </p:cxnSp>
            <p:cxnSp>
              <p:nvCxnSpPr>
                <p:cNvPr id="423" name="Straight Connector 422"/>
                <p:cNvCxnSpPr>
                  <a:stCxn id="361" idx="1"/>
                </p:cNvCxnSpPr>
                <p:nvPr/>
              </p:nvCxnSpPr>
              <p:spPr>
                <a:xfrm flipV="1">
                  <a:off x="3312513" y="3300490"/>
                  <a:ext cx="131166" cy="72246"/>
                </a:xfrm>
                <a:prstGeom prst="line">
                  <a:avLst/>
                </a:prstGeom>
                <a:noFill/>
                <a:ln w="9525" cap="flat" cmpd="sng" algn="ctr">
                  <a:solidFill>
                    <a:schemeClr val="accent6"/>
                  </a:solidFill>
                  <a:prstDash val="solid"/>
                  <a:headEnd type="none" w="med" len="med"/>
                  <a:tailEnd type="none" w="med" len="med"/>
                </a:ln>
                <a:effectLst/>
              </p:spPr>
            </p:cxnSp>
            <p:cxnSp>
              <p:nvCxnSpPr>
                <p:cNvPr id="424" name="Straight Connector 423"/>
                <p:cNvCxnSpPr/>
                <p:nvPr/>
              </p:nvCxnSpPr>
              <p:spPr>
                <a:xfrm>
                  <a:off x="3165682" y="3160857"/>
                  <a:ext cx="280135" cy="139633"/>
                </a:xfrm>
                <a:prstGeom prst="line">
                  <a:avLst/>
                </a:prstGeom>
                <a:noFill/>
                <a:ln w="9525" cap="flat" cmpd="sng" algn="ctr">
                  <a:solidFill>
                    <a:schemeClr val="accent6"/>
                  </a:solidFill>
                  <a:prstDash val="solid"/>
                  <a:headEnd type="none" w="med" len="med"/>
                  <a:tailEnd type="none" w="med" len="med"/>
                </a:ln>
                <a:effectLst/>
              </p:spPr>
            </p:cxnSp>
            <p:cxnSp>
              <p:nvCxnSpPr>
                <p:cNvPr id="425" name="Straight Connector 424"/>
                <p:cNvCxnSpPr>
                  <a:stCxn id="419" idx="0"/>
                </p:cNvCxnSpPr>
                <p:nvPr/>
              </p:nvCxnSpPr>
              <p:spPr>
                <a:xfrm flipV="1">
                  <a:off x="3773557" y="3498981"/>
                  <a:ext cx="62766" cy="225567"/>
                </a:xfrm>
                <a:prstGeom prst="line">
                  <a:avLst/>
                </a:prstGeom>
                <a:ln>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6" name="Rectangle 425"/>
                <p:cNvSpPr/>
                <p:nvPr/>
              </p:nvSpPr>
              <p:spPr bwMode="auto">
                <a:xfrm>
                  <a:off x="2698081" y="3374498"/>
                  <a:ext cx="705577" cy="231532"/>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BCF2"/>
                      </a:solidFill>
                      <a:latin typeface="Segoe UI"/>
                      <a:ea typeface="Segoe UI" panose="020B0502040204020203" pitchFamily="34" charset="0"/>
                      <a:cs typeface="Segoe UI" panose="020B0502040204020203" pitchFamily="34" charset="0"/>
                    </a:rPr>
                    <a:t>US DoD </a:t>
                  </a:r>
                  <a:br>
                    <a:rPr lang="en-US" sz="883" b="1" kern="0">
                      <a:solidFill>
                        <a:srgbClr val="00BCF2"/>
                      </a:solidFill>
                      <a:latin typeface="Segoe UI"/>
                      <a:ea typeface="Segoe UI" panose="020B0502040204020203" pitchFamily="34" charset="0"/>
                      <a:cs typeface="Segoe UI" panose="020B0502040204020203" pitchFamily="34" charset="0"/>
                    </a:rPr>
                  </a:br>
                  <a:r>
                    <a:rPr lang="en-US" sz="883" b="1" kern="0">
                      <a:solidFill>
                        <a:srgbClr val="00BCF2"/>
                      </a:solidFill>
                      <a:latin typeface="Segoe UI"/>
                      <a:ea typeface="Segoe UI" panose="020B0502040204020203" pitchFamily="34" charset="0"/>
                      <a:cs typeface="Segoe UI" panose="020B0502040204020203" pitchFamily="34" charset="0"/>
                    </a:rPr>
                    <a:t>West</a:t>
                  </a:r>
                  <a:r>
                    <a:rPr lang="en-US" sz="883" b="1" kern="0" baseline="30000">
                      <a:solidFill>
                        <a:srgbClr val="00BCF2"/>
                      </a:solidFill>
                      <a:latin typeface="Segoe UI"/>
                      <a:ea typeface="Segoe UI" panose="020B0502040204020203" pitchFamily="34" charset="0"/>
                      <a:cs typeface="Segoe UI" panose="020B0502040204020203" pitchFamily="34" charset="0"/>
                    </a:rPr>
                    <a:t>3</a:t>
                  </a:r>
                  <a:endParaRPr lang="en-US" sz="883" b="1" kern="0">
                    <a:solidFill>
                      <a:srgbClr val="00BCF2"/>
                    </a:solidFill>
                    <a:latin typeface="Segoe UI"/>
                    <a:ea typeface="Segoe UI" panose="020B0502040204020203" pitchFamily="34" charset="0"/>
                    <a:cs typeface="Segoe UI" panose="020B0502040204020203" pitchFamily="34" charset="0"/>
                  </a:endParaRPr>
                </a:p>
              </p:txBody>
            </p:sp>
            <p:sp>
              <p:nvSpPr>
                <p:cNvPr id="107" name="Oval 106"/>
                <p:cNvSpPr/>
                <p:nvPr/>
              </p:nvSpPr>
              <p:spPr bwMode="auto">
                <a:xfrm>
                  <a:off x="3834398" y="3175205"/>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08" name="Oval 107"/>
                <p:cNvSpPr/>
                <p:nvPr/>
              </p:nvSpPr>
              <p:spPr bwMode="auto">
                <a:xfrm>
                  <a:off x="3523267" y="3336164"/>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09" name="Oval 108"/>
                <p:cNvSpPr/>
                <p:nvPr/>
              </p:nvSpPr>
              <p:spPr bwMode="auto">
                <a:xfrm>
                  <a:off x="3406776" y="3263954"/>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10" name="Oval 109"/>
                <p:cNvSpPr/>
                <p:nvPr/>
              </p:nvSpPr>
              <p:spPr bwMode="auto">
                <a:xfrm>
                  <a:off x="3793495" y="3439121"/>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11" name="Oval 110"/>
                <p:cNvSpPr/>
                <p:nvPr/>
              </p:nvSpPr>
              <p:spPr bwMode="auto">
                <a:xfrm>
                  <a:off x="3179871" y="3672086"/>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12" name="Oval 111"/>
                <p:cNvSpPr/>
                <p:nvPr/>
              </p:nvSpPr>
              <p:spPr bwMode="auto">
                <a:xfrm>
                  <a:off x="2757139" y="3215913"/>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13" name="Oval 112"/>
                <p:cNvSpPr/>
                <p:nvPr/>
              </p:nvSpPr>
              <p:spPr bwMode="auto">
                <a:xfrm>
                  <a:off x="6104398" y="2885297"/>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14" name="Oval 113"/>
                <p:cNvSpPr/>
                <p:nvPr/>
              </p:nvSpPr>
              <p:spPr bwMode="auto">
                <a:xfrm>
                  <a:off x="6424785" y="3017408"/>
                  <a:ext cx="73152" cy="73152"/>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16" name="Oval 115"/>
                <p:cNvSpPr/>
                <p:nvPr/>
              </p:nvSpPr>
              <p:spPr bwMode="auto">
                <a:xfrm>
                  <a:off x="6310338" y="2921620"/>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17" name="Oval 116"/>
                <p:cNvSpPr/>
                <p:nvPr/>
              </p:nvSpPr>
              <p:spPr bwMode="auto">
                <a:xfrm>
                  <a:off x="9932240" y="3428315"/>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18" name="Oval 117"/>
                <p:cNvSpPr/>
                <p:nvPr/>
              </p:nvSpPr>
              <p:spPr bwMode="auto">
                <a:xfrm>
                  <a:off x="8370591" y="4005229"/>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grpSp>
        </p:grpSp>
        <p:grpSp>
          <p:nvGrpSpPr>
            <p:cNvPr id="14" name="Group 13"/>
            <p:cNvGrpSpPr/>
            <p:nvPr/>
          </p:nvGrpSpPr>
          <p:grpSpPr>
            <a:xfrm>
              <a:off x="5915748" y="2859948"/>
              <a:ext cx="613244" cy="533143"/>
              <a:chOff x="5915748" y="2859948"/>
              <a:chExt cx="613244" cy="533143"/>
            </a:xfrm>
          </p:grpSpPr>
          <p:pic>
            <p:nvPicPr>
              <p:cNvPr id="131" name="Picture 13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34341" y="2917966"/>
                <a:ext cx="494651" cy="475125"/>
              </a:xfrm>
              <a:prstGeom prst="rect">
                <a:avLst/>
              </a:prstGeom>
              <a:effectLst>
                <a:outerShdw blurRad="63500" sx="102000" sy="102000" algn="ctr" rotWithShape="0">
                  <a:prstClr val="black">
                    <a:alpha val="40000"/>
                  </a:prstClr>
                </a:outerShdw>
              </a:effectLst>
            </p:spPr>
          </p:pic>
          <p:pic>
            <p:nvPicPr>
              <p:cNvPr id="132" name="Picture 1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915748" y="2859948"/>
                <a:ext cx="494651" cy="475125"/>
              </a:xfrm>
              <a:prstGeom prst="rect">
                <a:avLst/>
              </a:prstGeom>
              <a:effectLst>
                <a:outerShdw blurRad="63500" sx="102000" sy="102000" algn="ctr" rotWithShape="0">
                  <a:prstClr val="black">
                    <a:alpha val="40000"/>
                  </a:prstClr>
                </a:outerShdw>
              </a:effectLst>
            </p:spPr>
          </p:pic>
        </p:grpSp>
        <p:sp>
          <p:nvSpPr>
            <p:cNvPr id="120" name="Oval 119"/>
            <p:cNvSpPr/>
            <p:nvPr/>
          </p:nvSpPr>
          <p:spPr bwMode="auto">
            <a:xfrm>
              <a:off x="6245540" y="3119492"/>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21" name="Oval 120"/>
            <p:cNvSpPr/>
            <p:nvPr/>
          </p:nvSpPr>
          <p:spPr bwMode="auto">
            <a:xfrm>
              <a:off x="6131629" y="3062963"/>
              <a:ext cx="73152" cy="731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sp>
          <p:nvSpPr>
            <p:cNvPr id="122" name="Rectangle 121"/>
            <p:cNvSpPr/>
            <p:nvPr/>
          </p:nvSpPr>
          <p:spPr bwMode="auto">
            <a:xfrm>
              <a:off x="5440234" y="3107943"/>
              <a:ext cx="689193"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France</a:t>
              </a:r>
              <a:r>
                <a:rPr lang="en-US" sz="883" b="1" kern="0" baseline="30000">
                  <a:solidFill>
                    <a:srgbClr val="0078D7"/>
                  </a:solidFill>
                  <a:latin typeface="Segoe UI"/>
                  <a:ea typeface="Segoe UI" panose="020B0502040204020203" pitchFamily="34" charset="0"/>
                  <a:cs typeface="Segoe UI" panose="020B0502040204020203" pitchFamily="34" charset="0"/>
                </a:rPr>
                <a:t>3</a:t>
              </a:r>
              <a:r>
                <a:rPr lang="en-US" sz="883" b="1" kern="0">
                  <a:solidFill>
                    <a:srgbClr val="0078D7"/>
                  </a:solidFill>
                  <a:latin typeface="Segoe UI"/>
                  <a:ea typeface="Segoe UI" panose="020B0502040204020203" pitchFamily="34" charset="0"/>
                  <a:cs typeface="Segoe UI" panose="020B0502040204020203" pitchFamily="34" charset="0"/>
                </a:rPr>
                <a:t> </a:t>
              </a:r>
            </a:p>
          </p:txBody>
        </p:sp>
        <p:cxnSp>
          <p:nvCxnSpPr>
            <p:cNvPr id="123" name="Straight Connector 122"/>
            <p:cNvCxnSpPr>
              <a:endCxn id="121" idx="3"/>
            </p:cNvCxnSpPr>
            <p:nvPr/>
          </p:nvCxnSpPr>
          <p:spPr>
            <a:xfrm flipV="1">
              <a:off x="6032615" y="3125402"/>
              <a:ext cx="109727" cy="67242"/>
            </a:xfrm>
            <a:prstGeom prst="line">
              <a:avLst/>
            </a:prstGeom>
            <a:noFill/>
            <a:ln w="9525" cap="flat" cmpd="sng" algn="ctr">
              <a:solidFill>
                <a:schemeClr val="accent1"/>
              </a:solidFill>
              <a:prstDash val="solid"/>
              <a:headEnd type="none" w="med" len="med"/>
              <a:tailEnd type="none" w="med" len="med"/>
            </a:ln>
            <a:effectLst/>
          </p:spPr>
        </p:cxnSp>
        <p:cxnSp>
          <p:nvCxnSpPr>
            <p:cNvPr id="126" name="Straight Connector 125"/>
            <p:cNvCxnSpPr>
              <a:endCxn id="120" idx="3"/>
            </p:cNvCxnSpPr>
            <p:nvPr/>
          </p:nvCxnSpPr>
          <p:spPr>
            <a:xfrm flipV="1">
              <a:off x="6119669" y="3181931"/>
              <a:ext cx="136584" cy="139571"/>
            </a:xfrm>
            <a:prstGeom prst="line">
              <a:avLst/>
            </a:prstGeom>
            <a:noFill/>
            <a:ln w="9525" cap="flat" cmpd="sng" algn="ctr">
              <a:solidFill>
                <a:schemeClr val="accent1"/>
              </a:solidFill>
              <a:prstDash val="solid"/>
              <a:headEnd type="none" w="med" len="med"/>
              <a:tailEnd type="none" w="med" len="med"/>
            </a:ln>
            <a:effectLst/>
          </p:spPr>
        </p:cxnSp>
        <p:sp>
          <p:nvSpPr>
            <p:cNvPr id="127" name="Rectangle 126"/>
            <p:cNvSpPr/>
            <p:nvPr/>
          </p:nvSpPr>
          <p:spPr bwMode="auto">
            <a:xfrm>
              <a:off x="5610454" y="3278074"/>
              <a:ext cx="1014608"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0" tIns="0" rIns="0" bIns="0" numCol="1" rtlCol="0" anchor="ctr" anchorCtr="0" compatLnSpc="1">
              <a:noAutofit/>
            </a:body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France</a:t>
              </a:r>
              <a:r>
                <a:rPr lang="en-US" sz="883" b="1" kern="0" baseline="30000">
                  <a:solidFill>
                    <a:srgbClr val="0078D7"/>
                  </a:solidFill>
                  <a:latin typeface="Segoe UI"/>
                  <a:ea typeface="Segoe UI" panose="020B0502040204020203" pitchFamily="34" charset="0"/>
                  <a:cs typeface="Segoe UI" panose="020B0502040204020203" pitchFamily="34" charset="0"/>
                </a:rPr>
                <a:t>3</a:t>
              </a:r>
              <a:r>
                <a:rPr lang="en-US" sz="883" b="1" kern="0">
                  <a:solidFill>
                    <a:srgbClr val="0078D7"/>
                  </a:solidFill>
                  <a:latin typeface="Segoe UI"/>
                  <a:ea typeface="Segoe UI" panose="020B0502040204020203" pitchFamily="34" charset="0"/>
                  <a:cs typeface="Segoe UI" panose="020B0502040204020203" pitchFamily="34" charset="0"/>
                </a:rPr>
                <a:t> </a:t>
              </a:r>
            </a:p>
          </p:txBody>
        </p:sp>
        <p:grpSp>
          <p:nvGrpSpPr>
            <p:cNvPr id="128" name="Group 127"/>
            <p:cNvGrpSpPr/>
            <p:nvPr/>
          </p:nvGrpSpPr>
          <p:grpSpPr>
            <a:xfrm>
              <a:off x="1703915" y="2797040"/>
              <a:ext cx="1130851" cy="831703"/>
              <a:chOff x="1703915" y="2797040"/>
              <a:chExt cx="1130851" cy="831703"/>
            </a:xfrm>
          </p:grpSpPr>
          <p:pic>
            <p:nvPicPr>
              <p:cNvPr id="129" name="Picture 12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340115" y="3153618"/>
                <a:ext cx="494651" cy="475125"/>
              </a:xfrm>
              <a:prstGeom prst="rect">
                <a:avLst/>
              </a:prstGeom>
              <a:effectLst>
                <a:outerShdw blurRad="63500" sx="102000" sy="102000" algn="ctr" rotWithShape="0">
                  <a:prstClr val="black">
                    <a:alpha val="40000"/>
                  </a:prstClr>
                </a:outerShdw>
              </a:effectLst>
            </p:spPr>
          </p:pic>
          <p:sp>
            <p:nvSpPr>
              <p:cNvPr id="130" name="Rectangle 129"/>
              <p:cNvSpPr/>
              <p:nvPr/>
            </p:nvSpPr>
            <p:spPr bwMode="auto">
              <a:xfrm>
                <a:off x="1969704" y="3325754"/>
                <a:ext cx="492051"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none" lIns="0" tIns="0" rIns="0" bIns="0" numCol="1" rtlCol="0" anchor="ctr" anchorCtr="0" compatLnSpc="1">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94187">
                  <a:defRPr/>
                </a:pPr>
                <a:r>
                  <a:rPr lang="en-US" sz="883" b="1" kern="0">
                    <a:solidFill>
                      <a:srgbClr val="0078D7"/>
                    </a:solidFill>
                    <a:latin typeface="Segoe UI"/>
                    <a:ea typeface="Segoe UI" panose="020B0502040204020203" pitchFamily="34" charset="0"/>
                    <a:cs typeface="Segoe UI" panose="020B0502040204020203" pitchFamily="34" charset="0"/>
                  </a:rPr>
                  <a:t>West US</a:t>
                </a:r>
              </a:p>
            </p:txBody>
          </p:sp>
          <p:sp>
            <p:nvSpPr>
              <p:cNvPr id="133" name="Oval 132"/>
              <p:cNvSpPr/>
              <p:nvPr/>
            </p:nvSpPr>
            <p:spPr bwMode="auto">
              <a:xfrm>
                <a:off x="2550869" y="3359371"/>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pic>
            <p:nvPicPr>
              <p:cNvPr id="134" name="Picture 1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281739" y="2825366"/>
                <a:ext cx="494651" cy="475125"/>
              </a:xfrm>
              <a:prstGeom prst="rect">
                <a:avLst/>
              </a:prstGeom>
              <a:effectLst>
                <a:outerShdw blurRad="63500" sx="102000" sy="102000" algn="ctr" rotWithShape="0">
                  <a:prstClr val="black">
                    <a:alpha val="40000"/>
                  </a:prstClr>
                </a:outerShdw>
              </a:effectLst>
            </p:spPr>
          </p:pic>
          <p:sp>
            <p:nvSpPr>
              <p:cNvPr id="135" name="Rectangle 134"/>
              <p:cNvSpPr/>
              <p:nvPr/>
            </p:nvSpPr>
            <p:spPr bwMode="auto">
              <a:xfrm>
                <a:off x="1703915" y="2797040"/>
                <a:ext cx="998708" cy="276960"/>
              </a:xfrm>
              <a:prstGeom prst="rect">
                <a:avLst/>
              </a:prstGeom>
              <a:no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none" lIns="0" tIns="0" rIns="0" bIns="0" numCol="1" rtlCol="0" anchor="ctr" anchorCtr="0" compatLnSpc="1">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93959">
                  <a:defRPr/>
                </a:pPr>
                <a:r>
                  <a:rPr lang="en-US" sz="883" b="1" kern="0">
                    <a:solidFill>
                      <a:srgbClr val="0078D7"/>
                    </a:solidFill>
                    <a:latin typeface="Segoe UI"/>
                    <a:ea typeface="Segoe UI" panose="020B0502040204020203" pitchFamily="34" charset="0"/>
                    <a:cs typeface="Segoe UI" panose="020B0502040204020203" pitchFamily="34" charset="0"/>
                  </a:rPr>
                  <a:t>West US 2</a:t>
                </a:r>
              </a:p>
            </p:txBody>
          </p:sp>
          <p:sp>
            <p:nvSpPr>
              <p:cNvPr id="146" name="Oval 145"/>
              <p:cNvSpPr/>
              <p:nvPr/>
            </p:nvSpPr>
            <p:spPr bwMode="auto">
              <a:xfrm>
                <a:off x="2492492" y="3031118"/>
                <a:ext cx="73142" cy="731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spcBef>
                    <a:spcPct val="0"/>
                  </a:spcBef>
                  <a:spcAft>
                    <a:spcPct val="0"/>
                  </a:spcAft>
                  <a:defRPr/>
                </a:pPr>
                <a:endParaRPr lang="en-US" sz="2353" err="1">
                  <a:solidFill>
                    <a:srgbClr val="0078D7"/>
                  </a:solidFill>
                  <a:latin typeface="Segoe UI"/>
                  <a:ea typeface="Segoe UI" pitchFamily="34" charset="0"/>
                  <a:cs typeface="Segoe UI" pitchFamily="34" charset="0"/>
                </a:endParaRPr>
              </a:p>
            </p:txBody>
          </p:sp>
        </p:grpSp>
      </p:grpSp>
      <p:sp>
        <p:nvSpPr>
          <p:cNvPr id="139" name="Rectangle 138"/>
          <p:cNvSpPr/>
          <p:nvPr/>
        </p:nvSpPr>
        <p:spPr bwMode="auto">
          <a:xfrm>
            <a:off x="-168953" y="4479659"/>
            <a:ext cx="3543407" cy="216057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lvl="1" algn="ctr" defTabSz="895683">
              <a:spcBef>
                <a:spcPts val="588"/>
              </a:spcBef>
              <a:buSzPct val="60000"/>
              <a:tabLst>
                <a:tab pos="174244" algn="l"/>
              </a:tabLst>
              <a:defRPr/>
            </a:pPr>
            <a:r>
              <a:rPr lang="en-US" sz="2353" dirty="0">
                <a:solidFill>
                  <a:srgbClr val="0078D7"/>
                </a:solidFill>
                <a:latin typeface="Segoe UI"/>
                <a:cs typeface="Segoe UI Light" panose="020B0502040204020203" pitchFamily="34" charset="0"/>
              </a:rPr>
              <a:t>100+ datacenters</a:t>
            </a:r>
          </a:p>
          <a:p>
            <a:pPr marL="0" lvl="1" algn="ctr" defTabSz="895683">
              <a:spcBef>
                <a:spcPts val="588"/>
              </a:spcBef>
              <a:buSzPct val="60000"/>
              <a:tabLst>
                <a:tab pos="174244" algn="l"/>
              </a:tabLst>
              <a:defRPr/>
            </a:pPr>
            <a:r>
              <a:rPr lang="en-US" sz="2353" dirty="0">
                <a:solidFill>
                  <a:srgbClr val="0078D7"/>
                </a:solidFill>
                <a:latin typeface="Segoe UI"/>
                <a:cs typeface="Segoe UI Light" panose="020B0502040204020203" pitchFamily="34" charset="0"/>
              </a:rPr>
              <a:t>and</a:t>
            </a:r>
          </a:p>
          <a:p>
            <a:pPr marL="0" lvl="1" algn="ctr" defTabSz="895683">
              <a:spcBef>
                <a:spcPts val="588"/>
              </a:spcBef>
              <a:buSzPct val="60000"/>
              <a:tabLst>
                <a:tab pos="174244" algn="l"/>
              </a:tabLst>
              <a:defRPr/>
            </a:pPr>
            <a:r>
              <a:rPr lang="en-US" sz="2353" dirty="0">
                <a:solidFill>
                  <a:srgbClr val="0078D7"/>
                </a:solidFill>
                <a:latin typeface="Segoe UI"/>
                <a:cs typeface="Segoe UI Light" panose="020B0502040204020203" pitchFamily="34" charset="0"/>
              </a:rPr>
              <a:t>Millions of Servers</a:t>
            </a:r>
          </a:p>
        </p:txBody>
      </p:sp>
      <p:sp>
        <p:nvSpPr>
          <p:cNvPr id="143" name="Oval 142"/>
          <p:cNvSpPr/>
          <p:nvPr/>
        </p:nvSpPr>
        <p:spPr bwMode="auto">
          <a:xfrm flipV="1">
            <a:off x="3488486" y="4741314"/>
            <a:ext cx="44820" cy="723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437">
              <a:defRPr/>
            </a:pPr>
            <a:endParaRPr lang="en-US" sz="1765">
              <a:solidFill>
                <a:srgbClr val="0078D7"/>
              </a:solidFill>
              <a:latin typeface="Segoe UI"/>
            </a:endParaRPr>
          </a:p>
        </p:txBody>
      </p:sp>
      <p:grpSp>
        <p:nvGrpSpPr>
          <p:cNvPr id="147" name="Group 146"/>
          <p:cNvGrpSpPr/>
          <p:nvPr/>
        </p:nvGrpSpPr>
        <p:grpSpPr>
          <a:xfrm>
            <a:off x="412725" y="6912924"/>
            <a:ext cx="164676" cy="361475"/>
            <a:chOff x="680574" y="5797942"/>
            <a:chExt cx="149775" cy="368723"/>
          </a:xfrm>
        </p:grpSpPr>
        <p:sp>
          <p:nvSpPr>
            <p:cNvPr id="149" name="Rectangle 148"/>
            <p:cNvSpPr/>
            <p:nvPr/>
          </p:nvSpPr>
          <p:spPr bwMode="auto">
            <a:xfrm>
              <a:off x="680574" y="6020361"/>
              <a:ext cx="146304" cy="146304"/>
            </a:xfrm>
            <a:prstGeom prst="rect">
              <a:avLst/>
            </a:prstGeom>
            <a:solidFill>
              <a:schemeClr val="accent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358569" tIns="89575" rIns="89571" bIns="89583" numCol="1" rtlCol="0" anchor="ctr" anchorCtr="0" compatLnSpc="1">
              <a:prstTxWarp prst="textNoShape">
                <a:avLst/>
              </a:prstTxWarp>
            </a:bodyPr>
            <a:lstStyle/>
            <a:p>
              <a:pPr defTabSz="1194187">
                <a:defRPr/>
              </a:pPr>
              <a:r>
                <a:rPr lang="en-US" sz="980">
                  <a:solidFill>
                    <a:srgbClr val="00BCF2"/>
                  </a:solidFill>
                  <a:latin typeface="Segoe UI"/>
                  <a:cs typeface="Segoe UI" pitchFamily="34" charset="0"/>
                </a:rPr>
                <a:t>Sovereign datacenters</a:t>
              </a:r>
            </a:p>
          </p:txBody>
        </p:sp>
        <p:sp>
          <p:nvSpPr>
            <p:cNvPr id="150" name="Rectangle 149"/>
            <p:cNvSpPr/>
            <p:nvPr/>
          </p:nvSpPr>
          <p:spPr bwMode="auto">
            <a:xfrm>
              <a:off x="684045" y="5797942"/>
              <a:ext cx="146304" cy="146304"/>
            </a:xfrm>
            <a:prstGeom prst="rect">
              <a:avLst/>
            </a:prstGeom>
            <a:solidFill>
              <a:schemeClr val="accent1"/>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358569" tIns="89575" rIns="89571" bIns="89583" numCol="1" rtlCol="0" anchor="ctr" anchorCtr="0" compatLnSpc="1">
              <a:prstTxWarp prst="textNoShape">
                <a:avLst/>
              </a:prstTxWarp>
            </a:bodyPr>
            <a:lstStyle/>
            <a:p>
              <a:pPr defTabSz="1194187">
                <a:defRPr/>
              </a:pPr>
              <a:r>
                <a:rPr lang="en-US" sz="980" dirty="0">
                  <a:solidFill>
                    <a:srgbClr val="0078D7"/>
                  </a:solidFill>
                  <a:latin typeface="Segoe UI"/>
                  <a:cs typeface="Segoe UI" pitchFamily="34" charset="0"/>
                </a:rPr>
                <a:t>Global datacenters</a:t>
              </a:r>
            </a:p>
          </p:txBody>
        </p:sp>
      </p:grpSp>
      <p:pic>
        <p:nvPicPr>
          <p:cNvPr id="137" name="Picture 136"/>
          <p:cNvPicPr>
            <a:picLocks noChangeAspect="1"/>
          </p:cNvPicPr>
          <p:nvPr/>
        </p:nvPicPr>
        <p:blipFill rotWithShape="1">
          <a:blip r:embed="rId10" cstate="print">
            <a:extLst>
              <a:ext uri="{28A0092B-C50C-407E-A947-70E740481C1C}">
                <a14:useLocalDpi xmlns:a14="http://schemas.microsoft.com/office/drawing/2010/main"/>
              </a:ext>
            </a:extLst>
          </a:blip>
          <a:srcRect b="-9725"/>
          <a:stretch/>
        </p:blipFill>
        <p:spPr>
          <a:xfrm>
            <a:off x="71842" y="3313658"/>
            <a:ext cx="1813815" cy="929533"/>
          </a:xfrm>
          <a:prstGeom prst="rect">
            <a:avLst/>
          </a:prstGeom>
        </p:spPr>
      </p:pic>
      <p:pic>
        <p:nvPicPr>
          <p:cNvPr id="148" name="Picture 147"/>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9832612" y="4359570"/>
            <a:ext cx="1786653" cy="883849"/>
          </a:xfrm>
          <a:prstGeom prst="rect">
            <a:avLst/>
          </a:prstGeom>
        </p:spPr>
      </p:pic>
      <p:pic>
        <p:nvPicPr>
          <p:cNvPr id="151" name="Picture 150" descr="Automatically generated description: a view of a mountain"/>
          <p:cNvPicPr>
            <a:picLocks noChangeAspect="1"/>
          </p:cNvPicPr>
          <p:nvPr/>
        </p:nvPicPr>
        <p:blipFill rotWithShape="1">
          <a:blip r:embed="rId12" cstate="screen">
            <a:extLst>
              <a:ext uri="{BEBA8EAE-BF5A-486C-A8C5-ECC9F3942E4B}">
                <a14:imgProps xmlns:a14="http://schemas.microsoft.com/office/drawing/2010/main">
                  <a14:imgLayer r:embed="rId13">
                    <a14:imgEffect>
                      <a14:brightnessContrast bright="-20000" contrast="40000"/>
                    </a14:imgEffect>
                  </a14:imgLayer>
                </a14:imgProps>
              </a:ext>
              <a:ext uri="{28A0092B-C50C-407E-A947-70E740481C1C}">
                <a14:useLocalDpi xmlns:a14="http://schemas.microsoft.com/office/drawing/2010/main"/>
              </a:ext>
            </a:extLst>
          </a:blip>
          <a:srcRect/>
          <a:stretch/>
        </p:blipFill>
        <p:spPr>
          <a:xfrm>
            <a:off x="3185275" y="596672"/>
            <a:ext cx="1809336" cy="887008"/>
          </a:xfrm>
          <a:prstGeom prst="rect">
            <a:avLst/>
          </a:prstGeom>
        </p:spPr>
      </p:pic>
      <p:pic>
        <p:nvPicPr>
          <p:cNvPr id="152" name="Picture 151" descr="Automatically generated description: tree, building, nintendo, nature"/>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3811498" y="4292894"/>
            <a:ext cx="1800773" cy="862881"/>
          </a:xfrm>
          <a:prstGeom prst="rect">
            <a:avLst/>
          </a:prstGeom>
        </p:spPr>
      </p:pic>
      <p:pic>
        <p:nvPicPr>
          <p:cNvPr id="153" name="Picture 152" descr="Automatically generated description: a large house"/>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6850005" y="1698499"/>
            <a:ext cx="1804987" cy="882528"/>
          </a:xfrm>
          <a:prstGeom prst="rect">
            <a:avLst/>
          </a:prstGeom>
        </p:spPr>
      </p:pic>
      <p:pic>
        <p:nvPicPr>
          <p:cNvPr id="155" name="Picture 154"/>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5521099" y="3632932"/>
            <a:ext cx="1791244" cy="834211"/>
          </a:xfrm>
          <a:prstGeom prst="rect">
            <a:avLst/>
          </a:prstGeom>
        </p:spPr>
      </p:pic>
      <p:pic>
        <p:nvPicPr>
          <p:cNvPr id="156" name="Picture 155" descr="Automatically generated description: building, electronics, nintendo"/>
          <p:cNvPicPr>
            <a:picLocks noChangeAspect="1"/>
          </p:cNvPicPr>
          <p:nvPr/>
        </p:nvPicPr>
        <p:blipFill>
          <a:blip r:embed="rId17" cstate="print">
            <a:extLst>
              <a:ext uri="{BEBA8EAE-BF5A-486C-A8C5-ECC9F3942E4B}">
                <a14:imgProps xmlns:a14="http://schemas.microsoft.com/office/drawing/2010/main">
                  <a14:imgLayer r:embed="rId18">
                    <a14:imgEffect>
                      <a14:brightnessContrast contrast="20000"/>
                    </a14:imgEffect>
                  </a14:imgLayer>
                </a14:imgProps>
              </a:ext>
              <a:ext uri="{28A0092B-C50C-407E-A947-70E740481C1C}">
                <a14:useLocalDpi xmlns:a14="http://schemas.microsoft.com/office/drawing/2010/main"/>
              </a:ext>
            </a:extLst>
          </a:blip>
          <a:stretch>
            <a:fillRect/>
          </a:stretch>
        </p:blipFill>
        <p:spPr>
          <a:xfrm>
            <a:off x="71842" y="1710096"/>
            <a:ext cx="1712903" cy="972653"/>
          </a:xfrm>
          <a:prstGeom prst="rect">
            <a:avLst/>
          </a:prstGeom>
        </p:spPr>
      </p:pic>
      <p:pic>
        <p:nvPicPr>
          <p:cNvPr id="157" name="Picture 156"/>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975125" y="600832"/>
            <a:ext cx="1827279" cy="871113"/>
          </a:xfrm>
          <a:prstGeom prst="rect">
            <a:avLst/>
          </a:prstGeom>
        </p:spPr>
      </p:pic>
      <p:pic>
        <p:nvPicPr>
          <p:cNvPr id="2" name="Picture 1"/>
          <p:cNvPicPr>
            <a:picLocks noChangeAspect="1"/>
          </p:cNvPicPr>
          <p:nvPr/>
        </p:nvPicPr>
        <p:blipFill>
          <a:blip r:embed="rId20"/>
          <a:stretch>
            <a:fillRect/>
          </a:stretch>
        </p:blipFill>
        <p:spPr>
          <a:xfrm>
            <a:off x="6467803" y="5670117"/>
            <a:ext cx="2521724" cy="698104"/>
          </a:xfrm>
          <a:prstGeom prst="rect">
            <a:avLst/>
          </a:prstGeom>
        </p:spPr>
      </p:pic>
    </p:spTree>
    <p:extLst>
      <p:ext uri="{BB962C8B-B14F-4D97-AF65-F5344CB8AC3E}">
        <p14:creationId xmlns:p14="http://schemas.microsoft.com/office/powerpoint/2010/main" val="1884864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44546A"/>
      </a:hlink>
      <a:folHlink>
        <a:srgbClr val="BFBFB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5_Office Theme">
  <a:themeElements>
    <a:clrScheme name="Custom 4">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02060"/>
      </a:hlink>
      <a:folHlink>
        <a:srgbClr val="00206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5-30551_TR19_BO_CT_Template">
  <a:themeElements>
    <a:clrScheme name="TR19 - BO">
      <a:dk1>
        <a:srgbClr val="505050"/>
      </a:dk1>
      <a:lt1>
        <a:srgbClr val="FFFFFF"/>
      </a:lt1>
      <a:dk2>
        <a:srgbClr val="0072C6"/>
      </a:dk2>
      <a:lt2>
        <a:srgbClr val="D2D2D2"/>
      </a:lt2>
      <a:accent1>
        <a:srgbClr val="DC3C00"/>
      </a:accent1>
      <a:accent2>
        <a:srgbClr val="0072C6"/>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BO_CT_Template [Read-Only]" id="{02062F7B-93A9-426E-B10E-A9B5861ECC28}" vid="{C1BCA5F8-9CDB-4F6F-BC79-169B0A0BAF83}"/>
    </a:ext>
  </a:extLst>
</a:theme>
</file>

<file path=ppt/theme/theme12.xml><?xml version="1.0" encoding="utf-8"?>
<a:theme xmlns:a="http://schemas.openxmlformats.org/drawingml/2006/main" name="1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13.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4.xml><?xml version="1.0" encoding="utf-8"?>
<a:theme xmlns:a="http://schemas.openxmlformats.org/drawingml/2006/main" name="DARK GRAY TEMPLATE">
  <a:themeElements>
    <a:clrScheme name="BT - Dark blue - dark background">
      <a:dk1>
        <a:srgbClr val="353535"/>
      </a:dk1>
      <a:lt1>
        <a:srgbClr val="FFFFFF"/>
      </a:lt1>
      <a:dk2>
        <a:srgbClr val="002050"/>
      </a:dk2>
      <a:lt2>
        <a:srgbClr val="CDF4FF"/>
      </a:lt2>
      <a:accent1>
        <a:srgbClr val="002050"/>
      </a:accent1>
      <a:accent2>
        <a:srgbClr val="D2D2D2"/>
      </a:accent2>
      <a:accent3>
        <a:srgbClr val="0078D7"/>
      </a:accent3>
      <a:accent4>
        <a:srgbClr val="00BCF2"/>
      </a:accent4>
      <a:accent5>
        <a:srgbClr val="FF8C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2.potx" id="{0B806ACF-E152-4886-8748-3B76BD7ED622}" vid="{5C82345A-15A9-453E-A64F-D20DBE8DDF8A}"/>
    </a:ext>
  </a:extLst>
</a:theme>
</file>

<file path=ppt/theme/theme15.xml><?xml version="1.0" encoding="utf-8"?>
<a:theme xmlns:a="http://schemas.openxmlformats.org/drawingml/2006/main" name="1_DARK GRAY TEMPLATE">
  <a:themeElements>
    <a:clrScheme name="BT - Blue on Dark Gray">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72990243-813F-4FCA-86D3-9AF06BC539B3}"/>
    </a:ext>
  </a:extLst>
</a:theme>
</file>

<file path=ppt/theme/theme16.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17.xml><?xml version="1.0" encoding="utf-8"?>
<a:theme xmlns:a="http://schemas.openxmlformats.org/drawingml/2006/main" name="LIGHT GRAY 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606C0C51-1210-40E2-90B2-6EE413175670}"/>
    </a:ext>
  </a:extLst>
</a:theme>
</file>

<file path=ppt/theme/theme18.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9.xml><?xml version="1.0" encoding="utf-8"?>
<a:theme xmlns:a="http://schemas.openxmlformats.org/drawingml/2006/main" name="1_3-50120_USPS_FY18_Kickoff-ISU_Template_Light">
  <a:themeElements>
    <a:clrScheme name="USPS FY18">
      <a:dk1>
        <a:srgbClr val="272727"/>
      </a:dk1>
      <a:lt1>
        <a:srgbClr val="FFFFFF"/>
      </a:lt1>
      <a:dk2>
        <a:srgbClr val="0078D7"/>
      </a:dk2>
      <a:lt2>
        <a:srgbClr val="EAEAEA"/>
      </a:lt2>
      <a:accent1>
        <a:srgbClr val="0078D7"/>
      </a:accent1>
      <a:accent2>
        <a:srgbClr val="002050"/>
      </a:accent2>
      <a:accent3>
        <a:srgbClr val="5C2D91"/>
      </a:accent3>
      <a:accent4>
        <a:srgbClr val="00BCF2"/>
      </a:accent4>
      <a:accent5>
        <a:srgbClr val="505050"/>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USPS_FY18_Kickoff-ISU 16x9 Template_v02.potx" id="{0D3F4848-1020-4927-8012-BBE845A69779}" vid="{960EA15F-F286-4A85-9AE5-B2A1BB0794D1}"/>
    </a:ext>
  </a:extLst>
</a:theme>
</file>

<file path=ppt/theme/theme2.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0.xml><?xml version="1.0" encoding="utf-8"?>
<a:theme xmlns:a="http://schemas.openxmlformats.org/drawingml/2006/main" name="1_Exchange Template 2012 - White Background">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1.xml><?xml version="1.0" encoding="utf-8"?>
<a:theme xmlns:a="http://schemas.openxmlformats.org/drawingml/2006/main" name="Openess 16-9_June-2014">
  <a:themeElements>
    <a:clrScheme name="Openess">
      <a:dk1>
        <a:srgbClr val="505050"/>
      </a:dk1>
      <a:lt1>
        <a:sysClr val="window" lastClr="FFFFFF"/>
      </a:lt1>
      <a:dk2>
        <a:srgbClr val="000000"/>
      </a:dk2>
      <a:lt2>
        <a:srgbClr val="E7E6E6"/>
      </a:lt2>
      <a:accent1>
        <a:srgbClr val="00188F"/>
      </a:accent1>
      <a:accent2>
        <a:srgbClr val="0072C6"/>
      </a:accent2>
      <a:accent3>
        <a:srgbClr val="008272"/>
      </a:accent3>
      <a:accent4>
        <a:srgbClr val="FF8C00"/>
      </a:accent4>
      <a:accent5>
        <a:srgbClr val="B4009E"/>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peness_2014_Template_16x9_r01.potx" id="{9AEF40BC-4E1A-4D6C-A429-0C2A87387DC2}" vid="{027EFA41-86E4-4FBF-AB40-2EAD28114D7D}"/>
    </a:ext>
  </a:extLst>
</a:theme>
</file>

<file path=ppt/theme/theme22.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23.xml><?xml version="1.0" encoding="utf-8"?>
<a:theme xmlns:a="http://schemas.openxmlformats.org/drawingml/2006/main" name="C+E Deck">
  <a:themeElements>
    <a:clrScheme name="Custom 8">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26.xml><?xml version="1.0" encoding="utf-8"?>
<a:theme xmlns:a="http://schemas.openxmlformats.org/drawingml/2006/main" name="WHITE TEMPLATE_CUSTOM">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Consumer_BLUE_2017_05.potx" id="{3111A0BE-7997-4F80-99D7-8D4AB70B2328}" vid="{9924EA75-73A0-4149-B583-CD0D59B7A7EE}"/>
    </a:ext>
  </a:extLst>
</a:theme>
</file>

<file path=ppt/theme/theme27.xml><?xml version="1.0" encoding="utf-8"?>
<a:theme xmlns:a="http://schemas.openxmlformats.org/drawingml/2006/main" name="2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28.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id="{696F770B-E90D-47BF-847F-20047A5A1635}" vid="{749274AE-43E9-456C-94AA-09BA796CB6B5}"/>
    </a:ext>
  </a:extLst>
</a:theme>
</file>

<file path=ppt/theme/theme29.xml><?xml version="1.0" encoding="utf-8"?>
<a:theme xmlns:a="http://schemas.openxmlformats.org/drawingml/2006/main" name="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33DE3FA-4ADE-4533-AABA-2C70F8EE952B}" vid="{78FAE8E9-9DFD-4C39-B3B2-274A43131B09}"/>
    </a:ext>
  </a:extLst>
</a:theme>
</file>

<file path=ppt/theme/theme3.xml><?xml version="1.0" encoding="utf-8"?>
<a:theme xmlns:a="http://schemas.openxmlformats.org/drawingml/2006/main" name="USETHIS_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final" id="{E85712C3-8B1E-400D-9829-4AEF54889F3A}" vid="{D2EA5704-0536-4342-A8F5-1DFFC4917057}"/>
    </a:ext>
  </a:extLst>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WHITE TEMPLATE">
  <a:themeElements>
    <a:clrScheme name="Win 2016">
      <a:dk1>
        <a:srgbClr val="002050"/>
      </a:dk1>
      <a:lt1>
        <a:srgbClr val="FFFFFF"/>
      </a:lt1>
      <a:dk2>
        <a:srgbClr val="505050"/>
      </a:dk2>
      <a:lt2>
        <a:srgbClr val="0078D7"/>
      </a:lt2>
      <a:accent1>
        <a:srgbClr val="002050"/>
      </a:accent1>
      <a:accent2>
        <a:srgbClr val="0078D7"/>
      </a:accent2>
      <a:accent3>
        <a:srgbClr val="00BCF2"/>
      </a:accent3>
      <a:accent4>
        <a:srgbClr val="505050"/>
      </a:accent4>
      <a:accent5>
        <a:srgbClr val="737373"/>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5.xml><?xml version="1.0" encoding="utf-8"?>
<a:theme xmlns:a="http://schemas.openxmlformats.org/drawingml/2006/main" name="1_6-50001_WPC 2016 Breakout Template">
  <a:themeElements>
    <a:clrScheme name="WPC 2016 colors">
      <a:dk1>
        <a:srgbClr val="505050"/>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Session_16x9_Template.potx" id="{085148F9-3FB5-45CD-9508-2D9F57AE2938}" vid="{2AB61A27-A5F8-4D15-B4C3-BC1FC60C2EA2}"/>
    </a:ext>
  </a:extLst>
</a:theme>
</file>

<file path=ppt/theme/theme6.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D0C2E7D0-5C17-430B-90AA-64EE87CAC54C}"/>
    </a:ext>
  </a:extLst>
</a:theme>
</file>

<file path=ppt/theme/theme7.xml><?xml version="1.0" encoding="utf-8"?>
<a:theme xmlns:a="http://schemas.openxmlformats.org/drawingml/2006/main" name="1_6-50029_S4_Q1_FY17_Light_Template">
  <a:themeElements>
    <a:clrScheme name="S4 Light">
      <a:dk1>
        <a:srgbClr val="50505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July2016_Light_Template.potx" id="{E89CD19F-A340-41F0-AF0A-080B1F769845}" vid="{8F57A22D-FED1-4A9D-9F43-716A7DE024A6}"/>
    </a:ext>
  </a:extLst>
</a:theme>
</file>

<file path=ppt/theme/theme8.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9.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9565C02AF658144A8DE5D5B50E10A78" ma:contentTypeVersion="4" ma:contentTypeDescription="Create a new document." ma:contentTypeScope="" ma:versionID="d5f057f44e9554dc898ba2306ad73807">
  <xsd:schema xmlns:xsd="http://www.w3.org/2001/XMLSchema" xmlns:xs="http://www.w3.org/2001/XMLSchema" xmlns:p="http://schemas.microsoft.com/office/2006/metadata/properties" xmlns:ns2="b0912748-34d3-43fe-abbe-13b67236eefa" xmlns:ns3="569bab51-8b7b-4298-948e-4a5b4fcfb50f" targetNamespace="http://schemas.microsoft.com/office/2006/metadata/properties" ma:root="true" ma:fieldsID="65f5f68fbffdf05e0205d4fc29ae8a9f" ns2:_="" ns3:_="">
    <xsd:import namespace="b0912748-34d3-43fe-abbe-13b67236eefa"/>
    <xsd:import namespace="569bab51-8b7b-4298-948e-4a5b4fcfb50f"/>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912748-34d3-43fe-abbe-13b67236eef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ab51-8b7b-4298-948e-4a5b4fcfb50f"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67D4490-1132-4E7F-B0D1-4CD06AED0D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0912748-34d3-43fe-abbe-13b67236eefa"/>
    <ds:schemaRef ds:uri="569bab51-8b7b-4298-948e-4a5b4fcfb5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6B91D3-A136-4438-8640-2572A86FC4BA}">
  <ds:schemaRefs>
    <ds:schemaRef ds:uri="http://schemas.microsoft.com/sharepoint/v3/contenttype/forms"/>
  </ds:schemaRefs>
</ds:datastoreItem>
</file>

<file path=customXml/itemProps3.xml><?xml version="1.0" encoding="utf-8"?>
<ds:datastoreItem xmlns:ds="http://schemas.openxmlformats.org/officeDocument/2006/customXml" ds:itemID="{95782AB7-3F39-4C9B-A0DC-6F7358F6AE91}">
  <ds:schemaRefs>
    <ds:schemaRef ds:uri="http://purl.org/dc/elements/1.1/"/>
    <ds:schemaRef ds:uri="569bab51-8b7b-4298-948e-4a5b4fcfb50f"/>
    <ds:schemaRef ds:uri="http://purl.org/dc/dcmitype/"/>
    <ds:schemaRef ds:uri="http://schemas.openxmlformats.org/package/2006/metadata/core-properties"/>
    <ds:schemaRef ds:uri="http://schemas.microsoft.com/office/2006/documentManagement/types"/>
    <ds:schemaRef ds:uri="http://schemas.microsoft.com/office/2006/metadata/properties"/>
    <ds:schemaRef ds:uri="http://purl.org/dc/terms/"/>
    <ds:schemaRef ds:uri="http://schemas.microsoft.com/office/infopath/2007/PartnerControls"/>
    <ds:schemaRef ds:uri="b0912748-34d3-43fe-abbe-13b67236eefa"/>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17136</TotalTime>
  <Words>5509</Words>
  <Application>Microsoft Office PowerPoint</Application>
  <PresentationFormat>Widescreen</PresentationFormat>
  <Paragraphs>924</Paragraphs>
  <Slides>63</Slides>
  <Notes>63</Notes>
  <HiddenSlides>0</HiddenSlides>
  <MMClips>0</MMClips>
  <ScaleCrop>false</ScaleCrop>
  <HeadingPairs>
    <vt:vector size="8" baseType="variant">
      <vt:variant>
        <vt:lpstr>Fonts Used</vt:lpstr>
      </vt:variant>
      <vt:variant>
        <vt:i4>14</vt:i4>
      </vt:variant>
      <vt:variant>
        <vt:lpstr>Theme</vt:lpstr>
      </vt:variant>
      <vt:variant>
        <vt:i4>29</vt:i4>
      </vt:variant>
      <vt:variant>
        <vt:lpstr>Embedded OLE Servers</vt:lpstr>
      </vt:variant>
      <vt:variant>
        <vt:i4>1</vt:i4>
      </vt:variant>
      <vt:variant>
        <vt:lpstr>Slide Titles</vt:lpstr>
      </vt:variant>
      <vt:variant>
        <vt:i4>63</vt:i4>
      </vt:variant>
    </vt:vector>
  </HeadingPairs>
  <TitlesOfParts>
    <vt:vector size="107" baseType="lpstr">
      <vt:lpstr>ＭＳ Ｐゴシック</vt:lpstr>
      <vt:lpstr>ＭＳ Ｐゴシック</vt:lpstr>
      <vt:lpstr>Arial</vt:lpstr>
      <vt:lpstr>Arial Bold</vt:lpstr>
      <vt:lpstr>Arial Unicode MS</vt:lpstr>
      <vt:lpstr>Calibri</vt:lpstr>
      <vt:lpstr>Calibri Light</vt:lpstr>
      <vt:lpstr>Kozuka Gothic Pro R</vt:lpstr>
      <vt:lpstr>Segoe Pro Display</vt:lpstr>
      <vt:lpstr>Segoe UI</vt:lpstr>
      <vt:lpstr>Segoe UI Light</vt:lpstr>
      <vt:lpstr>Segoe UI Semibold</vt:lpstr>
      <vt:lpstr>Segoe UI Semilight</vt:lpstr>
      <vt:lpstr>Wingdings</vt:lpstr>
      <vt:lpstr>1_Office Theme</vt:lpstr>
      <vt:lpstr>Azure_PPT_template 1</vt:lpstr>
      <vt:lpstr>USETHIS_1_6-50001_WPC 2016 Keynote Template</vt:lpstr>
      <vt:lpstr>3_WHITE TEMPLATE</vt:lpstr>
      <vt:lpstr>1_6-50001_WPC 2016 Breakout Template</vt:lpstr>
      <vt:lpstr>6-30537_Envision 2016 Concurrent Template_Dark</vt:lpstr>
      <vt:lpstr>1_6-50029_S4_Q1_FY17_Light_Template</vt:lpstr>
      <vt:lpstr>Server and Cloud 2013</vt:lpstr>
      <vt:lpstr>1_Server and Cloud 2013</vt:lpstr>
      <vt:lpstr>5_Office Theme</vt:lpstr>
      <vt:lpstr>1_5-30551_TR19_BO_CT_Template</vt:lpstr>
      <vt:lpstr>1_5-50091_TR24_BO_CT_Template</vt:lpstr>
      <vt:lpstr>5-50113_Microsoft_Ready_Light_Template</vt:lpstr>
      <vt:lpstr>DARK GRAY TEMPLATE</vt:lpstr>
      <vt:lpstr>1_DARK GRAY TEMPLATE</vt:lpstr>
      <vt:lpstr>WHITE TEMPLATE</vt:lpstr>
      <vt:lpstr>LIGHT GRAY TEMPLATE</vt:lpstr>
      <vt:lpstr>1_5-50113_Microsoft_Ready_Light_Template</vt:lpstr>
      <vt:lpstr>1_3-50120_USPS_FY18_Kickoff-ISU_Template_Light</vt:lpstr>
      <vt:lpstr>1_Exchange Template 2012 - White Background</vt:lpstr>
      <vt:lpstr>Openess 16-9_June-2014</vt:lpstr>
      <vt:lpstr>1_5-50002_Ignite_Breakout_Template</vt:lpstr>
      <vt:lpstr>C+E Deck</vt:lpstr>
      <vt:lpstr>Office Theme</vt:lpstr>
      <vt:lpstr>5-50002_Ignite_Breakout_Template</vt:lpstr>
      <vt:lpstr>WHITE TEMPLATE_CUSTOM</vt:lpstr>
      <vt:lpstr>2_3-30810_Convergence_EMEA_Keynote_Template_Dark</vt:lpstr>
      <vt:lpstr>2_5-50002_Ignite_Breakout_Template</vt:lpstr>
      <vt:lpstr>Azure_Tour_2015_TEMPLATE</vt:lpstr>
      <vt:lpstr>think-cell Slide</vt:lpstr>
      <vt:lpstr>PowerPoint Presentation</vt:lpstr>
      <vt:lpstr>Agenda</vt:lpstr>
      <vt:lpstr>Some Azure Trivia …</vt:lpstr>
      <vt:lpstr>During the Sochi Olympics how many simultaneous online users watched the USA/Canada Hockey Game via Azure?</vt:lpstr>
      <vt:lpstr>How many HD Blu Ray DVD’s could travel across the Azure network every second?</vt:lpstr>
      <vt:lpstr>How many times could the Microsoft Fiber Optic Network that connect our Azure datacenters stretch to the moon and back?</vt:lpstr>
      <vt:lpstr>In general, do we cool our Azure Data Centers?</vt:lpstr>
      <vt:lpstr>PowerPoint Presentation</vt:lpstr>
      <vt:lpstr>Microsoft infrastructure investments  </vt:lpstr>
      <vt:lpstr>PowerPoint Presentation</vt:lpstr>
      <vt:lpstr>What percentage of new workloads in Azure are Linux?</vt:lpstr>
      <vt:lpstr>Azure + Open Source Momentum</vt:lpstr>
      <vt:lpstr>Cloud Computing Models</vt:lpstr>
      <vt:lpstr>PowerPoint Presentation</vt:lpstr>
      <vt:lpstr>PowerPoint Presentation</vt:lpstr>
      <vt:lpstr>Azure Compute  </vt:lpstr>
      <vt:lpstr>PowerPoint Presentation</vt:lpstr>
      <vt:lpstr>IaaS Virtual Machines</vt:lpstr>
      <vt:lpstr>PowerPoint Presentation</vt:lpstr>
      <vt:lpstr>Azure protection options for all scenarios Introducing Availability Zones, protecting from datacenter level failures</vt:lpstr>
      <vt:lpstr>Availability Set</vt:lpstr>
      <vt:lpstr>PowerPoint Presentation</vt:lpstr>
      <vt:lpstr>Autoscale with VM Scale Sets</vt:lpstr>
      <vt:lpstr>Azure  Networking</vt:lpstr>
      <vt:lpstr>The big (network) picture</vt:lpstr>
      <vt:lpstr>Azure Networking Services</vt:lpstr>
      <vt:lpstr>Connectivity Options to Azure</vt:lpstr>
      <vt:lpstr>Azure Load Balancer</vt:lpstr>
      <vt:lpstr>Let’s Take A Look </vt:lpstr>
      <vt:lpstr>Azure  Storage</vt:lpstr>
      <vt:lpstr>Azure Storage</vt:lpstr>
      <vt:lpstr>Azure Storage Services</vt:lpstr>
      <vt:lpstr>PowerPoint Presentation</vt:lpstr>
      <vt:lpstr>PowerPoint Presentation</vt:lpstr>
      <vt:lpstr>Unmanaged Disks</vt:lpstr>
      <vt:lpstr>Managed Disks Overview</vt:lpstr>
      <vt:lpstr>Using Managed Disks for HA</vt:lpstr>
      <vt:lpstr>Options for Highly Available VMs</vt:lpstr>
      <vt:lpstr>PowerPoint Presentation</vt:lpstr>
      <vt:lpstr>Quick Demo</vt:lpstr>
      <vt:lpstr>Azure Files (preview features)</vt:lpstr>
      <vt:lpstr>PowerPoint Presentation</vt:lpstr>
      <vt:lpstr>Management and Monitoring</vt:lpstr>
      <vt:lpstr>Azure structure</vt:lpstr>
      <vt:lpstr>Organizing with Azure Resource Manager</vt:lpstr>
      <vt:lpstr>Infrastructure as Code</vt:lpstr>
      <vt:lpstr>Demo</vt:lpstr>
      <vt:lpstr>Azure Security  Center</vt:lpstr>
      <vt:lpstr>Cost Management (preview)</vt:lpstr>
      <vt:lpstr>Azure solutions</vt:lpstr>
      <vt:lpstr>Typical starting points on IaaS</vt:lpstr>
      <vt:lpstr>Backup, archive,  and disaster recovery</vt:lpstr>
      <vt:lpstr>Azure Site Recovery: The Complete Disaster Recovery Solution</vt:lpstr>
      <vt:lpstr>Azure Migrate (Lift n Shift)</vt:lpstr>
      <vt:lpstr>Reference Arch.</vt:lpstr>
      <vt:lpstr>PowerPoint Presentation</vt:lpstr>
      <vt:lpstr>PowerPoint Presentation</vt:lpstr>
      <vt:lpstr>PowerPoint Presentation</vt:lpstr>
      <vt:lpstr>PowerPoint Presentation</vt:lpstr>
      <vt:lpstr>Purchased as an integrated system</vt:lpstr>
      <vt:lpstr>Pay-as-you-use model </vt:lpstr>
      <vt:lpstr>PowerPoint Presentation</vt:lpstr>
      <vt:lpstr>Resources for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Overview</dc:title>
  <dc:creator>Matt Hester</dc:creator>
  <cp:lastModifiedBy>Dale Kirby</cp:lastModifiedBy>
  <cp:revision>145</cp:revision>
  <dcterms:created xsi:type="dcterms:W3CDTF">2016-05-13T15:37:34Z</dcterms:created>
  <dcterms:modified xsi:type="dcterms:W3CDTF">2017-10-11T01:31:33Z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0x010100A9565C02AF658144A8DE5D5B50E10A78</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dakir@microsoft.com</vt:lpwstr>
  </property>
  <property fmtid="{D5CDD505-2E9C-101B-9397-08002B2CF9AE}" pid="7" name="MSIP_Label_f42aa342-8706-4288-bd11-ebb85995028c_SetDate">
    <vt:lpwstr>2017-09-28T16:20:26.0943960-05:00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